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21B2CC63-2990-47A8-82B9-D9773F21CCBB}"/>
    <pc:docChg chg="undo custSel delSld modSld">
      <pc:chgData name="Ekstrom, Madalyn S" userId="a75ab244-33eb-4828-890c-b97f68560e3f" providerId="ADAL" clId="{21B2CC63-2990-47A8-82B9-D9773F21CCBB}" dt="2024-10-04T21:28:43.391" v="291"/>
      <pc:docMkLst>
        <pc:docMk/>
      </pc:docMkLst>
      <pc:sldChg chg="modSp mod">
        <pc:chgData name="Ekstrom, Madalyn S" userId="a75ab244-33eb-4828-890c-b97f68560e3f" providerId="ADAL" clId="{21B2CC63-2990-47A8-82B9-D9773F21CCBB}" dt="2024-10-04T21:24:18.680" v="88"/>
        <pc:sldMkLst>
          <pc:docMk/>
          <pc:sldMk cId="3637549989" sldId="256"/>
        </pc:sldMkLst>
        <pc:spChg chg="mod">
          <ac:chgData name="Ekstrom, Madalyn S" userId="a75ab244-33eb-4828-890c-b97f68560e3f" providerId="ADAL" clId="{21B2CC63-2990-47A8-82B9-D9773F21CCBB}" dt="2024-10-04T21:24:18.680" v="88"/>
          <ac:spMkLst>
            <pc:docMk/>
            <pc:sldMk cId="3637549989" sldId="256"/>
            <ac:spMk id="8" creationId="{363CF128-0654-EAC5-E030-DBC0BAC7BC66}"/>
          </ac:spMkLst>
        </pc:spChg>
        <pc:spChg chg="mod">
          <ac:chgData name="Ekstrom, Madalyn S" userId="a75ab244-33eb-4828-890c-b97f68560e3f" providerId="ADAL" clId="{21B2CC63-2990-47A8-82B9-D9773F21CCBB}" dt="2024-10-04T21:20:45.896" v="15" actId="20577"/>
          <ac:spMkLst>
            <pc:docMk/>
            <pc:sldMk cId="3637549989" sldId="256"/>
            <ac:spMk id="10" creationId="{E0542F30-7EA7-6AA8-FA04-0559170B0B60}"/>
          </ac:spMkLst>
        </pc:spChg>
      </pc:sldChg>
      <pc:sldChg chg="modSp mod">
        <pc:chgData name="Ekstrom, Madalyn S" userId="a75ab244-33eb-4828-890c-b97f68560e3f" providerId="ADAL" clId="{21B2CC63-2990-47A8-82B9-D9773F21CCBB}" dt="2024-10-04T21:28:43.391" v="291"/>
        <pc:sldMkLst>
          <pc:docMk/>
          <pc:sldMk cId="9358293" sldId="257"/>
        </pc:sldMkLst>
        <pc:spChg chg="mod">
          <ac:chgData name="Ekstrom, Madalyn S" userId="a75ab244-33eb-4828-890c-b97f68560e3f" providerId="ADAL" clId="{21B2CC63-2990-47A8-82B9-D9773F21CCBB}" dt="2024-10-04T21:28:43.391" v="291"/>
          <ac:spMkLst>
            <pc:docMk/>
            <pc:sldMk cId="9358293" sldId="257"/>
            <ac:spMk id="8" creationId="{363CF128-0654-EAC5-E030-DBC0BAC7BC66}"/>
          </ac:spMkLst>
        </pc:spChg>
      </pc:sldChg>
      <pc:sldChg chg="del">
        <pc:chgData name="Ekstrom, Madalyn S" userId="a75ab244-33eb-4828-890c-b97f68560e3f" providerId="ADAL" clId="{21B2CC63-2990-47A8-82B9-D9773F21CCBB}" dt="2024-10-04T21:20:35.464" v="0" actId="47"/>
        <pc:sldMkLst>
          <pc:docMk/>
          <pc:sldMk cId="3505422855" sldId="258"/>
        </pc:sldMkLst>
      </pc:sldChg>
      <pc:sldChg chg="del">
        <pc:chgData name="Ekstrom, Madalyn S" userId="a75ab244-33eb-4828-890c-b97f68560e3f" providerId="ADAL" clId="{21B2CC63-2990-47A8-82B9-D9773F21CCBB}" dt="2024-10-04T21:20:35.464" v="0" actId="47"/>
        <pc:sldMkLst>
          <pc:docMk/>
          <pc:sldMk cId="1854751275"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Behavioral Health – Medical Specialty Unit (MSU)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14-bed unit that is a mix of patients with medical (cellulitis, GI, pneumonia) and behavioral health (schizophrenia, bipolar) conditions.  We have 1 negative airflow room, and all rooms have ceiling lifts. We also have 2 high risk rooms for patients experiencing acute psychosis. </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Critical Care – Intensive Care Unit (ICU)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36-bed mixed unit with telemetry and ICU patients. Our ICU nurses care for unstable patients with the diagnosis of sepsis, acute respiratory distress syndrome (ARDS), shock, cardiac arrest, stroke, diabetic ketoacidosis (DKA) or those requiring critical care post operatively. We offer specialty training for continuous renal replacement therapy (CRRT) &amp; intra-aortic balloon pump (IABP) devices.</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Emergency Department</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27-bed Emergency Department with an average patient census of 100 patients/day. Our patient population is diverse in terms of age and presenting illnesses/needs. Teamwork and growth are a top priority at the Issaquah campus which makes for a great learning environment.</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General Medical</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36-bed unit with 2 negative airflow rooms. All rooms are single patient rooms with ceiling lift and bathroom. We serve diverse patient populations from complex cancer care and chemo/radiation therapy patient to limb cellulitis, dialysis, and some general surgical patients.</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 – General Surgical</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35-bed unit that cares for adult surgical patients and medical overflow.  80% of our patients are post-operative following general, orthopedic, bariatric, spine, GYN, oncology procedures and more.</a:t>
            </a:r>
            <a:endParaRPr lang="en-US" sz="1400" dirty="0">
              <a:solidFill>
                <a:srgbClr val="00338E"/>
              </a:solidFill>
              <a:latin typeface="Barlow" panose="00000500000000000000" pitchFamily="2" charset="0"/>
            </a:endParaRP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Swedish Issaquah Campus</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Neonatal Intensive Care – Level II (NICU)</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15-bed unit, with 6 private rooms. Our team specializes in treating babies 31+ weeks over 1400 grams; care plans frequently include treatment of respiratory distress, feeding issues, and other medical complications.  We have respiratory therapy and neonatal specialist coverage in house at all times. </a:t>
            </a:r>
          </a:p>
          <a:p>
            <a:endParaRPr lang="en-US" sz="1200" dirty="0">
              <a:solidFill>
                <a:schemeClr val="tx1"/>
              </a:solidFill>
              <a:latin typeface="Barlow" panose="00000500000000000000" pitchFamily="2" charset="0"/>
            </a:endParaRPr>
          </a:p>
          <a:p>
            <a:r>
              <a:rPr lang="en-US" sz="1400" u="sng" dirty="0">
                <a:solidFill>
                  <a:srgbClr val="00338E"/>
                </a:solidFill>
              </a:rPr>
              <a:t>Recovery/Post-Anesthesia Care Unit (PACU)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14 PACU bays, 8 Phase II bays, and 14 pre-op bays.  Our staff are cross-trained to cover pre-op, PACU I &amp; PACU II for cases including general surgery, GYN, ENT, bariatrics, ortho/spine, urology, and limited neurology or pediatric surgery.</a:t>
            </a:r>
          </a:p>
          <a:p>
            <a:endParaRPr lang="en-US" sz="1200" dirty="0">
              <a:solidFill>
                <a:schemeClr val="tx1"/>
              </a:solidFill>
              <a:latin typeface="Barlow" panose="00000500000000000000" pitchFamily="2" charset="0"/>
            </a:endParaRPr>
          </a:p>
          <a:p>
            <a:r>
              <a:rPr lang="en-US" sz="1400" u="sng" dirty="0">
                <a:solidFill>
                  <a:srgbClr val="00338E"/>
                </a:solidFill>
              </a:rPr>
              <a:t>Perinatal/OB – Labor &amp; Delivery</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an 8-bed, 2 OR center that currently delivers 2000 babies a year. Last year we were recognized by US News &amp; Report as a one of the finest maternity hospitals in the United States. Come be part of the magic where our goal is to provide high quality care, to ensure each expectant birthing person has a safe and comfortable delivery experience.</a:t>
            </a:r>
          </a:p>
          <a:p>
            <a:endParaRPr lang="en-US" sz="1200" dirty="0">
              <a:solidFill>
                <a:schemeClr val="tx1"/>
              </a:solidFill>
              <a:latin typeface="Barlow" panose="00000500000000000000" pitchFamily="2" charset="0"/>
            </a:endParaRPr>
          </a:p>
          <a:p>
            <a:r>
              <a:rPr lang="en-US" sz="1400" u="sng" dirty="0">
                <a:solidFill>
                  <a:srgbClr val="00338E"/>
                </a:solidFill>
              </a:rPr>
              <a:t>Perinatal &amp; OB - Postpartum</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an 18- bed unit that is supported by a staff of dedicated caregivers that diligently provide family centered care.  Our team includes obstetricians, nurses and lactation consultants who work together monitoring the birthing parent’s physical &amp; emotional health as well as the baby’s feeding and growth, providing education &amp; resources to support our communities’ newest members.</a:t>
            </a:r>
          </a:p>
          <a:p>
            <a:endParaRPr lang="en-US" sz="1200" dirty="0">
              <a:solidFill>
                <a:schemeClr val="tx1"/>
              </a:solidFill>
              <a:latin typeface="Barlow" panose="00000500000000000000" pitchFamily="2" charset="0"/>
            </a:endParaRPr>
          </a:p>
          <a:p>
            <a:r>
              <a:rPr lang="en-US" sz="1400" u="sng" dirty="0">
                <a:solidFill>
                  <a:srgbClr val="00338E"/>
                </a:solidFill>
              </a:rPr>
              <a:t>Perioperative/Operating Room - Surgery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have 10 operating rooms where we provide specialty care in the following services: gynecology, urology, colorectal, robotics, general surgery, breast, thoracic, plastics, neurosurgery, ENT, spine, pain, orthopedics, podiatry, maxillofacial and vascular.</a:t>
            </a:r>
          </a:p>
          <a:p>
            <a:endParaRPr lang="en-US" sz="1200" dirty="0">
              <a:solidFill>
                <a:schemeClr val="tx1"/>
              </a:solidFill>
              <a:latin typeface="Barlow" panose="00000500000000000000" pitchFamily="2" charset="0"/>
            </a:endParaRPr>
          </a:p>
          <a:p>
            <a:r>
              <a:rPr lang="en-US" sz="1400" u="sng" dirty="0">
                <a:solidFill>
                  <a:srgbClr val="00338E"/>
                </a:solidFill>
              </a:rPr>
              <a:t>Telemetry</a:t>
            </a:r>
            <a:endParaRPr lang="en-US" sz="1400" dirty="0">
              <a:solidFill>
                <a:srgbClr val="00338E"/>
              </a:solidFill>
              <a:latin typeface="Barlow" panose="00000500000000000000" pitchFamily="2" charset="0"/>
            </a:endParaRPr>
          </a:p>
          <a:p>
            <a:endParaRPr lang="en-US" sz="1200" dirty="0">
              <a:solidFill>
                <a:schemeClr val="tx1"/>
              </a:solidFill>
              <a:latin typeface="Barlow" panose="00000500000000000000" pitchFamily="2" charset="0"/>
            </a:endParaRPr>
          </a:p>
          <a:p>
            <a:r>
              <a:rPr lang="en-US" sz="1200">
                <a:solidFill>
                  <a:schemeClr val="tx1"/>
                </a:solidFill>
                <a:latin typeface="Barlow" panose="00000500000000000000" pitchFamily="2" charset="0"/>
              </a:rPr>
              <a:t>We are a 36-bed mixed unit with telemetry and ICU patients. Our Tele nurses care for patients with cardiac arrhythmias needing anti-arrhythmic medications, heart failure, rule-out MI, deep vein thrombosis, acute phase post-stroke, post percutaneous coronary intervention and a variety of Med Surg overflow.</a:t>
            </a:r>
            <a:endParaRPr lang="en-US" sz="1200" dirty="0">
              <a:solidFill>
                <a:schemeClr val="tx1"/>
              </a:solidFill>
              <a:latin typeface="Barlow" panose="00000500000000000000" pitchFamily="2" charset="0"/>
            </a:endParaRPr>
          </a:p>
        </p:txBody>
      </p:sp>
    </p:spTree>
    <p:extLst>
      <p:ext uri="{BB962C8B-B14F-4D97-AF65-F5344CB8AC3E}">
        <p14:creationId xmlns:p14="http://schemas.microsoft.com/office/powerpoint/2010/main" val="93582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A97FAD03-980D-4DB9-84F6-C186039399D4}"/>
</file>

<file path=customXml/itemProps2.xml><?xml version="1.0" encoding="utf-8"?>
<ds:datastoreItem xmlns:ds="http://schemas.openxmlformats.org/officeDocument/2006/customXml" ds:itemID="{0E6F3AF3-BD84-4059-B6A9-DBBE6E2DA9A3}"/>
</file>

<file path=customXml/itemProps3.xml><?xml version="1.0" encoding="utf-8"?>
<ds:datastoreItem xmlns:ds="http://schemas.openxmlformats.org/officeDocument/2006/customXml" ds:itemID="{A8A58328-01BF-4311-873E-E740D4461DFE}"/>
</file>

<file path=docProps/app.xml><?xml version="1.0" encoding="utf-8"?>
<Properties xmlns="http://schemas.openxmlformats.org/officeDocument/2006/extended-properties" xmlns:vt="http://schemas.openxmlformats.org/officeDocument/2006/docPropsVTypes">
  <Template>Office Theme</Template>
  <TotalTime>107</TotalTime>
  <Words>680</Words>
  <Application>Microsoft Office PowerPoint</Application>
  <PresentationFormat>Custom</PresentationFormat>
  <Paragraphs>44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Arial</vt:lpstr>
      <vt:lpstr>Barlow</vt:lpstr>
      <vt:lpstr>Barlow Medium</vt:lpstr>
      <vt:lpstr>Lora Medium</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5</cp:revision>
  <dcterms:created xsi:type="dcterms:W3CDTF">2024-10-04T19:40:51Z</dcterms:created>
  <dcterms:modified xsi:type="dcterms:W3CDTF">2024-10-04T21:28:43Z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