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6" r:id="rId2"/>
    <p:sldId id="257" r:id="rId3"/>
    <p:sldId id="258" r:id="rId4"/>
    <p:sldId id="259" r:id="rId5"/>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8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72" autoAdjust="0"/>
    <p:restoredTop sz="94660"/>
  </p:normalViewPr>
  <p:slideViewPr>
    <p:cSldViewPr snapToGrid="0">
      <p:cViewPr>
        <p:scale>
          <a:sx n="51" d="100"/>
          <a:sy n="51" d="100"/>
        </p:scale>
        <p:origin x="571"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presProps" Target="presProps.xml"/><Relationship Id="rId12"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 Id="rId14"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kstrom, Madalyn S" userId="a75ab244-33eb-4828-890c-b97f68560e3f" providerId="ADAL" clId="{4CC8CDE0-D0EF-4CF4-9E1F-396D88D6348B}"/>
    <pc:docChg chg="undo custSel addSld modSld">
      <pc:chgData name="Ekstrom, Madalyn S" userId="a75ab244-33eb-4828-890c-b97f68560e3f" providerId="ADAL" clId="{4CC8CDE0-D0EF-4CF4-9E1F-396D88D6348B}" dt="2024-10-04T21:19:40.882" v="792" actId="20577"/>
      <pc:docMkLst>
        <pc:docMk/>
      </pc:docMkLst>
      <pc:sldChg chg="modSp mod">
        <pc:chgData name="Ekstrom, Madalyn S" userId="a75ab244-33eb-4828-890c-b97f68560e3f" providerId="ADAL" clId="{4CC8CDE0-D0EF-4CF4-9E1F-396D88D6348B}" dt="2024-10-04T21:07:09.764" v="94"/>
        <pc:sldMkLst>
          <pc:docMk/>
          <pc:sldMk cId="3637549989" sldId="256"/>
        </pc:sldMkLst>
        <pc:spChg chg="mod">
          <ac:chgData name="Ekstrom, Madalyn S" userId="a75ab244-33eb-4828-890c-b97f68560e3f" providerId="ADAL" clId="{4CC8CDE0-D0EF-4CF4-9E1F-396D88D6348B}" dt="2024-10-04T21:07:09.764" v="94"/>
          <ac:spMkLst>
            <pc:docMk/>
            <pc:sldMk cId="3637549989" sldId="256"/>
            <ac:spMk id="8" creationId="{363CF128-0654-EAC5-E030-DBC0BAC7BC66}"/>
          </ac:spMkLst>
        </pc:spChg>
        <pc:spChg chg="mod">
          <ac:chgData name="Ekstrom, Madalyn S" userId="a75ab244-33eb-4828-890c-b97f68560e3f" providerId="ADAL" clId="{4CC8CDE0-D0EF-4CF4-9E1F-396D88D6348B}" dt="2024-10-04T21:06:53.748" v="93" actId="20577"/>
          <ac:spMkLst>
            <pc:docMk/>
            <pc:sldMk cId="3637549989" sldId="256"/>
            <ac:spMk id="10" creationId="{E0542F30-7EA7-6AA8-FA04-0559170B0B60}"/>
          </ac:spMkLst>
        </pc:spChg>
      </pc:sldChg>
      <pc:sldChg chg="modSp mod">
        <pc:chgData name="Ekstrom, Madalyn S" userId="a75ab244-33eb-4828-890c-b97f68560e3f" providerId="ADAL" clId="{4CC8CDE0-D0EF-4CF4-9E1F-396D88D6348B}" dt="2024-10-04T21:11:38.503" v="341" actId="20577"/>
        <pc:sldMkLst>
          <pc:docMk/>
          <pc:sldMk cId="9358293" sldId="257"/>
        </pc:sldMkLst>
        <pc:spChg chg="mod">
          <ac:chgData name="Ekstrom, Madalyn S" userId="a75ab244-33eb-4828-890c-b97f68560e3f" providerId="ADAL" clId="{4CC8CDE0-D0EF-4CF4-9E1F-396D88D6348B}" dt="2024-10-04T21:11:38.503" v="341" actId="20577"/>
          <ac:spMkLst>
            <pc:docMk/>
            <pc:sldMk cId="9358293" sldId="257"/>
            <ac:spMk id="8" creationId="{363CF128-0654-EAC5-E030-DBC0BAC7BC66}"/>
          </ac:spMkLst>
        </pc:spChg>
      </pc:sldChg>
      <pc:sldChg chg="modSp add mod">
        <pc:chgData name="Ekstrom, Madalyn S" userId="a75ab244-33eb-4828-890c-b97f68560e3f" providerId="ADAL" clId="{4CC8CDE0-D0EF-4CF4-9E1F-396D88D6348B}" dt="2024-10-04T21:17:08.394" v="638" actId="20577"/>
        <pc:sldMkLst>
          <pc:docMk/>
          <pc:sldMk cId="3505422855" sldId="258"/>
        </pc:sldMkLst>
        <pc:spChg chg="mod">
          <ac:chgData name="Ekstrom, Madalyn S" userId="a75ab244-33eb-4828-890c-b97f68560e3f" providerId="ADAL" clId="{4CC8CDE0-D0EF-4CF4-9E1F-396D88D6348B}" dt="2024-10-04T21:17:08.394" v="638" actId="20577"/>
          <ac:spMkLst>
            <pc:docMk/>
            <pc:sldMk cId="3505422855" sldId="258"/>
            <ac:spMk id="8" creationId="{363CF128-0654-EAC5-E030-DBC0BAC7BC66}"/>
          </ac:spMkLst>
        </pc:spChg>
      </pc:sldChg>
      <pc:sldChg chg="modSp add mod">
        <pc:chgData name="Ekstrom, Madalyn S" userId="a75ab244-33eb-4828-890c-b97f68560e3f" providerId="ADAL" clId="{4CC8CDE0-D0EF-4CF4-9E1F-396D88D6348B}" dt="2024-10-04T21:19:40.882" v="792" actId="20577"/>
        <pc:sldMkLst>
          <pc:docMk/>
          <pc:sldMk cId="1854751275" sldId="259"/>
        </pc:sldMkLst>
        <pc:spChg chg="mod">
          <ac:chgData name="Ekstrom, Madalyn S" userId="a75ab244-33eb-4828-890c-b97f68560e3f" providerId="ADAL" clId="{4CC8CDE0-D0EF-4CF4-9E1F-396D88D6348B}" dt="2024-10-04T21:19:40.882" v="792" actId="20577"/>
          <ac:spMkLst>
            <pc:docMk/>
            <pc:sldMk cId="1854751275" sldId="259"/>
            <ac:spMk id="8" creationId="{363CF128-0654-EAC5-E030-DBC0BAC7BC6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E1D96D-8565-4610-95BA-9E9A9D731FCD}" type="datetimeFigureOut">
              <a:rPr lang="en-US" smtClean="0"/>
              <a:t>10/4/2024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C31248-8336-4622-B3D9-39F428790F69}" type="slidenum">
              <a:rPr lang="en-US" smtClean="0"/>
              <a:t>‹#›</a:t>
            </a:fld>
            <a:endParaRPr lang="en-US"/>
          </a:p>
        </p:txBody>
      </p:sp>
    </p:spTree>
    <p:extLst>
      <p:ext uri="{BB962C8B-B14F-4D97-AF65-F5344CB8AC3E}">
        <p14:creationId xmlns:p14="http://schemas.microsoft.com/office/powerpoint/2010/main" val="40675178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479239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4353" y="535519"/>
            <a:ext cx="6703695" cy="1944159"/>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534353" y="2677584"/>
            <a:ext cx="6703695" cy="6381962"/>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34353" y="9322649"/>
            <a:ext cx="1748790" cy="535517"/>
          </a:xfrm>
          <a:prstGeom prst="rect">
            <a:avLst/>
          </a:prstGeom>
        </p:spPr>
        <p:txBody>
          <a:bodyPr/>
          <a:lstStyle/>
          <a:p>
            <a:endParaRPr lang="en-US"/>
          </a:p>
        </p:txBody>
      </p:sp>
      <p:sp>
        <p:nvSpPr>
          <p:cNvPr id="5" name="Footer Placeholder 4"/>
          <p:cNvSpPr>
            <a:spLocks noGrp="1"/>
          </p:cNvSpPr>
          <p:nvPr>
            <p:ph type="ftr" sz="quarter" idx="11"/>
          </p:nvPr>
        </p:nvSpPr>
        <p:spPr>
          <a:xfrm>
            <a:off x="2574608" y="9322649"/>
            <a:ext cx="2623185" cy="535517"/>
          </a:xfrm>
          <a:prstGeom prst="rect">
            <a:avLst/>
          </a:prstGeom>
        </p:spPr>
        <p:txBody>
          <a:bodyPr/>
          <a:lstStyle/>
          <a:p>
            <a:endParaRPr lang="en-US"/>
          </a:p>
        </p:txBody>
      </p:sp>
      <p:sp>
        <p:nvSpPr>
          <p:cNvPr id="6" name="Slide Number Placeholder 5"/>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1233679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34353" y="9322649"/>
            <a:ext cx="1748790" cy="535517"/>
          </a:xfrm>
          <a:prstGeom prst="rect">
            <a:avLst/>
          </a:prstGeom>
        </p:spPr>
        <p:txBody>
          <a:bodyPr/>
          <a:lstStyle/>
          <a:p>
            <a:endParaRPr lang="en-US"/>
          </a:p>
        </p:txBody>
      </p:sp>
      <p:sp>
        <p:nvSpPr>
          <p:cNvPr id="5" name="Footer Placeholder 4"/>
          <p:cNvSpPr>
            <a:spLocks noGrp="1"/>
          </p:cNvSpPr>
          <p:nvPr>
            <p:ph type="ftr" sz="quarter" idx="11"/>
          </p:nvPr>
        </p:nvSpPr>
        <p:spPr>
          <a:xfrm>
            <a:off x="2574608" y="9322649"/>
            <a:ext cx="2623185" cy="535517"/>
          </a:xfrm>
          <a:prstGeom prst="rect">
            <a:avLst/>
          </a:prstGeom>
        </p:spPr>
        <p:txBody>
          <a:bodyPr/>
          <a:lstStyle/>
          <a:p>
            <a:endParaRPr lang="en-US"/>
          </a:p>
        </p:txBody>
      </p:sp>
      <p:sp>
        <p:nvSpPr>
          <p:cNvPr id="6" name="Slide Number Placeholder 5"/>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2175562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4353" y="535519"/>
            <a:ext cx="6703695" cy="1944159"/>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534353" y="2677584"/>
            <a:ext cx="6703695" cy="63819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34353" y="9322649"/>
            <a:ext cx="1748790" cy="535517"/>
          </a:xfrm>
          <a:prstGeom prst="rect">
            <a:avLst/>
          </a:prstGeom>
        </p:spPr>
        <p:txBody>
          <a:bodyPr/>
          <a:lstStyle/>
          <a:p>
            <a:endParaRPr lang="en-US"/>
          </a:p>
        </p:txBody>
      </p:sp>
      <p:sp>
        <p:nvSpPr>
          <p:cNvPr id="5" name="Footer Placeholder 4"/>
          <p:cNvSpPr>
            <a:spLocks noGrp="1"/>
          </p:cNvSpPr>
          <p:nvPr>
            <p:ph type="ftr" sz="quarter" idx="11"/>
          </p:nvPr>
        </p:nvSpPr>
        <p:spPr>
          <a:xfrm>
            <a:off x="2574608" y="9322649"/>
            <a:ext cx="2623185" cy="535517"/>
          </a:xfrm>
          <a:prstGeom prst="rect">
            <a:avLst/>
          </a:prstGeom>
        </p:spPr>
        <p:txBody>
          <a:bodyPr/>
          <a:lstStyle/>
          <a:p>
            <a:endParaRPr lang="en-US"/>
          </a:p>
        </p:txBody>
      </p:sp>
      <p:sp>
        <p:nvSpPr>
          <p:cNvPr id="6" name="Slide Number Placeholder 5"/>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622597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a:prstGeom prst="rect">
            <a:avLst/>
          </a:prstGeo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a:prstGeom prst="rect">
            <a:avLst/>
          </a:prstGeom>
        </p:spPr>
        <p:txBody>
          <a:bodyPr/>
          <a:lstStyle>
            <a:lvl1pPr marL="0" indent="0">
              <a:buNone/>
              <a:defRPr sz="2040">
                <a:solidFill>
                  <a:schemeClr val="tx1">
                    <a:tint val="82000"/>
                  </a:schemeClr>
                </a:solidFill>
              </a:defRPr>
            </a:lvl1pPr>
            <a:lvl2pPr marL="388620" indent="0">
              <a:buNone/>
              <a:defRPr sz="1700">
                <a:solidFill>
                  <a:schemeClr val="tx1">
                    <a:tint val="82000"/>
                  </a:schemeClr>
                </a:solidFill>
              </a:defRPr>
            </a:lvl2pPr>
            <a:lvl3pPr marL="777240" indent="0">
              <a:buNone/>
              <a:defRPr sz="1530">
                <a:solidFill>
                  <a:schemeClr val="tx1">
                    <a:tint val="82000"/>
                  </a:schemeClr>
                </a:solidFill>
              </a:defRPr>
            </a:lvl3pPr>
            <a:lvl4pPr marL="1165860" indent="0">
              <a:buNone/>
              <a:defRPr sz="1360">
                <a:solidFill>
                  <a:schemeClr val="tx1">
                    <a:tint val="82000"/>
                  </a:schemeClr>
                </a:solidFill>
              </a:defRPr>
            </a:lvl4pPr>
            <a:lvl5pPr marL="1554480" indent="0">
              <a:buNone/>
              <a:defRPr sz="1360">
                <a:solidFill>
                  <a:schemeClr val="tx1">
                    <a:tint val="82000"/>
                  </a:schemeClr>
                </a:solidFill>
              </a:defRPr>
            </a:lvl5pPr>
            <a:lvl6pPr marL="1943100" indent="0">
              <a:buNone/>
              <a:defRPr sz="1360">
                <a:solidFill>
                  <a:schemeClr val="tx1">
                    <a:tint val="82000"/>
                  </a:schemeClr>
                </a:solidFill>
              </a:defRPr>
            </a:lvl6pPr>
            <a:lvl7pPr marL="2331720" indent="0">
              <a:buNone/>
              <a:defRPr sz="1360">
                <a:solidFill>
                  <a:schemeClr val="tx1">
                    <a:tint val="82000"/>
                  </a:schemeClr>
                </a:solidFill>
              </a:defRPr>
            </a:lvl7pPr>
            <a:lvl8pPr marL="2720340" indent="0">
              <a:buNone/>
              <a:defRPr sz="1360">
                <a:solidFill>
                  <a:schemeClr val="tx1">
                    <a:tint val="82000"/>
                  </a:schemeClr>
                </a:solidFill>
              </a:defRPr>
            </a:lvl8pPr>
            <a:lvl9pPr marL="3108960" indent="0">
              <a:buNone/>
              <a:defRPr sz="136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4353" y="9322649"/>
            <a:ext cx="1748790" cy="535517"/>
          </a:xfrm>
          <a:prstGeom prst="rect">
            <a:avLst/>
          </a:prstGeom>
        </p:spPr>
        <p:txBody>
          <a:bodyPr/>
          <a:lstStyle/>
          <a:p>
            <a:endParaRPr lang="en-US"/>
          </a:p>
        </p:txBody>
      </p:sp>
      <p:sp>
        <p:nvSpPr>
          <p:cNvPr id="5" name="Footer Placeholder 4"/>
          <p:cNvSpPr>
            <a:spLocks noGrp="1"/>
          </p:cNvSpPr>
          <p:nvPr>
            <p:ph type="ftr" sz="quarter" idx="11"/>
          </p:nvPr>
        </p:nvSpPr>
        <p:spPr>
          <a:xfrm>
            <a:off x="2574608" y="9322649"/>
            <a:ext cx="2623185" cy="535517"/>
          </a:xfrm>
          <a:prstGeom prst="rect">
            <a:avLst/>
          </a:prstGeom>
        </p:spPr>
        <p:txBody>
          <a:bodyPr/>
          <a:lstStyle/>
          <a:p>
            <a:endParaRPr lang="en-US"/>
          </a:p>
        </p:txBody>
      </p:sp>
      <p:sp>
        <p:nvSpPr>
          <p:cNvPr id="6" name="Slide Number Placeholder 5"/>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4071653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4353" y="535519"/>
            <a:ext cx="6703695" cy="1944159"/>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534353" y="9322649"/>
            <a:ext cx="1748790" cy="535517"/>
          </a:xfrm>
          <a:prstGeom prst="rect">
            <a:avLst/>
          </a:prstGeom>
        </p:spPr>
        <p:txBody>
          <a:bodyPr/>
          <a:lstStyle/>
          <a:p>
            <a:endParaRPr lang="en-US"/>
          </a:p>
        </p:txBody>
      </p:sp>
      <p:sp>
        <p:nvSpPr>
          <p:cNvPr id="6" name="Footer Placeholder 5"/>
          <p:cNvSpPr>
            <a:spLocks noGrp="1"/>
          </p:cNvSpPr>
          <p:nvPr>
            <p:ph type="ftr" sz="quarter" idx="11"/>
          </p:nvPr>
        </p:nvSpPr>
        <p:spPr>
          <a:xfrm>
            <a:off x="2574608" y="9322649"/>
            <a:ext cx="2623185" cy="535517"/>
          </a:xfrm>
          <a:prstGeom prst="rect">
            <a:avLst/>
          </a:prstGeom>
        </p:spPr>
        <p:txBody>
          <a:bodyPr/>
          <a:lstStyle/>
          <a:p>
            <a:endParaRPr lang="en-US"/>
          </a:p>
        </p:txBody>
      </p:sp>
      <p:sp>
        <p:nvSpPr>
          <p:cNvPr id="7" name="Slide Number Placeholder 6"/>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3481848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a:prstGeom prst="rect">
            <a:avLst/>
          </a:prstGeo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a:prstGeom prst="rect">
            <a:avLst/>
          </a:prstGeo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534353" y="9322649"/>
            <a:ext cx="1748790" cy="535517"/>
          </a:xfrm>
          <a:prstGeom prst="rect">
            <a:avLst/>
          </a:prstGeom>
        </p:spPr>
        <p:txBody>
          <a:bodyPr/>
          <a:lstStyle/>
          <a:p>
            <a:endParaRPr lang="en-US"/>
          </a:p>
        </p:txBody>
      </p:sp>
      <p:sp>
        <p:nvSpPr>
          <p:cNvPr id="8" name="Footer Placeholder 7"/>
          <p:cNvSpPr>
            <a:spLocks noGrp="1"/>
          </p:cNvSpPr>
          <p:nvPr>
            <p:ph type="ftr" sz="quarter" idx="11"/>
          </p:nvPr>
        </p:nvSpPr>
        <p:spPr>
          <a:xfrm>
            <a:off x="2574608" y="9322649"/>
            <a:ext cx="2623185" cy="535517"/>
          </a:xfrm>
          <a:prstGeom prst="rect">
            <a:avLst/>
          </a:prstGeom>
        </p:spPr>
        <p:txBody>
          <a:bodyPr/>
          <a:lstStyle/>
          <a:p>
            <a:endParaRPr lang="en-US"/>
          </a:p>
        </p:txBody>
      </p:sp>
      <p:sp>
        <p:nvSpPr>
          <p:cNvPr id="9" name="Slide Number Placeholder 8"/>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3104048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4353" y="535519"/>
            <a:ext cx="6703695" cy="1944159"/>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534353" y="9322649"/>
            <a:ext cx="1748790" cy="535517"/>
          </a:xfrm>
          <a:prstGeom prst="rect">
            <a:avLst/>
          </a:prstGeom>
        </p:spPr>
        <p:txBody>
          <a:bodyPr/>
          <a:lstStyle/>
          <a:p>
            <a:endParaRPr lang="en-US"/>
          </a:p>
        </p:txBody>
      </p:sp>
      <p:sp>
        <p:nvSpPr>
          <p:cNvPr id="4" name="Footer Placeholder 3"/>
          <p:cNvSpPr>
            <a:spLocks noGrp="1"/>
          </p:cNvSpPr>
          <p:nvPr>
            <p:ph type="ftr" sz="quarter" idx="11"/>
          </p:nvPr>
        </p:nvSpPr>
        <p:spPr>
          <a:xfrm>
            <a:off x="2574608" y="9322649"/>
            <a:ext cx="2623185" cy="535517"/>
          </a:xfrm>
          <a:prstGeom prst="rect">
            <a:avLst/>
          </a:prstGeom>
        </p:spPr>
        <p:txBody>
          <a:bodyPr/>
          <a:lstStyle/>
          <a:p>
            <a:endParaRPr lang="en-US"/>
          </a:p>
        </p:txBody>
      </p:sp>
      <p:sp>
        <p:nvSpPr>
          <p:cNvPr id="5" name="Slide Number Placeholder 4"/>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459791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34353" y="9322649"/>
            <a:ext cx="1748790" cy="535517"/>
          </a:xfrm>
          <a:prstGeom prst="rect">
            <a:avLst/>
          </a:prstGeom>
        </p:spPr>
        <p:txBody>
          <a:bodyPr/>
          <a:lstStyle/>
          <a:p>
            <a:endParaRPr lang="en-US"/>
          </a:p>
        </p:txBody>
      </p:sp>
      <p:sp>
        <p:nvSpPr>
          <p:cNvPr id="3" name="Footer Placeholder 2"/>
          <p:cNvSpPr>
            <a:spLocks noGrp="1"/>
          </p:cNvSpPr>
          <p:nvPr>
            <p:ph type="ftr" sz="quarter" idx="11"/>
          </p:nvPr>
        </p:nvSpPr>
        <p:spPr>
          <a:xfrm>
            <a:off x="2574608" y="9322649"/>
            <a:ext cx="2623185" cy="535517"/>
          </a:xfrm>
          <a:prstGeom prst="rect">
            <a:avLst/>
          </a:prstGeom>
        </p:spPr>
        <p:txBody>
          <a:bodyPr/>
          <a:lstStyle/>
          <a:p>
            <a:endParaRPr lang="en-US"/>
          </a:p>
        </p:txBody>
      </p:sp>
      <p:sp>
        <p:nvSpPr>
          <p:cNvPr id="4" name="Slide Number Placeholder 3"/>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2406515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a:prstGeom prst="rect">
            <a:avLst/>
          </a:prstGeo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a:prstGeom prst="rect">
            <a:avLst/>
          </a:prstGeo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a:prstGeom prst="rect">
            <a:avLst/>
          </a:prstGeo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a:xfrm>
            <a:off x="534353" y="9322649"/>
            <a:ext cx="1748790" cy="535517"/>
          </a:xfrm>
          <a:prstGeom prst="rect">
            <a:avLst/>
          </a:prstGeom>
        </p:spPr>
        <p:txBody>
          <a:bodyPr/>
          <a:lstStyle/>
          <a:p>
            <a:endParaRPr lang="en-US"/>
          </a:p>
        </p:txBody>
      </p:sp>
      <p:sp>
        <p:nvSpPr>
          <p:cNvPr id="6" name="Footer Placeholder 5"/>
          <p:cNvSpPr>
            <a:spLocks noGrp="1"/>
          </p:cNvSpPr>
          <p:nvPr>
            <p:ph type="ftr" sz="quarter" idx="11"/>
          </p:nvPr>
        </p:nvSpPr>
        <p:spPr>
          <a:xfrm>
            <a:off x="2574608" y="9322649"/>
            <a:ext cx="2623185" cy="535517"/>
          </a:xfrm>
          <a:prstGeom prst="rect">
            <a:avLst/>
          </a:prstGeom>
        </p:spPr>
        <p:txBody>
          <a:bodyPr/>
          <a:lstStyle/>
          <a:p>
            <a:endParaRPr lang="en-US"/>
          </a:p>
        </p:txBody>
      </p:sp>
      <p:sp>
        <p:nvSpPr>
          <p:cNvPr id="7" name="Slide Number Placeholder 6"/>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3022627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a:prstGeom prst="rect">
            <a:avLst/>
          </a:prstGeo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a:prstGeom prst="rect">
            <a:avLst/>
          </a:prstGeo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a:prstGeom prst="rect">
            <a:avLst/>
          </a:prstGeo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a:xfrm>
            <a:off x="534353" y="9322649"/>
            <a:ext cx="1748790" cy="535517"/>
          </a:xfrm>
          <a:prstGeom prst="rect">
            <a:avLst/>
          </a:prstGeom>
        </p:spPr>
        <p:txBody>
          <a:bodyPr/>
          <a:lstStyle/>
          <a:p>
            <a:endParaRPr lang="en-US"/>
          </a:p>
        </p:txBody>
      </p:sp>
      <p:sp>
        <p:nvSpPr>
          <p:cNvPr id="6" name="Footer Placeholder 5"/>
          <p:cNvSpPr>
            <a:spLocks noGrp="1"/>
          </p:cNvSpPr>
          <p:nvPr>
            <p:ph type="ftr" sz="quarter" idx="11"/>
          </p:nvPr>
        </p:nvSpPr>
        <p:spPr>
          <a:xfrm>
            <a:off x="2574608" y="9322649"/>
            <a:ext cx="2623185" cy="535517"/>
          </a:xfrm>
          <a:prstGeom prst="rect">
            <a:avLst/>
          </a:prstGeom>
        </p:spPr>
        <p:txBody>
          <a:bodyPr/>
          <a:lstStyle/>
          <a:p>
            <a:endParaRPr lang="en-US"/>
          </a:p>
        </p:txBody>
      </p:sp>
      <p:sp>
        <p:nvSpPr>
          <p:cNvPr id="7" name="Slide Number Placeholder 6"/>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2431678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50840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2">
            <a:extLst>
              <a:ext uri="{FF2B5EF4-FFF2-40B4-BE49-F238E27FC236}">
                <a16:creationId xmlns:a16="http://schemas.microsoft.com/office/drawing/2014/main" id="{363CF128-0654-EAC5-E030-DBC0BAC7BC66}"/>
              </a:ext>
            </a:extLst>
          </p:cNvPr>
          <p:cNvSpPr txBox="1">
            <a:spLocks/>
          </p:cNvSpPr>
          <p:nvPr/>
        </p:nvSpPr>
        <p:spPr>
          <a:xfrm>
            <a:off x="613285" y="2734293"/>
            <a:ext cx="6545830" cy="7285221"/>
          </a:xfrm>
          <a:prstGeom prst="rect">
            <a:avLst/>
          </a:prstGeom>
        </p:spPr>
        <p:txBody>
          <a:bodyPr/>
          <a:lstStyle>
            <a:lvl1pPr marL="0" indent="0" algn="l" defTabSz="777240" rtl="0" eaLnBrk="1" latinLnBrk="0" hangingPunct="1">
              <a:lnSpc>
                <a:spcPct val="100000"/>
              </a:lnSpc>
              <a:spcBef>
                <a:spcPts val="0"/>
              </a:spcBef>
              <a:buFont typeface="Arial" panose="020B0604020202020204" pitchFamily="34" charset="0"/>
              <a:buNone/>
              <a:defRPr sz="1600" b="0" i="0" kern="1200">
                <a:solidFill>
                  <a:schemeClr val="accent2"/>
                </a:solidFill>
                <a:latin typeface="Barlow Medium" pitchFamily="2" charset="77"/>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None/>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None/>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None/>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None/>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sz="1400" u="sng" dirty="0">
                <a:solidFill>
                  <a:srgbClr val="00338E"/>
                </a:solidFill>
              </a:rPr>
              <a:t>Critical Care - Intensive Care Unit (ICU)</a:t>
            </a:r>
          </a:p>
          <a:p>
            <a:endParaRPr lang="en-US" sz="1400" dirty="0">
              <a:solidFill>
                <a:srgbClr val="00338E"/>
              </a:solidFill>
              <a:latin typeface="Barlow" panose="00000500000000000000" pitchFamily="2" charset="0"/>
            </a:endParaRPr>
          </a:p>
          <a:p>
            <a:r>
              <a:rPr lang="en-US" sz="1200" dirty="0">
                <a:solidFill>
                  <a:schemeClr val="tx1"/>
                </a:solidFill>
                <a:latin typeface="Barlow" panose="00000500000000000000" pitchFamily="2" charset="0"/>
              </a:rPr>
              <a:t>We have 32 ICU beds – 16 are medical ICU where acute respiratory distress syndrome (ARDS), diabetic ketoacidosis (DKA), sepsis, and gastrointestinal complications are common, and 16 are surgical ICU where patients are often post-op general, thoracic, HEENT or transplant surgery, or in the hemodialysis (HD) and continuous renal replacement therapy (CRRT) program. </a:t>
            </a:r>
          </a:p>
          <a:p>
            <a:endParaRPr lang="en-US" sz="1400" dirty="0">
              <a:solidFill>
                <a:srgbClr val="00338E"/>
              </a:solidFill>
              <a:latin typeface="Barlow" panose="00000500000000000000" pitchFamily="2" charset="0"/>
            </a:endParaRPr>
          </a:p>
          <a:p>
            <a:r>
              <a:rPr lang="en-US" sz="1400" u="sng" dirty="0">
                <a:solidFill>
                  <a:srgbClr val="00338E"/>
                </a:solidFill>
                <a:latin typeface="Barlow Medium" panose="00000600000000000000" pitchFamily="2" charset="0"/>
              </a:rPr>
              <a:t>Critical Care – Intermediate Care Unit (IMCU)</a:t>
            </a:r>
          </a:p>
          <a:p>
            <a:endParaRPr lang="en-US" sz="1400" dirty="0">
              <a:solidFill>
                <a:srgbClr val="00338E"/>
              </a:solidFill>
              <a:latin typeface="Barlow" panose="00000500000000000000" pitchFamily="2" charset="0"/>
            </a:endParaRPr>
          </a:p>
          <a:p>
            <a:r>
              <a:rPr lang="en-US" sz="1200" dirty="0">
                <a:solidFill>
                  <a:schemeClr val="tx1"/>
                </a:solidFill>
                <a:latin typeface="Barlow" panose="00000500000000000000" pitchFamily="2" charset="0"/>
              </a:rPr>
              <a:t>We are a 16-bed unit located on 8East.  We are part of the critical care department and work closely with our intensive care partners to serve patients with moderate and potentially severe physiologic instability.  This requires a higher level of care than acute care or telemetry but less than intensive care.</a:t>
            </a:r>
          </a:p>
          <a:p>
            <a:endParaRPr lang="en-US" sz="1400" dirty="0">
              <a:solidFill>
                <a:schemeClr val="tx1"/>
              </a:solidFill>
              <a:latin typeface="Barlow" panose="00000500000000000000" pitchFamily="2" charset="0"/>
            </a:endParaRPr>
          </a:p>
          <a:p>
            <a:r>
              <a:rPr lang="en-US" sz="1400" u="sng" dirty="0">
                <a:solidFill>
                  <a:srgbClr val="00338E"/>
                </a:solidFill>
                <a:latin typeface="Barlow Medium" panose="00000600000000000000" pitchFamily="2" charset="0"/>
              </a:rPr>
              <a:t>Emergency Department</a:t>
            </a:r>
          </a:p>
          <a:p>
            <a:endParaRPr lang="en-US" sz="1400" dirty="0">
              <a:solidFill>
                <a:schemeClr val="tx1"/>
              </a:solidFill>
              <a:latin typeface="Barlow" panose="00000500000000000000" pitchFamily="2" charset="0"/>
            </a:endParaRPr>
          </a:p>
          <a:p>
            <a:r>
              <a:rPr lang="en-US" sz="1200" dirty="0">
                <a:solidFill>
                  <a:schemeClr val="tx1"/>
                </a:solidFill>
                <a:latin typeface="Barlow" panose="00000500000000000000" pitchFamily="2" charset="0"/>
              </a:rPr>
              <a:t>We are a 29-bed unit with 11 hall spaces to serve our patients.  We care for all ages, neonate to geriatric, and a wide variety of conditions, including but not limited to chest pain, abdominal pain, ortho injuries, GI/GU, sepsis, oncology related, dialysis, &amp; behavioral health.</a:t>
            </a:r>
          </a:p>
          <a:p>
            <a:endParaRPr lang="en-US" sz="1400" dirty="0">
              <a:solidFill>
                <a:schemeClr val="tx1"/>
              </a:solidFill>
              <a:latin typeface="Barlow" panose="00000500000000000000" pitchFamily="2" charset="0"/>
            </a:endParaRPr>
          </a:p>
          <a:p>
            <a:r>
              <a:rPr lang="en-US" sz="1400" u="sng" dirty="0">
                <a:solidFill>
                  <a:srgbClr val="00338E"/>
                </a:solidFill>
                <a:latin typeface="Barlow Medium" panose="00000600000000000000" pitchFamily="2" charset="0"/>
              </a:rPr>
              <a:t>Acute Care – General Medical</a:t>
            </a:r>
          </a:p>
          <a:p>
            <a:endParaRPr lang="en-US" sz="1400" dirty="0">
              <a:solidFill>
                <a:schemeClr val="tx1"/>
              </a:solidFill>
              <a:latin typeface="Barlow" panose="00000500000000000000" pitchFamily="2" charset="0"/>
            </a:endParaRPr>
          </a:p>
          <a:p>
            <a:r>
              <a:rPr lang="en-US" sz="1200" dirty="0">
                <a:solidFill>
                  <a:schemeClr val="tx1"/>
                </a:solidFill>
                <a:latin typeface="Barlow" panose="00000500000000000000" pitchFamily="2" charset="0"/>
              </a:rPr>
              <a:t>We are a 30-bed medical unit.  We work with everything (diabetes, sepsis, cellulitis/wounds, liver cirrhosis, substance use disorder, pancreatitis, failure to thrive, GI bleed, small bowel obstruction, altered mental status, urinary tract infection, COPD &amp; pneumonia…)!</a:t>
            </a:r>
          </a:p>
          <a:p>
            <a:endParaRPr lang="en-US" sz="1200" dirty="0">
              <a:solidFill>
                <a:schemeClr val="tx1"/>
              </a:solidFill>
              <a:latin typeface="Barlow" panose="00000500000000000000" pitchFamily="2" charset="0"/>
            </a:endParaRPr>
          </a:p>
          <a:p>
            <a:r>
              <a:rPr lang="en-US" sz="1400" u="sng" dirty="0">
                <a:solidFill>
                  <a:srgbClr val="00338E"/>
                </a:solidFill>
                <a:latin typeface="Barlow Medium" panose="00000600000000000000" pitchFamily="2" charset="0"/>
              </a:rPr>
              <a:t>Acute Care – General Surgical</a:t>
            </a:r>
          </a:p>
          <a:p>
            <a:endParaRPr lang="en-US" sz="1400" dirty="0">
              <a:solidFill>
                <a:schemeClr val="tx1"/>
              </a:solidFill>
              <a:latin typeface="Barlow" panose="00000500000000000000" pitchFamily="2" charset="0"/>
            </a:endParaRPr>
          </a:p>
          <a:p>
            <a:r>
              <a:rPr lang="en-US" sz="1200" dirty="0">
                <a:solidFill>
                  <a:schemeClr val="tx1"/>
                </a:solidFill>
                <a:latin typeface="Barlow" panose="00000500000000000000" pitchFamily="2" charset="0"/>
              </a:rPr>
              <a:t>We are a 29-bed unit with the population of 85% post-op and 15% medical patients.  We see a variety of surgical cases, head-to-toe procedures, with exceptions of brain, cardiac, GYN, GU or podiatry cases.  If your passion is post-op management, this would be a great fit!</a:t>
            </a:r>
            <a:endParaRPr lang="en-US" sz="1400" dirty="0">
              <a:solidFill>
                <a:srgbClr val="00338E"/>
              </a:solidFill>
              <a:latin typeface="Barlow" panose="00000500000000000000" pitchFamily="2" charset="0"/>
            </a:endParaRPr>
          </a:p>
        </p:txBody>
      </p:sp>
      <p:sp>
        <p:nvSpPr>
          <p:cNvPr id="9" name="Rectangle 8">
            <a:extLst>
              <a:ext uri="{FF2B5EF4-FFF2-40B4-BE49-F238E27FC236}">
                <a16:creationId xmlns:a16="http://schemas.microsoft.com/office/drawing/2014/main" id="{5B887D0E-AB47-2DA0-0C1B-5A4F0F76FF66}"/>
              </a:ext>
            </a:extLst>
          </p:cNvPr>
          <p:cNvSpPr/>
          <p:nvPr/>
        </p:nvSpPr>
        <p:spPr>
          <a:xfrm>
            <a:off x="0" y="-2"/>
            <a:ext cx="7772400" cy="2251898"/>
          </a:xfrm>
          <a:prstGeom prst="rect">
            <a:avLst/>
          </a:prstGeom>
          <a:solidFill>
            <a:srgbClr val="00338E"/>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E0542F30-7EA7-6AA8-FA04-0559170B0B60}"/>
              </a:ext>
            </a:extLst>
          </p:cNvPr>
          <p:cNvSpPr txBox="1"/>
          <p:nvPr/>
        </p:nvSpPr>
        <p:spPr>
          <a:xfrm>
            <a:off x="613285" y="1055407"/>
            <a:ext cx="6725711" cy="458587"/>
          </a:xfrm>
          <a:prstGeom prst="rect">
            <a:avLst/>
          </a:prstGeom>
          <a:noFill/>
        </p:spPr>
        <p:txBody>
          <a:bodyPr wrap="square" rtlCol="0">
            <a:spAutoFit/>
          </a:bodyPr>
          <a:lstStyle/>
          <a:p>
            <a:r>
              <a:rPr lang="en-US" sz="2400" dirty="0">
                <a:solidFill>
                  <a:schemeClr val="bg1"/>
                </a:solidFill>
                <a:latin typeface="Lora Medium" pitchFamily="2" charset="0"/>
              </a:rPr>
              <a:t>Swedish First Hill Campus</a:t>
            </a:r>
          </a:p>
        </p:txBody>
      </p:sp>
      <p:sp>
        <p:nvSpPr>
          <p:cNvPr id="11" name="Text Placeholder 2">
            <a:extLst>
              <a:ext uri="{FF2B5EF4-FFF2-40B4-BE49-F238E27FC236}">
                <a16:creationId xmlns:a16="http://schemas.microsoft.com/office/drawing/2014/main" id="{BA456D34-8E9B-D234-5303-D2DD142A14B1}"/>
              </a:ext>
            </a:extLst>
          </p:cNvPr>
          <p:cNvSpPr txBox="1">
            <a:spLocks/>
          </p:cNvSpPr>
          <p:nvPr/>
        </p:nvSpPr>
        <p:spPr>
          <a:xfrm>
            <a:off x="613285" y="1548499"/>
            <a:ext cx="5605272" cy="703397"/>
          </a:xfrm>
          <a:prstGeom prst="rect">
            <a:avLst/>
          </a:prstGeom>
        </p:spPr>
        <p:txBody>
          <a:bodyPr/>
          <a:lstStyle>
            <a:lvl1pPr marL="0" indent="0" algn="l" defTabSz="777240" rtl="0" eaLnBrk="1" latinLnBrk="0" hangingPunct="1">
              <a:lnSpc>
                <a:spcPct val="100000"/>
              </a:lnSpc>
              <a:spcBef>
                <a:spcPts val="0"/>
              </a:spcBef>
              <a:buFont typeface="Arial" panose="020B0604020202020204" pitchFamily="34" charset="0"/>
              <a:buNone/>
              <a:defRPr sz="1600" b="0" i="0" kern="1200">
                <a:solidFill>
                  <a:schemeClr val="accent2"/>
                </a:solidFill>
                <a:latin typeface="Barlow Medium" pitchFamily="2" charset="77"/>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None/>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None/>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None/>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None/>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sz="2000" dirty="0">
                <a:solidFill>
                  <a:schemeClr val="bg1"/>
                </a:solidFill>
              </a:rPr>
              <a:t>Unit Descriptions</a:t>
            </a:r>
          </a:p>
        </p:txBody>
      </p:sp>
      <p:pic>
        <p:nvPicPr>
          <p:cNvPr id="14" name="Picture 13" descr="A black and white logo&#10;&#10;Description automatically generated">
            <a:extLst>
              <a:ext uri="{FF2B5EF4-FFF2-40B4-BE49-F238E27FC236}">
                <a16:creationId xmlns:a16="http://schemas.microsoft.com/office/drawing/2014/main" id="{4FECD5F6-F1D6-C353-FC5F-E1AE0142EE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57184" y="382740"/>
            <a:ext cx="2781812" cy="447813"/>
          </a:xfrm>
          <a:prstGeom prst="rect">
            <a:avLst/>
          </a:prstGeom>
        </p:spPr>
      </p:pic>
    </p:spTree>
    <p:extLst>
      <p:ext uri="{BB962C8B-B14F-4D97-AF65-F5344CB8AC3E}">
        <p14:creationId xmlns:p14="http://schemas.microsoft.com/office/powerpoint/2010/main" val="36375499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blue and green logo&#10;&#10;Description automatically generated">
            <a:extLst>
              <a:ext uri="{FF2B5EF4-FFF2-40B4-BE49-F238E27FC236}">
                <a16:creationId xmlns:a16="http://schemas.microsoft.com/office/drawing/2014/main" id="{C0345ADD-DFDB-9E16-3279-AD96013958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57184" y="382739"/>
            <a:ext cx="2783604" cy="447813"/>
          </a:xfrm>
          <a:prstGeom prst="rect">
            <a:avLst/>
          </a:prstGeom>
        </p:spPr>
      </p:pic>
      <p:sp>
        <p:nvSpPr>
          <p:cNvPr id="8" name="Text Placeholder 2">
            <a:extLst>
              <a:ext uri="{FF2B5EF4-FFF2-40B4-BE49-F238E27FC236}">
                <a16:creationId xmlns:a16="http://schemas.microsoft.com/office/drawing/2014/main" id="{363CF128-0654-EAC5-E030-DBC0BAC7BC66}"/>
              </a:ext>
            </a:extLst>
          </p:cNvPr>
          <p:cNvSpPr txBox="1">
            <a:spLocks/>
          </p:cNvSpPr>
          <p:nvPr/>
        </p:nvSpPr>
        <p:spPr>
          <a:xfrm>
            <a:off x="613285" y="1019331"/>
            <a:ext cx="6545830" cy="8656330"/>
          </a:xfrm>
          <a:prstGeom prst="rect">
            <a:avLst/>
          </a:prstGeom>
        </p:spPr>
        <p:txBody>
          <a:bodyPr/>
          <a:lstStyle>
            <a:lvl1pPr marL="0" indent="0" algn="l" defTabSz="777240" rtl="0" eaLnBrk="1" latinLnBrk="0" hangingPunct="1">
              <a:lnSpc>
                <a:spcPct val="100000"/>
              </a:lnSpc>
              <a:spcBef>
                <a:spcPts val="0"/>
              </a:spcBef>
              <a:buFont typeface="Arial" panose="020B0604020202020204" pitchFamily="34" charset="0"/>
              <a:buNone/>
              <a:defRPr sz="1600" b="0" i="0" kern="1200">
                <a:solidFill>
                  <a:schemeClr val="accent2"/>
                </a:solidFill>
                <a:latin typeface="Barlow Medium" pitchFamily="2" charset="77"/>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None/>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None/>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None/>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None/>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sz="1400" u="sng" dirty="0">
                <a:solidFill>
                  <a:srgbClr val="00338E"/>
                </a:solidFill>
              </a:rPr>
              <a:t>Acute Care – GYN Surgical</a:t>
            </a:r>
          </a:p>
          <a:p>
            <a:endParaRPr lang="en-US" sz="1400" dirty="0">
              <a:solidFill>
                <a:srgbClr val="00338E"/>
              </a:solidFill>
              <a:latin typeface="Barlow" panose="00000500000000000000" pitchFamily="2" charset="0"/>
            </a:endParaRPr>
          </a:p>
          <a:p>
            <a:r>
              <a:rPr lang="en-US" sz="1200" dirty="0">
                <a:solidFill>
                  <a:schemeClr val="tx1"/>
                </a:solidFill>
                <a:latin typeface="Barlow" panose="00000500000000000000" pitchFamily="2" charset="0"/>
              </a:rPr>
              <a:t>We are a 29-bed unit that is a true mix of both medical and surgical patients.  Our patient population consists of but is not limited to GYN oncology, GYN surgical, post-interventional radiology or post-cardiac catheterization &amp; </a:t>
            </a:r>
            <a:r>
              <a:rPr lang="en-US" sz="1200" dirty="0" err="1">
                <a:solidFill>
                  <a:schemeClr val="tx1"/>
                </a:solidFill>
                <a:latin typeface="Barlow" panose="00000500000000000000" pitchFamily="2" charset="0"/>
              </a:rPr>
              <a:t>MedSurg</a:t>
            </a:r>
            <a:r>
              <a:rPr lang="en-US" sz="1200" dirty="0">
                <a:solidFill>
                  <a:schemeClr val="tx1"/>
                </a:solidFill>
                <a:latin typeface="Barlow" panose="00000500000000000000" pitchFamily="2" charset="0"/>
              </a:rPr>
              <a:t> overflow.</a:t>
            </a:r>
          </a:p>
          <a:p>
            <a:endParaRPr lang="en-US" sz="1200" dirty="0">
              <a:solidFill>
                <a:schemeClr val="tx1"/>
              </a:solidFill>
              <a:latin typeface="Barlow" panose="00000500000000000000" pitchFamily="2" charset="0"/>
            </a:endParaRPr>
          </a:p>
          <a:p>
            <a:r>
              <a:rPr lang="en-US" sz="1400" u="sng" dirty="0">
                <a:solidFill>
                  <a:srgbClr val="00338E"/>
                </a:solidFill>
              </a:rPr>
              <a:t>Acute Care – Medical Surgical</a:t>
            </a:r>
          </a:p>
          <a:p>
            <a:endParaRPr lang="en-US" sz="1400" dirty="0">
              <a:solidFill>
                <a:srgbClr val="00338E"/>
              </a:solidFill>
              <a:latin typeface="Barlow" panose="00000500000000000000" pitchFamily="2" charset="0"/>
            </a:endParaRPr>
          </a:p>
          <a:p>
            <a:r>
              <a:rPr lang="en-US" sz="1200" dirty="0">
                <a:solidFill>
                  <a:schemeClr val="tx1"/>
                </a:solidFill>
                <a:latin typeface="Barlow" panose="00000500000000000000" pitchFamily="2" charset="0"/>
              </a:rPr>
              <a:t>We are a 28-bed unit serving a general medical-surgical patient population very similar to First Hill General Medical and First Hill </a:t>
            </a:r>
            <a:r>
              <a:rPr lang="en-US" sz="1200" dirty="0" err="1">
                <a:solidFill>
                  <a:schemeClr val="tx1"/>
                </a:solidFill>
                <a:latin typeface="Barlow" panose="00000500000000000000" pitchFamily="2" charset="0"/>
              </a:rPr>
              <a:t>MedSurg</a:t>
            </a:r>
            <a:r>
              <a:rPr lang="en-US" sz="1200" dirty="0">
                <a:solidFill>
                  <a:schemeClr val="tx1"/>
                </a:solidFill>
                <a:latin typeface="Barlow" panose="00000500000000000000" pitchFamily="2" charset="0"/>
              </a:rPr>
              <a:t>-Ortho.  If you are looking for a great team to work with as you solidify your skills, this will be a perfect fit!</a:t>
            </a:r>
          </a:p>
          <a:p>
            <a:endParaRPr lang="en-US" sz="1200" dirty="0">
              <a:solidFill>
                <a:schemeClr val="tx1"/>
              </a:solidFill>
              <a:latin typeface="Barlow" panose="00000500000000000000" pitchFamily="2" charset="0"/>
            </a:endParaRPr>
          </a:p>
          <a:p>
            <a:r>
              <a:rPr lang="en-US" sz="1400" u="sng" dirty="0">
                <a:solidFill>
                  <a:srgbClr val="00338E"/>
                </a:solidFill>
              </a:rPr>
              <a:t>Acute Care – </a:t>
            </a:r>
            <a:r>
              <a:rPr lang="en-US" sz="1400" u="sng" dirty="0" err="1">
                <a:solidFill>
                  <a:srgbClr val="00338E"/>
                </a:solidFill>
              </a:rPr>
              <a:t>MedSurg</a:t>
            </a:r>
            <a:r>
              <a:rPr lang="en-US" sz="1400" u="sng" dirty="0">
                <a:solidFill>
                  <a:srgbClr val="00338E"/>
                </a:solidFill>
              </a:rPr>
              <a:t> Orthopedics</a:t>
            </a:r>
          </a:p>
          <a:p>
            <a:endParaRPr lang="en-US" sz="1400" dirty="0">
              <a:solidFill>
                <a:srgbClr val="00338E"/>
              </a:solidFill>
              <a:latin typeface="Barlow" panose="00000500000000000000" pitchFamily="2" charset="0"/>
            </a:endParaRPr>
          </a:p>
          <a:p>
            <a:r>
              <a:rPr lang="en-US" sz="1200" dirty="0">
                <a:solidFill>
                  <a:schemeClr val="tx1"/>
                </a:solidFill>
                <a:latin typeface="Barlow" panose="00000500000000000000" pitchFamily="2" charset="0"/>
              </a:rPr>
              <a:t>We are a 28-bed medical-surgical unit, making this a great place to develop skills and solidify your nursing practice.  Commonly treated diagnoses include sepsis, cellulitis, urinary tract infections, respiratory conditions, kidney or liver disease, &amp; diabetes.  Given our unit setup, we have been able to properly isolate patients with COVID while maintaining caregiver safety!</a:t>
            </a:r>
          </a:p>
          <a:p>
            <a:endParaRPr lang="en-US" sz="1200" dirty="0">
              <a:solidFill>
                <a:schemeClr val="tx1"/>
              </a:solidFill>
              <a:latin typeface="Barlow" panose="00000500000000000000" pitchFamily="2" charset="0"/>
            </a:endParaRPr>
          </a:p>
          <a:p>
            <a:r>
              <a:rPr lang="en-US" sz="1400" u="sng" dirty="0">
                <a:solidFill>
                  <a:srgbClr val="00338E"/>
                </a:solidFill>
              </a:rPr>
              <a:t>Acute Care - Oncology</a:t>
            </a:r>
            <a:endParaRPr lang="en-US" sz="1400" dirty="0">
              <a:solidFill>
                <a:srgbClr val="00338E"/>
              </a:solidFill>
              <a:latin typeface="Barlow" panose="00000500000000000000" pitchFamily="2" charset="0"/>
            </a:endParaRPr>
          </a:p>
          <a:p>
            <a:endParaRPr lang="en-US" sz="1200" dirty="0">
              <a:solidFill>
                <a:schemeClr val="tx1"/>
              </a:solidFill>
              <a:latin typeface="Barlow" panose="00000500000000000000" pitchFamily="2" charset="0"/>
            </a:endParaRPr>
          </a:p>
          <a:p>
            <a:r>
              <a:rPr lang="en-US" sz="1200" dirty="0">
                <a:solidFill>
                  <a:schemeClr val="tx1"/>
                </a:solidFill>
                <a:latin typeface="Barlow" panose="00000500000000000000" pitchFamily="2" charset="0"/>
              </a:rPr>
              <a:t>We are a 30-bed unit that serves patients with hematology diagnoses (leukemia, lymphoma), oncology (solid tumors), post-stem cell transplant &amp; medical overflow.  Our RNs regularly administer chemotherapy, multiple blood products &amp; support patients in clinical trials.</a:t>
            </a:r>
          </a:p>
          <a:p>
            <a:endParaRPr lang="en-US" sz="1200" dirty="0">
              <a:solidFill>
                <a:schemeClr val="tx1"/>
              </a:solidFill>
              <a:latin typeface="Barlow" panose="00000500000000000000" pitchFamily="2" charset="0"/>
            </a:endParaRPr>
          </a:p>
          <a:p>
            <a:r>
              <a:rPr lang="en-US" sz="1400" u="sng" dirty="0">
                <a:solidFill>
                  <a:srgbClr val="00338E"/>
                </a:solidFill>
              </a:rPr>
              <a:t>Acute Care – Orthopedic Unit</a:t>
            </a:r>
            <a:endParaRPr lang="en-US" sz="1400" dirty="0">
              <a:solidFill>
                <a:srgbClr val="00338E"/>
              </a:solidFill>
              <a:latin typeface="Barlow" panose="00000500000000000000" pitchFamily="2" charset="0"/>
            </a:endParaRPr>
          </a:p>
          <a:p>
            <a:endParaRPr lang="en-US" sz="1200" dirty="0">
              <a:solidFill>
                <a:schemeClr val="tx1"/>
              </a:solidFill>
              <a:latin typeface="Barlow" panose="00000500000000000000" pitchFamily="2" charset="0"/>
            </a:endParaRPr>
          </a:p>
          <a:p>
            <a:r>
              <a:rPr lang="en-US" sz="1200" dirty="0">
                <a:solidFill>
                  <a:schemeClr val="tx1"/>
                </a:solidFill>
                <a:latin typeface="Barlow" panose="00000500000000000000" pitchFamily="2" charset="0"/>
              </a:rPr>
              <a:t>We are a 28-bed unit.  Patients come from multiple states to receive specialized orthopedic care. We also care for overflow medical/surgical patients.  This is a great setting to build a strong nursing foundation, with a wide variety of experiences, in a very supportive environment.</a:t>
            </a:r>
          </a:p>
          <a:p>
            <a:endParaRPr lang="en-US" sz="1200" dirty="0">
              <a:solidFill>
                <a:schemeClr val="tx1"/>
              </a:solidFill>
              <a:latin typeface="Barlow" panose="00000500000000000000" pitchFamily="2" charset="0"/>
            </a:endParaRPr>
          </a:p>
          <a:p>
            <a:r>
              <a:rPr lang="en-US" sz="1400" u="sng" dirty="0">
                <a:solidFill>
                  <a:srgbClr val="00338E"/>
                </a:solidFill>
              </a:rPr>
              <a:t>Acute Care – Transplant/Nephrology Surgical</a:t>
            </a:r>
            <a:endParaRPr lang="en-US" sz="1400" dirty="0">
              <a:solidFill>
                <a:srgbClr val="00338E"/>
              </a:solidFill>
              <a:latin typeface="Barlow" panose="00000500000000000000" pitchFamily="2" charset="0"/>
            </a:endParaRPr>
          </a:p>
          <a:p>
            <a:endParaRPr lang="en-US" sz="1200" dirty="0">
              <a:solidFill>
                <a:schemeClr val="tx1"/>
              </a:solidFill>
              <a:latin typeface="Barlow" panose="00000500000000000000" pitchFamily="2" charset="0"/>
            </a:endParaRPr>
          </a:p>
          <a:p>
            <a:r>
              <a:rPr lang="en-US" sz="1200" dirty="0">
                <a:solidFill>
                  <a:schemeClr val="tx1"/>
                </a:solidFill>
                <a:latin typeface="Barlow" panose="00000500000000000000" pitchFamily="2" charset="0"/>
              </a:rPr>
              <a:t>We are a 30-bed unit that is a mix of medical and surgical patients.  We have 2 negative airflow rooms and 4 rooms with ceiling lifts.  We care for patients receiving dialysis, transplants (kidney from living donor or cadaveric, liver &amp; pancreas), who are post-bariatric, abdominal, urology or vascular surgery.</a:t>
            </a:r>
          </a:p>
          <a:p>
            <a:endParaRPr lang="en-US" sz="1200" dirty="0">
              <a:solidFill>
                <a:schemeClr val="tx1"/>
              </a:solidFill>
              <a:latin typeface="Barlow" panose="00000500000000000000" pitchFamily="2" charset="0"/>
            </a:endParaRPr>
          </a:p>
          <a:p>
            <a:r>
              <a:rPr lang="en-US" sz="1400" u="sng" dirty="0">
                <a:solidFill>
                  <a:srgbClr val="00338E"/>
                </a:solidFill>
              </a:rPr>
              <a:t>Neonatal Intensive Care – Level III/IV (NICU)</a:t>
            </a:r>
            <a:endParaRPr lang="en-US" sz="1400" dirty="0">
              <a:solidFill>
                <a:srgbClr val="00338E"/>
              </a:solidFill>
              <a:latin typeface="Barlow" panose="00000500000000000000" pitchFamily="2" charset="0"/>
            </a:endParaRPr>
          </a:p>
          <a:p>
            <a:endParaRPr lang="en-US" sz="1200" dirty="0">
              <a:solidFill>
                <a:schemeClr val="tx1"/>
              </a:solidFill>
              <a:latin typeface="Barlow" panose="00000500000000000000" pitchFamily="2" charset="0"/>
            </a:endParaRPr>
          </a:p>
          <a:p>
            <a:r>
              <a:rPr lang="en-US" sz="1200" dirty="0">
                <a:solidFill>
                  <a:schemeClr val="tx1"/>
                </a:solidFill>
                <a:latin typeface="Barlow" panose="00000500000000000000" pitchFamily="2" charset="0"/>
              </a:rPr>
              <a:t>We are a 30-bed unit that is a mix of medical and surgical patients.  We have 2 negative airflow rooms and 4 rooms with ceiling lifts.  We care for patients receiving dialysis, transplants (kidney from living donor or cadaveric, liver &amp; pancreas), who are post-bariatric, abdominal, urology or vascular surgery</a:t>
            </a:r>
          </a:p>
        </p:txBody>
      </p:sp>
    </p:spTree>
    <p:extLst>
      <p:ext uri="{BB962C8B-B14F-4D97-AF65-F5344CB8AC3E}">
        <p14:creationId xmlns:p14="http://schemas.microsoft.com/office/powerpoint/2010/main" val="9358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blue and green logo&#10;&#10;Description automatically generated">
            <a:extLst>
              <a:ext uri="{FF2B5EF4-FFF2-40B4-BE49-F238E27FC236}">
                <a16:creationId xmlns:a16="http://schemas.microsoft.com/office/drawing/2014/main" id="{C0345ADD-DFDB-9E16-3279-AD96013958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57184" y="382739"/>
            <a:ext cx="2783604" cy="447813"/>
          </a:xfrm>
          <a:prstGeom prst="rect">
            <a:avLst/>
          </a:prstGeom>
        </p:spPr>
      </p:pic>
      <p:sp>
        <p:nvSpPr>
          <p:cNvPr id="8" name="Text Placeholder 2">
            <a:extLst>
              <a:ext uri="{FF2B5EF4-FFF2-40B4-BE49-F238E27FC236}">
                <a16:creationId xmlns:a16="http://schemas.microsoft.com/office/drawing/2014/main" id="{363CF128-0654-EAC5-E030-DBC0BAC7BC66}"/>
              </a:ext>
            </a:extLst>
          </p:cNvPr>
          <p:cNvSpPr txBox="1">
            <a:spLocks/>
          </p:cNvSpPr>
          <p:nvPr/>
        </p:nvSpPr>
        <p:spPr>
          <a:xfrm>
            <a:off x="613285" y="1019331"/>
            <a:ext cx="6545830" cy="8656330"/>
          </a:xfrm>
          <a:prstGeom prst="rect">
            <a:avLst/>
          </a:prstGeom>
        </p:spPr>
        <p:txBody>
          <a:bodyPr/>
          <a:lstStyle>
            <a:lvl1pPr marL="0" indent="0" algn="l" defTabSz="777240" rtl="0" eaLnBrk="1" latinLnBrk="0" hangingPunct="1">
              <a:lnSpc>
                <a:spcPct val="100000"/>
              </a:lnSpc>
              <a:spcBef>
                <a:spcPts val="0"/>
              </a:spcBef>
              <a:buFont typeface="Arial" panose="020B0604020202020204" pitchFamily="34" charset="0"/>
              <a:buNone/>
              <a:defRPr sz="1600" b="0" i="0" kern="1200">
                <a:solidFill>
                  <a:schemeClr val="accent2"/>
                </a:solidFill>
                <a:latin typeface="Barlow Medium" pitchFamily="2" charset="77"/>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None/>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None/>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None/>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None/>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sz="1400" u="sng" dirty="0">
                <a:solidFill>
                  <a:srgbClr val="00338E"/>
                </a:solidFill>
              </a:rPr>
              <a:t>Recovery/Post-Anesthesia Care Unit (PACU)</a:t>
            </a:r>
          </a:p>
          <a:p>
            <a:endParaRPr lang="en-US" sz="1400" dirty="0">
              <a:solidFill>
                <a:srgbClr val="00338E"/>
              </a:solidFill>
              <a:latin typeface="Barlow" panose="00000500000000000000" pitchFamily="2" charset="0"/>
            </a:endParaRPr>
          </a:p>
          <a:p>
            <a:r>
              <a:rPr lang="en-US" sz="1200" dirty="0">
                <a:solidFill>
                  <a:schemeClr val="tx1"/>
                </a:solidFill>
                <a:latin typeface="Barlow" panose="00000500000000000000" pitchFamily="2" charset="0"/>
              </a:rPr>
              <a:t>At First Hill, we are one team covering 3 separate physical spaces.  Between the 3 PACUs we recover 80-100 patients daily from various surgical procedures including general surgery, orthopedics, gynecology, urology, thoracic, vascular, spine, transplant, and pediatric surgeries.</a:t>
            </a:r>
          </a:p>
          <a:p>
            <a:endParaRPr lang="en-US" sz="1200" dirty="0">
              <a:solidFill>
                <a:schemeClr val="tx1"/>
              </a:solidFill>
              <a:latin typeface="Barlow" panose="00000500000000000000" pitchFamily="2" charset="0"/>
            </a:endParaRPr>
          </a:p>
          <a:p>
            <a:r>
              <a:rPr lang="en-US" sz="1400" u="sng" dirty="0">
                <a:solidFill>
                  <a:srgbClr val="00338E"/>
                </a:solidFill>
              </a:rPr>
              <a:t>Pediatric Unit</a:t>
            </a:r>
          </a:p>
          <a:p>
            <a:endParaRPr lang="en-US" sz="1400" dirty="0">
              <a:solidFill>
                <a:srgbClr val="00338E"/>
              </a:solidFill>
              <a:latin typeface="Barlow" panose="00000500000000000000" pitchFamily="2" charset="0"/>
            </a:endParaRPr>
          </a:p>
          <a:p>
            <a:r>
              <a:rPr lang="en-US" sz="1200" dirty="0">
                <a:solidFill>
                  <a:schemeClr val="tx1"/>
                </a:solidFill>
                <a:latin typeface="Barlow" panose="00000500000000000000" pitchFamily="2" charset="0"/>
              </a:rPr>
              <a:t>We are a 19-bed unit serving patients under 18 years old with a variety of needs: gastrointestinal, orthopedic, respiratory and some neurologic, as well as tonsillectomy/adenoidectomy postop and neonatal abstinence syndrome therapy.</a:t>
            </a:r>
          </a:p>
          <a:p>
            <a:endParaRPr lang="en-US" sz="1200" dirty="0">
              <a:solidFill>
                <a:schemeClr val="tx1"/>
              </a:solidFill>
              <a:latin typeface="Barlow" panose="00000500000000000000" pitchFamily="2" charset="0"/>
            </a:endParaRPr>
          </a:p>
          <a:p>
            <a:r>
              <a:rPr lang="en-US" sz="1400" u="sng" dirty="0">
                <a:solidFill>
                  <a:srgbClr val="00338E"/>
                </a:solidFill>
              </a:rPr>
              <a:t>Pediatric ICU</a:t>
            </a:r>
          </a:p>
          <a:p>
            <a:endParaRPr lang="en-US" sz="1400" dirty="0">
              <a:solidFill>
                <a:srgbClr val="00338E"/>
              </a:solidFill>
              <a:latin typeface="Barlow" panose="00000500000000000000" pitchFamily="2" charset="0"/>
            </a:endParaRPr>
          </a:p>
          <a:p>
            <a:r>
              <a:rPr lang="en-US" sz="1200" dirty="0">
                <a:solidFill>
                  <a:schemeClr val="tx1"/>
                </a:solidFill>
                <a:latin typeface="Barlow" panose="00000500000000000000" pitchFamily="2" charset="0"/>
              </a:rPr>
              <a:t>We are a 6-bed intensive care unit serving patients under 18 years old needing a higher level of care.  This commonly includes respiratory needs up to and including </a:t>
            </a:r>
            <a:r>
              <a:rPr lang="en-US" sz="1200" dirty="0" err="1">
                <a:solidFill>
                  <a:schemeClr val="tx1"/>
                </a:solidFill>
                <a:latin typeface="Barlow" panose="00000500000000000000" pitchFamily="2" charset="0"/>
              </a:rPr>
              <a:t>neurally</a:t>
            </a:r>
            <a:r>
              <a:rPr lang="en-US" sz="1200" dirty="0">
                <a:solidFill>
                  <a:schemeClr val="tx1"/>
                </a:solidFill>
                <a:latin typeface="Barlow" panose="00000500000000000000" pitchFamily="2" charset="0"/>
              </a:rPr>
              <a:t> adjusted ventilatory assist (NAVA), gastrointestinal and orthopedic care.</a:t>
            </a:r>
          </a:p>
          <a:p>
            <a:endParaRPr lang="en-US" sz="1200" dirty="0">
              <a:solidFill>
                <a:schemeClr val="tx1"/>
              </a:solidFill>
              <a:latin typeface="Barlow" panose="00000500000000000000" pitchFamily="2" charset="0"/>
            </a:endParaRPr>
          </a:p>
          <a:p>
            <a:r>
              <a:rPr lang="en-US" sz="1400" u="sng" dirty="0">
                <a:solidFill>
                  <a:srgbClr val="00338E"/>
                </a:solidFill>
              </a:rPr>
              <a:t>Perinatal/OB - Antepartum</a:t>
            </a:r>
            <a:endParaRPr lang="en-US" sz="1400" dirty="0">
              <a:solidFill>
                <a:srgbClr val="00338E"/>
              </a:solidFill>
              <a:latin typeface="Barlow" panose="00000500000000000000" pitchFamily="2" charset="0"/>
            </a:endParaRPr>
          </a:p>
          <a:p>
            <a:endParaRPr lang="en-US" sz="1200" dirty="0">
              <a:solidFill>
                <a:schemeClr val="tx1"/>
              </a:solidFill>
              <a:latin typeface="Barlow" panose="00000500000000000000" pitchFamily="2" charset="0"/>
            </a:endParaRPr>
          </a:p>
          <a:p>
            <a:r>
              <a:rPr lang="en-US" sz="1200" dirty="0">
                <a:solidFill>
                  <a:schemeClr val="tx1"/>
                </a:solidFill>
                <a:latin typeface="Barlow" panose="00000500000000000000" pitchFamily="2" charset="0"/>
              </a:rPr>
              <a:t>We are a 20-bed unit located on 5SW.  We serve birthing individuals at 6-40+ weeks’ gestation from multiple states.  Our patients have high-risk medical-surgical needs in pregnancy or multiple fetuses, and may need cervical ripening to induce labor, postpartum care after fetal loss, or addiction recovery services.</a:t>
            </a:r>
          </a:p>
          <a:p>
            <a:endParaRPr lang="en-US" sz="1200" dirty="0">
              <a:solidFill>
                <a:schemeClr val="tx1"/>
              </a:solidFill>
              <a:latin typeface="Barlow" panose="00000500000000000000" pitchFamily="2" charset="0"/>
            </a:endParaRPr>
          </a:p>
          <a:p>
            <a:r>
              <a:rPr lang="en-US" sz="1400" u="sng" dirty="0">
                <a:solidFill>
                  <a:srgbClr val="00338E"/>
                </a:solidFill>
              </a:rPr>
              <a:t>Perinatal/OB – Labor &amp; Delivery</a:t>
            </a:r>
            <a:endParaRPr lang="en-US" sz="1400" dirty="0">
              <a:solidFill>
                <a:srgbClr val="00338E"/>
              </a:solidFill>
              <a:latin typeface="Barlow" panose="00000500000000000000" pitchFamily="2" charset="0"/>
            </a:endParaRPr>
          </a:p>
          <a:p>
            <a:endParaRPr lang="en-US" sz="1200" dirty="0">
              <a:solidFill>
                <a:schemeClr val="tx1"/>
              </a:solidFill>
              <a:latin typeface="Barlow" panose="00000500000000000000" pitchFamily="2" charset="0"/>
            </a:endParaRPr>
          </a:p>
          <a:p>
            <a:r>
              <a:rPr lang="en-US" sz="1200" dirty="0">
                <a:solidFill>
                  <a:schemeClr val="tx1"/>
                </a:solidFill>
                <a:latin typeface="Barlow" panose="00000500000000000000" pitchFamily="2" charset="0"/>
              </a:rPr>
              <a:t>Our team supports 2 L&amp;D units consisting of 31 LDR rooms, 4 ORs, and 9 triage beds.  We deliver approximately 600 newborns per month from as far as Alaska &amp; Idaho.  High acuity &amp; complexity are our specialties, supported by a Level IV NICU.  We also work closely with our ante- &amp; postpartum teams, doulas, midwives, family practitioners, obstetricians, maternal-fetal medicine specialists &amp; cultural navigators.</a:t>
            </a:r>
          </a:p>
          <a:p>
            <a:endParaRPr lang="en-US" sz="1200" dirty="0">
              <a:solidFill>
                <a:schemeClr val="tx1"/>
              </a:solidFill>
              <a:latin typeface="Barlow" panose="00000500000000000000" pitchFamily="2" charset="0"/>
            </a:endParaRPr>
          </a:p>
          <a:p>
            <a:r>
              <a:rPr lang="en-US" sz="1400" u="sng" dirty="0">
                <a:solidFill>
                  <a:srgbClr val="00338E"/>
                </a:solidFill>
              </a:rPr>
              <a:t>Perinatal/OB - Postpartum</a:t>
            </a:r>
            <a:endParaRPr lang="en-US" sz="1400" dirty="0">
              <a:solidFill>
                <a:srgbClr val="00338E"/>
              </a:solidFill>
              <a:latin typeface="Barlow" panose="00000500000000000000" pitchFamily="2" charset="0"/>
            </a:endParaRPr>
          </a:p>
          <a:p>
            <a:endParaRPr lang="en-US" sz="1200" dirty="0">
              <a:solidFill>
                <a:schemeClr val="tx1"/>
              </a:solidFill>
              <a:latin typeface="Barlow" panose="00000500000000000000" pitchFamily="2" charset="0"/>
            </a:endParaRPr>
          </a:p>
          <a:p>
            <a:r>
              <a:rPr lang="en-US" sz="1200" dirty="0">
                <a:solidFill>
                  <a:schemeClr val="tx1"/>
                </a:solidFill>
                <a:latin typeface="Barlow" panose="00000500000000000000" pitchFamily="2" charset="0"/>
              </a:rPr>
              <a:t>We are a 57-bed unit that serves approximately 600 birthing people and their newborns each month.  From after delivery until discharge 24 to 72 hours later, we deliver routine postpartum care, provide education, and maintain a watchful eye for potential complications such as postpartum hemorrhage or a baby struggling with the transition to life outside the womb. </a:t>
            </a:r>
          </a:p>
          <a:p>
            <a:endParaRPr lang="en-US" sz="1200" dirty="0">
              <a:solidFill>
                <a:schemeClr val="tx1"/>
              </a:solidFill>
              <a:latin typeface="Barlow" panose="00000500000000000000" pitchFamily="2" charset="0"/>
            </a:endParaRPr>
          </a:p>
        </p:txBody>
      </p:sp>
    </p:spTree>
    <p:extLst>
      <p:ext uri="{BB962C8B-B14F-4D97-AF65-F5344CB8AC3E}">
        <p14:creationId xmlns:p14="http://schemas.microsoft.com/office/powerpoint/2010/main" val="35054228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blue and green logo&#10;&#10;Description automatically generated">
            <a:extLst>
              <a:ext uri="{FF2B5EF4-FFF2-40B4-BE49-F238E27FC236}">
                <a16:creationId xmlns:a16="http://schemas.microsoft.com/office/drawing/2014/main" id="{C0345ADD-DFDB-9E16-3279-AD96013958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57184" y="382739"/>
            <a:ext cx="2783604" cy="447813"/>
          </a:xfrm>
          <a:prstGeom prst="rect">
            <a:avLst/>
          </a:prstGeom>
        </p:spPr>
      </p:pic>
      <p:sp>
        <p:nvSpPr>
          <p:cNvPr id="8" name="Text Placeholder 2">
            <a:extLst>
              <a:ext uri="{FF2B5EF4-FFF2-40B4-BE49-F238E27FC236}">
                <a16:creationId xmlns:a16="http://schemas.microsoft.com/office/drawing/2014/main" id="{363CF128-0654-EAC5-E030-DBC0BAC7BC66}"/>
              </a:ext>
            </a:extLst>
          </p:cNvPr>
          <p:cNvSpPr txBox="1">
            <a:spLocks/>
          </p:cNvSpPr>
          <p:nvPr/>
        </p:nvSpPr>
        <p:spPr>
          <a:xfrm>
            <a:off x="613285" y="1019331"/>
            <a:ext cx="6545830" cy="8656330"/>
          </a:xfrm>
          <a:prstGeom prst="rect">
            <a:avLst/>
          </a:prstGeom>
        </p:spPr>
        <p:txBody>
          <a:bodyPr/>
          <a:lstStyle>
            <a:lvl1pPr marL="0" indent="0" algn="l" defTabSz="777240" rtl="0" eaLnBrk="1" latinLnBrk="0" hangingPunct="1">
              <a:lnSpc>
                <a:spcPct val="100000"/>
              </a:lnSpc>
              <a:spcBef>
                <a:spcPts val="0"/>
              </a:spcBef>
              <a:buFont typeface="Arial" panose="020B0604020202020204" pitchFamily="34" charset="0"/>
              <a:buNone/>
              <a:defRPr sz="1600" b="0" i="0" kern="1200">
                <a:solidFill>
                  <a:schemeClr val="accent2"/>
                </a:solidFill>
                <a:latin typeface="Barlow Medium" pitchFamily="2" charset="77"/>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None/>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None/>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None/>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None/>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sz="1400" u="sng" dirty="0">
                <a:solidFill>
                  <a:srgbClr val="00338E"/>
                </a:solidFill>
              </a:rPr>
              <a:t>Perioperative/Operating Room -  Main Operating Room</a:t>
            </a:r>
            <a:endParaRPr lang="en-US" sz="1400" dirty="0">
              <a:solidFill>
                <a:srgbClr val="00338E"/>
              </a:solidFill>
              <a:latin typeface="Barlow" panose="00000500000000000000" pitchFamily="2" charset="0"/>
            </a:endParaRPr>
          </a:p>
          <a:p>
            <a:endParaRPr lang="en-US" sz="1200" dirty="0">
              <a:solidFill>
                <a:schemeClr val="tx1"/>
              </a:solidFill>
              <a:latin typeface="Barlow" panose="00000500000000000000" pitchFamily="2" charset="0"/>
            </a:endParaRPr>
          </a:p>
          <a:p>
            <a:r>
              <a:rPr lang="en-US" sz="1200" dirty="0">
                <a:solidFill>
                  <a:schemeClr val="tx1"/>
                </a:solidFill>
                <a:latin typeface="Barlow" panose="00000500000000000000" pitchFamily="2" charset="0"/>
              </a:rPr>
              <a:t>We have 21 operating rooms and perform mostly complex inpatient surgeries with occasional ambulatory surgeries.  We are the busiest OR on the First Hill campus doing scheduled cases daily from 7am until 11pm at night with 24-hour coverage in house + back up on call.  Specialties include vascular, thoracic, pulmonology, bariatric, general, colorectal, urology, GYN, ENT, plastics, pediatrics, transplant and robotics.</a:t>
            </a:r>
          </a:p>
          <a:p>
            <a:endParaRPr lang="en-US" sz="1400" u="sng" dirty="0">
              <a:solidFill>
                <a:srgbClr val="00338E"/>
              </a:solidFill>
            </a:endParaRPr>
          </a:p>
          <a:p>
            <a:r>
              <a:rPr lang="en-US" sz="1400" u="sng" dirty="0">
                <a:solidFill>
                  <a:srgbClr val="00338E"/>
                </a:solidFill>
              </a:rPr>
              <a:t>Perioperative/Operating Room – Orthopedic Surgery</a:t>
            </a:r>
          </a:p>
          <a:p>
            <a:endParaRPr lang="en-US" sz="1400" dirty="0">
              <a:solidFill>
                <a:srgbClr val="00338E"/>
              </a:solidFill>
              <a:latin typeface="Barlow" panose="00000500000000000000" pitchFamily="2" charset="0"/>
            </a:endParaRPr>
          </a:p>
          <a:p>
            <a:r>
              <a:rPr lang="en-US" sz="1200" dirty="0">
                <a:solidFill>
                  <a:schemeClr val="tx1"/>
                </a:solidFill>
                <a:latin typeface="Barlow" panose="00000500000000000000" pitchFamily="2" charset="0"/>
              </a:rPr>
              <a:t>We have 10 operating rooms that specialize in orthopedic procedures (this includes ortho/neuro spine) and 3 orthopedic robots! </a:t>
            </a:r>
            <a:r>
              <a:rPr lang="en-US" sz="1200">
                <a:solidFill>
                  <a:schemeClr val="tx1"/>
                </a:solidFill>
                <a:latin typeface="Barlow" panose="00000500000000000000" pitchFamily="2" charset="0"/>
              </a:rPr>
              <a:t>We are so busy at the first hill campus that they gave us a whole building to ourselves.</a:t>
            </a:r>
          </a:p>
          <a:p>
            <a:endParaRPr lang="en-US" sz="1200" dirty="0">
              <a:solidFill>
                <a:schemeClr val="tx1"/>
              </a:solidFill>
              <a:latin typeface="Barlow" panose="00000500000000000000" pitchFamily="2" charset="0"/>
            </a:endParaRPr>
          </a:p>
          <a:p>
            <a:r>
              <a:rPr lang="en-US" sz="1400" u="sng" dirty="0">
                <a:solidFill>
                  <a:srgbClr val="00338E"/>
                </a:solidFill>
              </a:rPr>
              <a:t>Perioperative/Operating Room – South Tower Surgery</a:t>
            </a:r>
          </a:p>
          <a:p>
            <a:endParaRPr lang="en-US" sz="1400" dirty="0">
              <a:solidFill>
                <a:srgbClr val="00338E"/>
              </a:solidFill>
              <a:latin typeface="Barlow" panose="00000500000000000000" pitchFamily="2" charset="0"/>
            </a:endParaRPr>
          </a:p>
          <a:p>
            <a:r>
              <a:rPr lang="en-US" sz="1200" dirty="0">
                <a:solidFill>
                  <a:schemeClr val="tx1"/>
                </a:solidFill>
                <a:latin typeface="Barlow" panose="00000500000000000000" pitchFamily="2" charset="0"/>
              </a:rPr>
              <a:t>We have 10 operating rooms  Our 25-35 daily cases include fast turnover, outpatient surgeries for adults and pediatric patients. Our surgical service areas are general, GYN, ENT-maxillofacial/sinus, urology including lithotripsy, plastics and breast reconstruction, feminization, dental &amp; ophthalmology. Cases run 0740 to approximately 1700. STS staff takes weekly call till 11pm, and Saturday call 7am to 7pm.</a:t>
            </a:r>
          </a:p>
          <a:p>
            <a:endParaRPr lang="en-US" sz="1200" dirty="0">
              <a:solidFill>
                <a:schemeClr val="tx1"/>
              </a:solidFill>
              <a:latin typeface="Barlow" panose="00000500000000000000" pitchFamily="2" charset="0"/>
            </a:endParaRPr>
          </a:p>
          <a:p>
            <a:r>
              <a:rPr lang="en-US" sz="1400" u="sng" dirty="0">
                <a:solidFill>
                  <a:srgbClr val="00338E"/>
                </a:solidFill>
              </a:rPr>
              <a:t>Telemetry &amp; Progressive Care</a:t>
            </a:r>
          </a:p>
          <a:p>
            <a:endParaRPr lang="en-US" sz="1400" dirty="0">
              <a:solidFill>
                <a:srgbClr val="00338E"/>
              </a:solidFill>
              <a:latin typeface="Barlow" panose="00000500000000000000" pitchFamily="2" charset="0"/>
            </a:endParaRPr>
          </a:p>
          <a:p>
            <a:r>
              <a:rPr lang="en-US" sz="1200" dirty="0">
                <a:solidFill>
                  <a:schemeClr val="tx1"/>
                </a:solidFill>
                <a:latin typeface="Barlow" panose="00000500000000000000" pitchFamily="2" charset="0"/>
              </a:rPr>
              <a:t>We have two telemetry units at First Hill campus: a 30-bed unit on 7SW and a 20-bed unit on 10SW.  Both units serve very similar patient populations, who generally require telemetry monitoring.  Our nurses can administer intravenous anti-</a:t>
            </a:r>
            <a:r>
              <a:rPr lang="en-US" sz="1200" dirty="0" err="1">
                <a:solidFill>
                  <a:schemeClr val="tx1"/>
                </a:solidFill>
                <a:latin typeface="Barlow" panose="00000500000000000000" pitchFamily="2" charset="0"/>
              </a:rPr>
              <a:t>arrythmic</a:t>
            </a:r>
            <a:r>
              <a:rPr lang="en-US" sz="1200" dirty="0">
                <a:solidFill>
                  <a:schemeClr val="tx1"/>
                </a:solidFill>
                <a:latin typeface="Barlow" panose="00000500000000000000" pitchFamily="2" charset="0"/>
              </a:rPr>
              <a:t> medications and we are an AHA certified stroke center.</a:t>
            </a:r>
          </a:p>
          <a:p>
            <a:endParaRPr lang="en-US" sz="1200" dirty="0">
              <a:solidFill>
                <a:schemeClr val="tx1"/>
              </a:solidFill>
              <a:latin typeface="Barlow" panose="00000500000000000000" pitchFamily="2" charset="0"/>
            </a:endParaRPr>
          </a:p>
        </p:txBody>
      </p:sp>
    </p:spTree>
    <p:extLst>
      <p:ext uri="{BB962C8B-B14F-4D97-AF65-F5344CB8AC3E}">
        <p14:creationId xmlns:p14="http://schemas.microsoft.com/office/powerpoint/2010/main" val="185475127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679336184AA2E4CA5B6E428C2E17616" ma:contentTypeVersion="19" ma:contentTypeDescription="Create a new document." ma:contentTypeScope="" ma:versionID="8c72a20bc6449e8b758f94269833e739">
  <xsd:schema xmlns:xsd="http://www.w3.org/2001/XMLSchema" xmlns:xs="http://www.w3.org/2001/XMLSchema" xmlns:p="http://schemas.microsoft.com/office/2006/metadata/properties" xmlns:ns2="38eea390-6152-4090-a91f-3bd84e827832" xmlns:ns3="598c5322-5b8e-48e2-bd6b-2bad99251a15" targetNamespace="http://schemas.microsoft.com/office/2006/metadata/properties" ma:root="true" ma:fieldsID="fc3d23346aac52a2244407ec82b53752" ns2:_="" ns3:_="">
    <xsd:import namespace="38eea390-6152-4090-a91f-3bd84e827832"/>
    <xsd:import namespace="598c5322-5b8e-48e2-bd6b-2bad99251a1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Location" minOccurs="0"/>
                <xsd:element ref="ns2:MediaServiceAutoKeyPoints" minOccurs="0"/>
                <xsd:element ref="ns2:MediaServiceKeyPoint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Not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8eea390-6152-4090-a91f-3bd84e82783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898b932-ec87-4f6e-a380-e59be69e9f7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Notes" ma:index="26" nillable="true" ma:displayName="Notes" ma:format="Dropdown" ma:internalName="Notes">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98c5322-5b8e-48e2-bd6b-2bad99251a1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0e01cc31-5fb0-4373-a693-ebd746db67d2}" ma:internalName="TaxCatchAll" ma:showField="CatchAllData" ma:web="598c5322-5b8e-48e2-bd6b-2bad99251a1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38eea390-6152-4090-a91f-3bd84e827832">
      <Terms xmlns="http://schemas.microsoft.com/office/infopath/2007/PartnerControls"/>
    </lcf76f155ced4ddcb4097134ff3c332f>
    <TaxCatchAll xmlns="598c5322-5b8e-48e2-bd6b-2bad99251a15" xsi:nil="true"/>
    <Notes xmlns="38eea390-6152-4090-a91f-3bd84e827832" xsi:nil="true"/>
  </documentManagement>
</p:properties>
</file>

<file path=customXml/itemProps1.xml><?xml version="1.0" encoding="utf-8"?>
<ds:datastoreItem xmlns:ds="http://schemas.openxmlformats.org/officeDocument/2006/customXml" ds:itemID="{EC668398-B9F5-45CB-9DD2-615D809F503D}"/>
</file>

<file path=customXml/itemProps2.xml><?xml version="1.0" encoding="utf-8"?>
<ds:datastoreItem xmlns:ds="http://schemas.openxmlformats.org/officeDocument/2006/customXml" ds:itemID="{6CD55E3C-C85E-4C9D-9012-80FC36C62350}"/>
</file>

<file path=customXml/itemProps3.xml><?xml version="1.0" encoding="utf-8"?>
<ds:datastoreItem xmlns:ds="http://schemas.openxmlformats.org/officeDocument/2006/customXml" ds:itemID="{C7FEB390-3B7E-4038-B16B-A0DD4F3FD960}"/>
</file>

<file path=docProps/app.xml><?xml version="1.0" encoding="utf-8"?>
<Properties xmlns="http://schemas.openxmlformats.org/officeDocument/2006/extended-properties" xmlns:vt="http://schemas.openxmlformats.org/officeDocument/2006/docPropsVTypes">
  <Template>Office Theme</Template>
  <TotalTime>98</TotalTime>
  <Words>1355</Words>
  <Application>Microsoft Office PowerPoint</Application>
  <PresentationFormat>Custom</PresentationFormat>
  <Paragraphs>86</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Aptos</vt:lpstr>
      <vt:lpstr>Arial</vt:lpstr>
      <vt:lpstr>Barlow</vt:lpstr>
      <vt:lpstr>Barlow Medium</vt:lpstr>
      <vt:lpstr>Lora Medium</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Ekstrom, Madalyn S</dc:creator>
  <cp:lastModifiedBy>Ekstrom, Madalyn S</cp:lastModifiedBy>
  <cp:revision>4</cp:revision>
  <dcterms:created xsi:type="dcterms:W3CDTF">2024-10-04T19:40:51Z</dcterms:created>
  <dcterms:modified xsi:type="dcterms:W3CDTF">2024-10-04T21:19:42Z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0x0101005679336184AA2E4CA5B6E428C2E17616</vt:lpwstr>
  </property>
</Properties>
</file>