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>
        <p:scale>
          <a:sx n="51" d="100"/>
          <a:sy n="51" d="100"/>
        </p:scale>
        <p:origin x="57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kstrom, Madalyn S" userId="a75ab244-33eb-4828-890c-b97f68560e3f" providerId="ADAL" clId="{108A5FAE-7C81-4BB0-8032-63DBD0DB393F}"/>
    <pc:docChg chg="custSel modSld">
      <pc:chgData name="Ekstrom, Madalyn S" userId="a75ab244-33eb-4828-890c-b97f68560e3f" providerId="ADAL" clId="{108A5FAE-7C81-4BB0-8032-63DBD0DB393F}" dt="2024-10-04T21:35:25.333" v="409"/>
      <pc:docMkLst>
        <pc:docMk/>
      </pc:docMkLst>
      <pc:sldChg chg="modSp mod">
        <pc:chgData name="Ekstrom, Madalyn S" userId="a75ab244-33eb-4828-890c-b97f68560e3f" providerId="ADAL" clId="{108A5FAE-7C81-4BB0-8032-63DBD0DB393F}" dt="2024-10-04T21:32:31.313" v="205"/>
        <pc:sldMkLst>
          <pc:docMk/>
          <pc:sldMk cId="3637549989" sldId="256"/>
        </pc:sldMkLst>
        <pc:spChg chg="mod">
          <ac:chgData name="Ekstrom, Madalyn S" userId="a75ab244-33eb-4828-890c-b97f68560e3f" providerId="ADAL" clId="{108A5FAE-7C81-4BB0-8032-63DBD0DB393F}" dt="2024-10-04T21:32:31.313" v="205"/>
          <ac:spMkLst>
            <pc:docMk/>
            <pc:sldMk cId="3637549989" sldId="256"/>
            <ac:spMk id="8" creationId="{363CF128-0654-EAC5-E030-DBC0BAC7BC66}"/>
          </ac:spMkLst>
        </pc:spChg>
        <pc:spChg chg="mod">
          <ac:chgData name="Ekstrom, Madalyn S" userId="a75ab244-33eb-4828-890c-b97f68560e3f" providerId="ADAL" clId="{108A5FAE-7C81-4BB0-8032-63DBD0DB393F}" dt="2024-10-04T21:29:40.625" v="6" actId="20577"/>
          <ac:spMkLst>
            <pc:docMk/>
            <pc:sldMk cId="3637549989" sldId="256"/>
            <ac:spMk id="10" creationId="{E0542F30-7EA7-6AA8-FA04-0559170B0B60}"/>
          </ac:spMkLst>
        </pc:spChg>
      </pc:sldChg>
      <pc:sldChg chg="modSp mod">
        <pc:chgData name="Ekstrom, Madalyn S" userId="a75ab244-33eb-4828-890c-b97f68560e3f" providerId="ADAL" clId="{108A5FAE-7C81-4BB0-8032-63DBD0DB393F}" dt="2024-10-04T21:35:25.333" v="409"/>
        <pc:sldMkLst>
          <pc:docMk/>
          <pc:sldMk cId="9358293" sldId="257"/>
        </pc:sldMkLst>
        <pc:spChg chg="mod">
          <ac:chgData name="Ekstrom, Madalyn S" userId="a75ab244-33eb-4828-890c-b97f68560e3f" providerId="ADAL" clId="{108A5FAE-7C81-4BB0-8032-63DBD0DB393F}" dt="2024-10-04T21:35:25.333" v="409"/>
          <ac:spMkLst>
            <pc:docMk/>
            <pc:sldMk cId="9358293" sldId="257"/>
            <ac:spMk id="8" creationId="{363CF128-0654-EAC5-E030-DBC0BAC7BC6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1D96D-8565-4610-95BA-9E9A9D731FCD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31248-8336-4622-B3D9-39F428790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17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9239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B009E057-E190-4E64-AD0B-4CB082D7A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79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B009E057-E190-4E64-AD0B-4CB082D7A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56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B009E057-E190-4E64-AD0B-4CB082D7A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9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  <a:prstGeom prst="rect">
            <a:avLst/>
          </a:prstGeo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B009E057-E190-4E64-AD0B-4CB082D7A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65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B009E057-E190-4E64-AD0B-4CB082D7A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4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B009E057-E190-4E64-AD0B-4CB082D7A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48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B009E057-E190-4E64-AD0B-4CB082D7A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91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B009E057-E190-4E64-AD0B-4CB082D7A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1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B009E057-E190-4E64-AD0B-4CB082D7A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27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B009E057-E190-4E64-AD0B-4CB082D7A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7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508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63CF128-0654-EAC5-E030-DBC0BAC7BC66}"/>
              </a:ext>
            </a:extLst>
          </p:cNvPr>
          <p:cNvSpPr txBox="1">
            <a:spLocks/>
          </p:cNvSpPr>
          <p:nvPr/>
        </p:nvSpPr>
        <p:spPr>
          <a:xfrm>
            <a:off x="613285" y="2734293"/>
            <a:ext cx="6545830" cy="7285221"/>
          </a:xfrm>
          <a:prstGeom prst="rect">
            <a:avLst/>
          </a:prstGeom>
        </p:spPr>
        <p:txBody>
          <a:bodyPr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accent2"/>
                </a:solidFill>
                <a:latin typeface="Barlow Medium" pitchFamily="2" charset="77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u="sng" dirty="0">
                <a:solidFill>
                  <a:srgbClr val="00338E"/>
                </a:solidFill>
              </a:rPr>
              <a:t>Behavioral Health – Inpatient Psychiatry Unit</a:t>
            </a:r>
          </a:p>
          <a:p>
            <a:endParaRPr lang="en-US" sz="1400" dirty="0">
              <a:solidFill>
                <a:srgbClr val="00338E"/>
              </a:solidFill>
              <a:latin typeface="Barlow" panose="00000500000000000000" pitchFamily="2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Barlow" panose="00000500000000000000" pitchFamily="2" charset="0"/>
              </a:rPr>
              <a:t>We are a 25-bed inpatient unit with 6 low stimulation acute care beds.  Our patients typically have a primary psychotic or affective disorder co-occurring with a medical or substance use disorder.  We provide structure and safety with individualized treatment planning &amp; group therapy to foster recovery.</a:t>
            </a:r>
          </a:p>
          <a:p>
            <a:endParaRPr lang="en-US" sz="1400" dirty="0">
              <a:solidFill>
                <a:srgbClr val="00338E"/>
              </a:solidFill>
              <a:latin typeface="Barlow" panose="00000500000000000000" pitchFamily="2" charset="0"/>
            </a:endParaRPr>
          </a:p>
          <a:p>
            <a:r>
              <a:rPr lang="en-US" sz="1400" u="sng" dirty="0">
                <a:solidFill>
                  <a:srgbClr val="00338E"/>
                </a:solidFill>
                <a:latin typeface="Barlow Medium" panose="00000600000000000000" pitchFamily="2" charset="0"/>
              </a:rPr>
              <a:t>Critical Care – Intensive Care Unit (ICU)</a:t>
            </a:r>
          </a:p>
          <a:p>
            <a:endParaRPr lang="en-US" sz="1400" dirty="0">
              <a:solidFill>
                <a:srgbClr val="00338E"/>
              </a:solidFill>
              <a:latin typeface="Barlow" panose="00000500000000000000" pitchFamily="2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Barlow" panose="00000500000000000000" pitchFamily="2" charset="0"/>
              </a:rPr>
              <a:t>We are a 13-bed adult medical-surgical ICU.  We serve a variety of medical and surgical needs, patients post-stroke receiving thrombolytics, plus cardiac patients post-angioplasty and stents, and balloon pumps but will transfer out if they need further interventions or heart surgery.</a:t>
            </a:r>
          </a:p>
          <a:p>
            <a:endParaRPr lang="en-US" sz="1400" dirty="0">
              <a:solidFill>
                <a:schemeClr val="tx1"/>
              </a:solidFill>
              <a:latin typeface="Barlow" panose="00000500000000000000" pitchFamily="2" charset="0"/>
            </a:endParaRPr>
          </a:p>
          <a:p>
            <a:r>
              <a:rPr lang="en-US" sz="1400" u="sng" dirty="0">
                <a:solidFill>
                  <a:srgbClr val="00338E"/>
                </a:solidFill>
                <a:latin typeface="Barlow Medium" panose="00000600000000000000" pitchFamily="2" charset="0"/>
              </a:rPr>
              <a:t>Critical Care – Progressive Care Unit (IMCU)</a:t>
            </a:r>
          </a:p>
          <a:p>
            <a:endParaRPr lang="en-US" sz="1400" dirty="0">
              <a:solidFill>
                <a:schemeClr val="tx1"/>
              </a:solidFill>
              <a:latin typeface="Barlow" panose="00000500000000000000" pitchFamily="2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Barlow" panose="00000500000000000000" pitchFamily="2" charset="0"/>
              </a:rPr>
              <a:t>We are a 20-bed IMCU unit serving unstable patients whose diagnoses are primarily neuro (stroke, acute encephalopathy), respiratory (requiring </a:t>
            </a:r>
            <a:r>
              <a:rPr lang="en-US" sz="1200" dirty="0" err="1">
                <a:solidFill>
                  <a:schemeClr val="tx1"/>
                </a:solidFill>
                <a:latin typeface="Barlow" panose="00000500000000000000" pitchFamily="2" charset="0"/>
              </a:rPr>
              <a:t>biPAP</a:t>
            </a:r>
            <a:r>
              <a:rPr lang="en-US" sz="1200" dirty="0">
                <a:solidFill>
                  <a:schemeClr val="tx1"/>
                </a:solidFill>
                <a:latin typeface="Barlow" panose="00000500000000000000" pitchFamily="2" charset="0"/>
              </a:rPr>
              <a:t>), cardiac (post-percutaneous coronary intervention, heart failure, acute arrhythmias) or multi-organ failure.  We manage insulin drips for DKA &amp; some vasopressors.</a:t>
            </a:r>
          </a:p>
          <a:p>
            <a:endParaRPr lang="en-US" sz="1400" dirty="0">
              <a:solidFill>
                <a:schemeClr val="tx1"/>
              </a:solidFill>
              <a:latin typeface="Barlow" panose="00000500000000000000" pitchFamily="2" charset="0"/>
            </a:endParaRPr>
          </a:p>
          <a:p>
            <a:r>
              <a:rPr lang="en-US" sz="1400" u="sng" dirty="0">
                <a:solidFill>
                  <a:srgbClr val="00338E"/>
                </a:solidFill>
                <a:latin typeface="Barlow Medium" panose="00000600000000000000" pitchFamily="2" charset="0"/>
              </a:rPr>
              <a:t>Critical Care – Neonatal Intensive Care Unit, Level II (NICU)</a:t>
            </a:r>
          </a:p>
          <a:p>
            <a:endParaRPr lang="en-US" sz="1400" dirty="0">
              <a:solidFill>
                <a:schemeClr val="tx1"/>
              </a:solidFill>
              <a:latin typeface="Barlow" panose="00000500000000000000" pitchFamily="2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Barlow" panose="00000500000000000000" pitchFamily="2" charset="0"/>
              </a:rPr>
              <a:t>We have 8 beds plus 1 stabilization bed for transport.  We specialize in treating babies 32+ weeks gestation and have neonatal specialist coverage in house at all times.</a:t>
            </a:r>
          </a:p>
          <a:p>
            <a:endParaRPr lang="en-US" sz="1200" dirty="0">
              <a:solidFill>
                <a:schemeClr val="tx1"/>
              </a:solidFill>
              <a:latin typeface="Barlow" panose="00000500000000000000" pitchFamily="2" charset="0"/>
            </a:endParaRPr>
          </a:p>
          <a:p>
            <a:r>
              <a:rPr lang="en-US" sz="1400" u="sng" dirty="0">
                <a:solidFill>
                  <a:srgbClr val="00338E"/>
                </a:solidFill>
                <a:latin typeface="Barlow Medium" panose="00000600000000000000" pitchFamily="2" charset="0"/>
              </a:rPr>
              <a:t>Emergency Department </a:t>
            </a:r>
          </a:p>
          <a:p>
            <a:endParaRPr lang="en-US" sz="1400" dirty="0">
              <a:solidFill>
                <a:schemeClr val="tx1"/>
              </a:solidFill>
              <a:latin typeface="Barlow" panose="00000500000000000000" pitchFamily="2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Barlow" panose="00000500000000000000" pitchFamily="2" charset="0"/>
              </a:rPr>
              <a:t>We are a 35-bed level IV trauma facility, a certified primary stroke center, and have an onsite cardiac </a:t>
            </a:r>
            <a:r>
              <a:rPr lang="en-US" sz="1200" dirty="0" err="1">
                <a:solidFill>
                  <a:schemeClr val="tx1"/>
                </a:solidFill>
                <a:latin typeface="Barlow" panose="00000500000000000000" pitchFamily="2" charset="0"/>
              </a:rPr>
              <a:t>cath</a:t>
            </a:r>
            <a:r>
              <a:rPr lang="en-US" sz="1200" dirty="0">
                <a:solidFill>
                  <a:schemeClr val="tx1"/>
                </a:solidFill>
                <a:latin typeface="Barlow" panose="00000500000000000000" pitchFamily="2" charset="0"/>
              </a:rPr>
              <a:t> lab.  Our ED is one of the busiest emergency departments in the Swedish system with 4 nursing pods, including a dedicated behavioral health pod.  Our patient population is diverse, and we treat a wide variety of conditions, the majority of which are urgent to emergent in severity.</a:t>
            </a:r>
            <a:endParaRPr lang="en-US" sz="1400" dirty="0">
              <a:solidFill>
                <a:srgbClr val="00338E"/>
              </a:solidFill>
              <a:latin typeface="Barlow" panose="00000500000000000000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887D0E-AB47-2DA0-0C1B-5A4F0F76FF66}"/>
              </a:ext>
            </a:extLst>
          </p:cNvPr>
          <p:cNvSpPr/>
          <p:nvPr/>
        </p:nvSpPr>
        <p:spPr>
          <a:xfrm>
            <a:off x="0" y="-2"/>
            <a:ext cx="7772400" cy="2251898"/>
          </a:xfrm>
          <a:prstGeom prst="rect">
            <a:avLst/>
          </a:prstGeom>
          <a:solidFill>
            <a:srgbClr val="00338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542F30-7EA7-6AA8-FA04-0559170B0B60}"/>
              </a:ext>
            </a:extLst>
          </p:cNvPr>
          <p:cNvSpPr txBox="1"/>
          <p:nvPr/>
        </p:nvSpPr>
        <p:spPr>
          <a:xfrm>
            <a:off x="613285" y="1055407"/>
            <a:ext cx="6725711" cy="45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Lora Medium" pitchFamily="2" charset="0"/>
              </a:rPr>
              <a:t>Swedish Edmonds Campus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A456D34-8E9B-D234-5303-D2DD142A14B1}"/>
              </a:ext>
            </a:extLst>
          </p:cNvPr>
          <p:cNvSpPr txBox="1">
            <a:spLocks/>
          </p:cNvSpPr>
          <p:nvPr/>
        </p:nvSpPr>
        <p:spPr>
          <a:xfrm>
            <a:off x="613285" y="1548499"/>
            <a:ext cx="5605272" cy="703397"/>
          </a:xfrm>
          <a:prstGeom prst="rect">
            <a:avLst/>
          </a:prstGeom>
        </p:spPr>
        <p:txBody>
          <a:bodyPr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accent2"/>
                </a:solidFill>
                <a:latin typeface="Barlow Medium" pitchFamily="2" charset="77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chemeClr val="bg1"/>
                </a:solidFill>
              </a:rPr>
              <a:t>Unit Descriptions</a:t>
            </a:r>
          </a:p>
        </p:txBody>
      </p:sp>
      <p:pic>
        <p:nvPicPr>
          <p:cNvPr id="14" name="Picture 13" descr="A black and white logo&#10;&#10;Description automatically generated">
            <a:extLst>
              <a:ext uri="{FF2B5EF4-FFF2-40B4-BE49-F238E27FC236}">
                <a16:creationId xmlns:a16="http://schemas.microsoft.com/office/drawing/2014/main" id="{4FECD5F6-F1D6-C353-FC5F-E1AE0142EE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184" y="382740"/>
            <a:ext cx="2781812" cy="44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4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green logo&#10;&#10;Description automatically generated">
            <a:extLst>
              <a:ext uri="{FF2B5EF4-FFF2-40B4-BE49-F238E27FC236}">
                <a16:creationId xmlns:a16="http://schemas.microsoft.com/office/drawing/2014/main" id="{C0345ADD-DFDB-9E16-3279-AD96013958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184" y="382739"/>
            <a:ext cx="2783604" cy="447813"/>
          </a:xfrm>
          <a:prstGeom prst="rect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63CF128-0654-EAC5-E030-DBC0BAC7BC66}"/>
              </a:ext>
            </a:extLst>
          </p:cNvPr>
          <p:cNvSpPr txBox="1">
            <a:spLocks/>
          </p:cNvSpPr>
          <p:nvPr/>
        </p:nvSpPr>
        <p:spPr>
          <a:xfrm>
            <a:off x="613285" y="1019331"/>
            <a:ext cx="6545830" cy="8656330"/>
          </a:xfrm>
          <a:prstGeom prst="rect">
            <a:avLst/>
          </a:prstGeom>
        </p:spPr>
        <p:txBody>
          <a:bodyPr/>
          <a:lstStyle>
            <a:lvl1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accent2"/>
                </a:solidFill>
                <a:latin typeface="Barlow Medium" pitchFamily="2" charset="77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u="sng" dirty="0">
                <a:solidFill>
                  <a:srgbClr val="00338E"/>
                </a:solidFill>
              </a:rPr>
              <a:t>Perioperative/Operating Room - Surgery</a:t>
            </a:r>
            <a:endParaRPr lang="en-US" sz="1400" dirty="0">
              <a:solidFill>
                <a:srgbClr val="00338E"/>
              </a:solidFill>
              <a:latin typeface="Barlow" panose="00000500000000000000" pitchFamily="2" charset="0"/>
            </a:endParaRPr>
          </a:p>
          <a:p>
            <a:endParaRPr lang="en-US" sz="1200" dirty="0">
              <a:solidFill>
                <a:schemeClr val="tx1"/>
              </a:solidFill>
              <a:latin typeface="Barlow" panose="00000500000000000000" pitchFamily="2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Barlow" panose="00000500000000000000" pitchFamily="2" charset="0"/>
              </a:rPr>
              <a:t>We have 6 operating rooms in use. We provide specialty care in the following services: general surgery, gynecology, urology, colorectal, breast, plastic, spine, orthopedic, and other procedures. We are staffed 24/7 M-F (plus a weekend call team) focusing on inpatient and outpatient procedures. Most procedures are completed by 5pm, but we do have 2 rooms in the evening for add-ons and anything that is running over. </a:t>
            </a:r>
          </a:p>
          <a:p>
            <a:endParaRPr lang="en-US" sz="1200" dirty="0">
              <a:solidFill>
                <a:schemeClr val="tx1"/>
              </a:solidFill>
              <a:latin typeface="Barlow" panose="00000500000000000000" pitchFamily="2" charset="0"/>
            </a:endParaRPr>
          </a:p>
          <a:p>
            <a:r>
              <a:rPr lang="en-US" sz="1400" u="sng" dirty="0">
                <a:solidFill>
                  <a:srgbClr val="00338E"/>
                </a:solidFill>
              </a:rPr>
              <a:t>Recovery/Post-Anesthesia Care Unit (PACU)</a:t>
            </a:r>
          </a:p>
          <a:p>
            <a:endParaRPr lang="en-US" sz="1400" dirty="0">
              <a:solidFill>
                <a:srgbClr val="00338E"/>
              </a:solidFill>
              <a:latin typeface="Barlow" panose="00000500000000000000" pitchFamily="2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Barlow" panose="00000500000000000000" pitchFamily="2" charset="0"/>
              </a:rPr>
              <a:t>Our PACU area has 7 bays. PACU nurses recover close to 20 patients a day. We take call on the weekends and at night. Types of PO surgeries that come through PACU include: general surgery, gynecology, urology, colorectal, breast, plastic, spine, orthopedic, and other procedures.</a:t>
            </a:r>
          </a:p>
          <a:p>
            <a:endParaRPr lang="en-US" sz="1200" dirty="0">
              <a:solidFill>
                <a:schemeClr val="tx1"/>
              </a:solidFill>
              <a:latin typeface="Barlow" panose="00000500000000000000" pitchFamily="2" charset="0"/>
            </a:endParaRPr>
          </a:p>
          <a:p>
            <a:r>
              <a:rPr lang="en-US" sz="1400" u="sng" dirty="0">
                <a:solidFill>
                  <a:srgbClr val="00338E"/>
                </a:solidFill>
              </a:rPr>
              <a:t>Acute Care – Medical Orthopedics</a:t>
            </a:r>
          </a:p>
          <a:p>
            <a:endParaRPr lang="en-US" sz="1400" dirty="0">
              <a:solidFill>
                <a:srgbClr val="00338E"/>
              </a:solidFill>
              <a:latin typeface="Barlow" panose="00000500000000000000" pitchFamily="2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Barlow" panose="00000500000000000000" pitchFamily="2" charset="0"/>
              </a:rPr>
              <a:t>We are a 34-bed medical unit serving a variety of patients with chronic conditions along with acute episodes. Additionally, we support outpatient orthopedic spine surgeries and post operative traumatic fracture patients.</a:t>
            </a:r>
          </a:p>
          <a:p>
            <a:endParaRPr lang="en-US" sz="1200" dirty="0">
              <a:solidFill>
                <a:schemeClr val="tx1"/>
              </a:solidFill>
              <a:latin typeface="Barlow" panose="00000500000000000000" pitchFamily="2" charset="0"/>
            </a:endParaRPr>
          </a:p>
          <a:p>
            <a:r>
              <a:rPr lang="en-US" sz="1400" u="sng" dirty="0">
                <a:solidFill>
                  <a:srgbClr val="00338E"/>
                </a:solidFill>
              </a:rPr>
              <a:t>Acute Care – Surgical Oncology</a:t>
            </a:r>
          </a:p>
          <a:p>
            <a:endParaRPr lang="en-US" sz="1400" dirty="0">
              <a:solidFill>
                <a:srgbClr val="00338E"/>
              </a:solidFill>
              <a:latin typeface="Barlow" panose="00000500000000000000" pitchFamily="2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Barlow" panose="00000500000000000000" pitchFamily="2" charset="0"/>
              </a:rPr>
              <a:t>We are a 26-bed medical surgical unit serving a variety of patients with chronic conditions and acute episodes. Additionally, we support post operative general surgery patients and oncology patients administering chemotherapy treatments.</a:t>
            </a:r>
          </a:p>
          <a:p>
            <a:endParaRPr lang="en-US" sz="1200" dirty="0">
              <a:solidFill>
                <a:schemeClr val="tx1"/>
              </a:solidFill>
              <a:latin typeface="Barlow" panose="00000500000000000000" pitchFamily="2" charset="0"/>
            </a:endParaRPr>
          </a:p>
          <a:p>
            <a:r>
              <a:rPr lang="en-US" sz="1400" u="sng" dirty="0">
                <a:solidFill>
                  <a:srgbClr val="00338E"/>
                </a:solidFill>
              </a:rPr>
              <a:t>Acute Care – Progressive Care/Telemetry</a:t>
            </a:r>
            <a:endParaRPr lang="en-US" sz="1400" dirty="0">
              <a:solidFill>
                <a:srgbClr val="00338E"/>
              </a:solidFill>
              <a:latin typeface="Barlow" panose="00000500000000000000" pitchFamily="2" charset="0"/>
            </a:endParaRPr>
          </a:p>
          <a:p>
            <a:endParaRPr lang="en-US" sz="1200" dirty="0">
              <a:solidFill>
                <a:schemeClr val="tx1"/>
              </a:solidFill>
              <a:latin typeface="Barlow" panose="00000500000000000000" pitchFamily="2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Barlow" panose="00000500000000000000" pitchFamily="2" charset="0"/>
              </a:rPr>
              <a:t>We are a 24-bed telemetry unit.  Our patient population includes patients whose diagnoses are primarily neuro (stroke, TIA, acute encephalopathy), respiratory (pneumonia, COVID, ARDS), cardiac (post-percutaneous coronary intervention, heart failure, acute arrhythmias, rule-out MI) or multi-organ failure.</a:t>
            </a:r>
          </a:p>
          <a:p>
            <a:endParaRPr lang="en-US" sz="1200" dirty="0">
              <a:solidFill>
                <a:schemeClr val="tx1"/>
              </a:solidFill>
              <a:latin typeface="Barlow" panose="00000500000000000000" pitchFamily="2" charset="0"/>
            </a:endParaRPr>
          </a:p>
          <a:p>
            <a:r>
              <a:rPr lang="en-US" sz="1400" u="sng" dirty="0">
                <a:solidFill>
                  <a:srgbClr val="00338E"/>
                </a:solidFill>
              </a:rPr>
              <a:t>Perinatal/OB – Family Childbirth Center (LDRP)</a:t>
            </a:r>
            <a:endParaRPr lang="en-US" sz="1400" dirty="0">
              <a:solidFill>
                <a:srgbClr val="00338E"/>
              </a:solidFill>
              <a:latin typeface="Barlow" panose="00000500000000000000" pitchFamily="2" charset="0"/>
            </a:endParaRPr>
          </a:p>
          <a:p>
            <a:endParaRPr lang="en-US" sz="1200" dirty="0">
              <a:solidFill>
                <a:schemeClr val="tx1"/>
              </a:solidFill>
              <a:latin typeface="Barlow" panose="00000500000000000000" pitchFamily="2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Barlow" panose="00000500000000000000" pitchFamily="2" charset="0"/>
              </a:rPr>
              <a:t>Our unit is set up with 13 Labor, Delivery, Recovery &amp; Postpartum (LDRP) rooms and 6 overflow Postpartum rooms, an OB triage &amp; 2 OB OR suites.  Our patients are 15+ weeks gestation; our NICU treats babies 32+ weeks.  We have 90-120 deliveries per month and are staffed with a dedicated anesthesia provider plus 24-hour in-house OB &amp; neonatal specialist. </a:t>
            </a:r>
          </a:p>
        </p:txBody>
      </p:sp>
    </p:spTree>
    <p:extLst>
      <p:ext uri="{BB962C8B-B14F-4D97-AF65-F5344CB8AC3E}">
        <p14:creationId xmlns:p14="http://schemas.microsoft.com/office/powerpoint/2010/main" val="9358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79336184AA2E4CA5B6E428C2E17616" ma:contentTypeVersion="19" ma:contentTypeDescription="Create a new document." ma:contentTypeScope="" ma:versionID="8c72a20bc6449e8b758f94269833e739">
  <xsd:schema xmlns:xsd="http://www.w3.org/2001/XMLSchema" xmlns:xs="http://www.w3.org/2001/XMLSchema" xmlns:p="http://schemas.microsoft.com/office/2006/metadata/properties" xmlns:ns2="38eea390-6152-4090-a91f-3bd84e827832" xmlns:ns3="598c5322-5b8e-48e2-bd6b-2bad99251a15" targetNamespace="http://schemas.microsoft.com/office/2006/metadata/properties" ma:root="true" ma:fieldsID="fc3d23346aac52a2244407ec82b53752" ns2:_="" ns3:_="">
    <xsd:import namespace="38eea390-6152-4090-a91f-3bd84e827832"/>
    <xsd:import namespace="598c5322-5b8e-48e2-bd6b-2bad99251a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eea390-6152-4090-a91f-3bd84e8278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898b932-ec87-4f6e-a380-e59be69e9f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6" nillable="true" ma:displayName="Notes" ma:format="Dropdown" ma:internalName="Note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c5322-5b8e-48e2-bd6b-2bad99251a1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e01cc31-5fb0-4373-a693-ebd746db67d2}" ma:internalName="TaxCatchAll" ma:showField="CatchAllData" ma:web="598c5322-5b8e-48e2-bd6b-2bad99251a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8eea390-6152-4090-a91f-3bd84e827832">
      <Terms xmlns="http://schemas.microsoft.com/office/infopath/2007/PartnerControls"/>
    </lcf76f155ced4ddcb4097134ff3c332f>
    <TaxCatchAll xmlns="598c5322-5b8e-48e2-bd6b-2bad99251a15" xsi:nil="true"/>
    <Notes xmlns="38eea390-6152-4090-a91f-3bd84e827832" xsi:nil="true"/>
  </documentManagement>
</p:properties>
</file>

<file path=customXml/itemProps1.xml><?xml version="1.0" encoding="utf-8"?>
<ds:datastoreItem xmlns:ds="http://schemas.openxmlformats.org/officeDocument/2006/customXml" ds:itemID="{59CBEFE8-183E-49B0-A33B-4DFBA509E616}"/>
</file>

<file path=customXml/itemProps2.xml><?xml version="1.0" encoding="utf-8"?>
<ds:datastoreItem xmlns:ds="http://schemas.openxmlformats.org/officeDocument/2006/customXml" ds:itemID="{838D41B4-24B6-46BB-8C69-46CDAD9F08CF}"/>
</file>

<file path=customXml/itemProps3.xml><?xml version="1.0" encoding="utf-8"?>
<ds:datastoreItem xmlns:ds="http://schemas.openxmlformats.org/officeDocument/2006/customXml" ds:itemID="{CAA501AE-E139-4905-A836-D81D2F12376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668</Words>
  <Application>Microsoft Office PowerPoint</Application>
  <PresentationFormat>Custom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Arial</vt:lpstr>
      <vt:lpstr>Barlow</vt:lpstr>
      <vt:lpstr>Barlow Medium</vt:lpstr>
      <vt:lpstr>Lora Medium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Ekstrom, Madalyn S</dc:creator>
  <cp:lastModifiedBy>Ekstrom, Madalyn S</cp:lastModifiedBy>
  <cp:revision>6</cp:revision>
  <dcterms:created xsi:type="dcterms:W3CDTF">2024-10-04T19:40:51Z</dcterms:created>
  <dcterms:modified xsi:type="dcterms:W3CDTF">2024-10-04T21:35:29Z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0x0101005679336184AA2E4CA5B6E428C2E17616</vt:lpwstr>
  </property>
</Properties>
</file>