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6"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94660"/>
  </p:normalViewPr>
  <p:slideViewPr>
    <p:cSldViewPr snapToGrid="0">
      <p:cViewPr>
        <p:scale>
          <a:sx n="51" d="100"/>
          <a:sy n="51" d="100"/>
        </p:scale>
        <p:origin x="571" y="45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2.xml"/><Relationship Id="rId5" Type="http://schemas.openxmlformats.org/officeDocument/2006/relationships/presProps" Target="presProps.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kstrom, Madalyn S" userId="a75ab244-33eb-4828-890c-b97f68560e3f" providerId="ADAL" clId="{5BB59351-56B0-4568-B427-F3BEF0A0FDF0}"/>
    <pc:docChg chg="custSel delSld modSld">
      <pc:chgData name="Ekstrom, Madalyn S" userId="a75ab244-33eb-4828-890c-b97f68560e3f" providerId="ADAL" clId="{5BB59351-56B0-4568-B427-F3BEF0A0FDF0}" dt="2024-10-04T20:42:27.116" v="215" actId="20577"/>
      <pc:docMkLst>
        <pc:docMk/>
      </pc:docMkLst>
      <pc:sldChg chg="modSp mod">
        <pc:chgData name="Ekstrom, Madalyn S" userId="a75ab244-33eb-4828-890c-b97f68560e3f" providerId="ADAL" clId="{5BB59351-56B0-4568-B427-F3BEF0A0FDF0}" dt="2024-10-04T20:41:36.613" v="197" actId="20577"/>
        <pc:sldMkLst>
          <pc:docMk/>
          <pc:sldMk cId="3637549989" sldId="256"/>
        </pc:sldMkLst>
        <pc:spChg chg="mod">
          <ac:chgData name="Ekstrom, Madalyn S" userId="a75ab244-33eb-4828-890c-b97f68560e3f" providerId="ADAL" clId="{5BB59351-56B0-4568-B427-F3BEF0A0FDF0}" dt="2024-10-04T20:41:36.613" v="197" actId="20577"/>
          <ac:spMkLst>
            <pc:docMk/>
            <pc:sldMk cId="3637549989" sldId="256"/>
            <ac:spMk id="8" creationId="{363CF128-0654-EAC5-E030-DBC0BAC7BC66}"/>
          </ac:spMkLst>
        </pc:spChg>
        <pc:spChg chg="mod">
          <ac:chgData name="Ekstrom, Madalyn S" userId="a75ab244-33eb-4828-890c-b97f68560e3f" providerId="ADAL" clId="{5BB59351-56B0-4568-B427-F3BEF0A0FDF0}" dt="2024-10-04T20:37:08.903" v="23" actId="20577"/>
          <ac:spMkLst>
            <pc:docMk/>
            <pc:sldMk cId="3637549989" sldId="256"/>
            <ac:spMk id="10" creationId="{E0542F30-7EA7-6AA8-FA04-0559170B0B60}"/>
          </ac:spMkLst>
        </pc:spChg>
      </pc:sldChg>
      <pc:sldChg chg="modSp mod">
        <pc:chgData name="Ekstrom, Madalyn S" userId="a75ab244-33eb-4828-890c-b97f68560e3f" providerId="ADAL" clId="{5BB59351-56B0-4568-B427-F3BEF0A0FDF0}" dt="2024-10-04T20:42:27.116" v="215" actId="20577"/>
        <pc:sldMkLst>
          <pc:docMk/>
          <pc:sldMk cId="9358293" sldId="257"/>
        </pc:sldMkLst>
        <pc:spChg chg="mod">
          <ac:chgData name="Ekstrom, Madalyn S" userId="a75ab244-33eb-4828-890c-b97f68560e3f" providerId="ADAL" clId="{5BB59351-56B0-4568-B427-F3BEF0A0FDF0}" dt="2024-10-04T20:42:27.116" v="215" actId="20577"/>
          <ac:spMkLst>
            <pc:docMk/>
            <pc:sldMk cId="9358293" sldId="257"/>
            <ac:spMk id="8" creationId="{363CF128-0654-EAC5-E030-DBC0BAC7BC66}"/>
          </ac:spMkLst>
        </pc:spChg>
      </pc:sldChg>
      <pc:sldChg chg="del">
        <pc:chgData name="Ekstrom, Madalyn S" userId="a75ab244-33eb-4828-890c-b97f68560e3f" providerId="ADAL" clId="{5BB59351-56B0-4568-B427-F3BEF0A0FDF0}" dt="2024-10-04T20:41:54.834" v="198" actId="47"/>
        <pc:sldMkLst>
          <pc:docMk/>
          <pc:sldMk cId="932591211" sldId="258"/>
        </pc:sldMkLst>
      </pc:sldChg>
      <pc:sldChg chg="del">
        <pc:chgData name="Ekstrom, Madalyn S" userId="a75ab244-33eb-4828-890c-b97f68560e3f" providerId="ADAL" clId="{5BB59351-56B0-4568-B427-F3BEF0A0FDF0}" dt="2024-10-04T20:41:54.834" v="198" actId="47"/>
        <pc:sldMkLst>
          <pc:docMk/>
          <pc:sldMk cId="972490343" sldId="25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EE1D96D-8565-4610-95BA-9E9A9D731FCD}" type="datetimeFigureOut">
              <a:rPr lang="en-US" smtClean="0"/>
              <a:t>10/4/2024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C31248-8336-4622-B3D9-39F428790F69}" type="slidenum">
              <a:rPr lang="en-US" smtClean="0"/>
              <a:t>‹#›</a:t>
            </a:fld>
            <a:endParaRPr lang="en-US"/>
          </a:p>
        </p:txBody>
      </p:sp>
    </p:spTree>
    <p:extLst>
      <p:ext uri="{BB962C8B-B14F-4D97-AF65-F5344CB8AC3E}">
        <p14:creationId xmlns:p14="http://schemas.microsoft.com/office/powerpoint/2010/main" val="4067517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923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123367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175562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622597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tint val="82000"/>
                  </a:schemeClr>
                </a:solidFill>
              </a:defRPr>
            </a:lvl1pPr>
            <a:lvl2pPr marL="388620" indent="0">
              <a:buNone/>
              <a:defRPr sz="1700">
                <a:solidFill>
                  <a:schemeClr val="tx1">
                    <a:tint val="82000"/>
                  </a:schemeClr>
                </a:solidFill>
              </a:defRPr>
            </a:lvl2pPr>
            <a:lvl3pPr marL="777240" indent="0">
              <a:buNone/>
              <a:defRPr sz="1530">
                <a:solidFill>
                  <a:schemeClr val="tx1">
                    <a:tint val="82000"/>
                  </a:schemeClr>
                </a:solidFill>
              </a:defRPr>
            </a:lvl3pPr>
            <a:lvl4pPr marL="1165860" indent="0">
              <a:buNone/>
              <a:defRPr sz="1360">
                <a:solidFill>
                  <a:schemeClr val="tx1">
                    <a:tint val="82000"/>
                  </a:schemeClr>
                </a:solidFill>
              </a:defRPr>
            </a:lvl4pPr>
            <a:lvl5pPr marL="1554480" indent="0">
              <a:buNone/>
              <a:defRPr sz="1360">
                <a:solidFill>
                  <a:schemeClr val="tx1">
                    <a:tint val="82000"/>
                  </a:schemeClr>
                </a:solidFill>
              </a:defRPr>
            </a:lvl5pPr>
            <a:lvl6pPr marL="1943100" indent="0">
              <a:buNone/>
              <a:defRPr sz="1360">
                <a:solidFill>
                  <a:schemeClr val="tx1">
                    <a:tint val="82000"/>
                  </a:schemeClr>
                </a:solidFill>
              </a:defRPr>
            </a:lvl6pPr>
            <a:lvl7pPr marL="2331720" indent="0">
              <a:buNone/>
              <a:defRPr sz="1360">
                <a:solidFill>
                  <a:schemeClr val="tx1">
                    <a:tint val="82000"/>
                  </a:schemeClr>
                </a:solidFill>
              </a:defRPr>
            </a:lvl7pPr>
            <a:lvl8pPr marL="2720340" indent="0">
              <a:buNone/>
              <a:defRPr sz="1360">
                <a:solidFill>
                  <a:schemeClr val="tx1">
                    <a:tint val="82000"/>
                  </a:schemeClr>
                </a:solidFill>
              </a:defRPr>
            </a:lvl8pPr>
            <a:lvl9pPr marL="3108960" indent="0">
              <a:buNone/>
              <a:defRPr sz="136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endParaRPr lang="en-US"/>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071653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481848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34353" y="9322649"/>
            <a:ext cx="1748790" cy="535517"/>
          </a:xfrm>
          <a:prstGeom prst="rect">
            <a:avLst/>
          </a:prstGeom>
        </p:spPr>
        <p:txBody>
          <a:bodyPr/>
          <a:lstStyle/>
          <a:p>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endParaRPr lang="en-US"/>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104048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34353" y="9322649"/>
            <a:ext cx="1748790" cy="535517"/>
          </a:xfrm>
          <a:prstGeom prst="rect">
            <a:avLst/>
          </a:prstGeom>
        </p:spPr>
        <p:txBody>
          <a:bodyPr/>
          <a:lstStyle/>
          <a:p>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endParaRPr lang="en-US"/>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459791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endParaRPr lang="en-US"/>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0651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3022627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endParaRPr lang="en-US"/>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B009E057-E190-4E64-AD0B-4CB082D7ACC5}" type="slidenum">
              <a:rPr lang="en-US" smtClean="0"/>
              <a:t>‹#›</a:t>
            </a:fld>
            <a:endParaRPr lang="en-US"/>
          </a:p>
        </p:txBody>
      </p:sp>
    </p:spTree>
    <p:extLst>
      <p:ext uri="{BB962C8B-B14F-4D97-AF65-F5344CB8AC3E}">
        <p14:creationId xmlns:p14="http://schemas.microsoft.com/office/powerpoint/2010/main" val="2431678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50840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2734293"/>
            <a:ext cx="6545830" cy="7285221"/>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Behavioral Health – Addiction Recovery Service (ARS)</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are a 29-bed Addiction Recovery unit serving both pregnant and non-pregnant people starting their recovery journey. We have a detox and withdrawal management side as well as a 26-day residential for our pregnant patients who are part of the Substance Using Pregnant People (SUPP) program. We employ the principles of harm reduction and trauma informed care while looking toward the next phase of recovery. </a:t>
            </a:r>
          </a:p>
          <a:p>
            <a:endParaRPr lang="en-US" sz="1400" dirty="0">
              <a:solidFill>
                <a:srgbClr val="00338E"/>
              </a:solidFill>
              <a:latin typeface="Barlow" panose="00000500000000000000" pitchFamily="2" charset="0"/>
            </a:endParaRPr>
          </a:p>
          <a:p>
            <a:r>
              <a:rPr lang="en-US" sz="1400" u="sng" dirty="0">
                <a:solidFill>
                  <a:srgbClr val="00338E"/>
                </a:solidFill>
                <a:latin typeface="Barlow Medium" panose="00000600000000000000" pitchFamily="2" charset="0"/>
              </a:rPr>
              <a:t>Behavioral Health Unit (BHU)</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have 22 beds in quiet rooms to promote mindfulness and self-centering.  We partner with patients to develop treatment plans that promote stability, maximize daily functioning, enhance personal and environmental safety &amp; mobilize community support to continue their journey toward wellness.</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Emergency Department</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an 18-bed ED where we see an average of 60 patients in a 24-hour period. Due to the smaller nature of our ED, our team is close knit with awesome teamwork, as seen in our patient experience scores. This creates a perfect environment to learn and grow in emergency nursing skills. </a:t>
            </a:r>
          </a:p>
          <a:p>
            <a:endParaRPr lang="en-US" sz="14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Acute Care</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31-bed unit caring for a diverse patient population ranging in age from 15 to 105: total joint replacements, facial surgeries, substance abuse, mental health issues, low acuity cardiac, long length of stay patients; to name a few.  The unit strongly believes in and supports new nurses as they grow and thrive in their new health care careers.</a:t>
            </a:r>
          </a:p>
          <a:p>
            <a:endParaRPr lang="en-US" sz="1200" dirty="0">
              <a:solidFill>
                <a:schemeClr val="tx1"/>
              </a:solidFill>
              <a:latin typeface="Barlow" panose="00000500000000000000" pitchFamily="2" charset="0"/>
            </a:endParaRPr>
          </a:p>
          <a:p>
            <a:r>
              <a:rPr lang="en-US" sz="1400" u="sng" dirty="0">
                <a:solidFill>
                  <a:srgbClr val="00338E"/>
                </a:solidFill>
                <a:latin typeface="Barlow Medium" panose="00000600000000000000" pitchFamily="2" charset="0"/>
              </a:rPr>
              <a:t>Recovery/Post-Anesthesia Care Unit (PACU)</a:t>
            </a:r>
          </a:p>
          <a:p>
            <a:endParaRPr lang="en-US" sz="1400" dirty="0">
              <a:solidFill>
                <a:schemeClr val="tx1"/>
              </a:solidFill>
              <a:latin typeface="Barlow" panose="00000500000000000000" pitchFamily="2" charset="0"/>
            </a:endParaRPr>
          </a:p>
          <a:p>
            <a:r>
              <a:rPr lang="en-US" sz="1200" dirty="0">
                <a:solidFill>
                  <a:schemeClr val="tx1"/>
                </a:solidFill>
                <a:latin typeface="Barlow" panose="00000500000000000000" pitchFamily="2" charset="0"/>
              </a:rPr>
              <a:t>We are a dedicated team that provides pre-operative and post-operative care to patients undergoing a wide range of surgeries/procedures, including endoscopy, general surgery, orthopedics, gynecology, ENT, and maxillofacial with adult and pediatric patients. Our average daily capacity is 30-40 patients.  Shifts are M-F no later than 1900 plus M-F call.</a:t>
            </a:r>
            <a:endParaRPr lang="en-US" sz="1400" dirty="0">
              <a:solidFill>
                <a:srgbClr val="00338E"/>
              </a:solidFill>
              <a:latin typeface="Barlow" panose="00000500000000000000" pitchFamily="2" charset="0"/>
            </a:endParaRPr>
          </a:p>
        </p:txBody>
      </p:sp>
      <p:sp>
        <p:nvSpPr>
          <p:cNvPr id="9" name="Rectangle 8">
            <a:extLst>
              <a:ext uri="{FF2B5EF4-FFF2-40B4-BE49-F238E27FC236}">
                <a16:creationId xmlns:a16="http://schemas.microsoft.com/office/drawing/2014/main" id="{5B887D0E-AB47-2DA0-0C1B-5A4F0F76FF66}"/>
              </a:ext>
            </a:extLst>
          </p:cNvPr>
          <p:cNvSpPr/>
          <p:nvPr/>
        </p:nvSpPr>
        <p:spPr>
          <a:xfrm>
            <a:off x="0" y="-2"/>
            <a:ext cx="7772400" cy="2251898"/>
          </a:xfrm>
          <a:prstGeom prst="rect">
            <a:avLst/>
          </a:prstGeom>
          <a:solidFill>
            <a:srgbClr val="00338E"/>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E0542F30-7EA7-6AA8-FA04-0559170B0B60}"/>
              </a:ext>
            </a:extLst>
          </p:cNvPr>
          <p:cNvSpPr txBox="1"/>
          <p:nvPr/>
        </p:nvSpPr>
        <p:spPr>
          <a:xfrm>
            <a:off x="613285" y="1055407"/>
            <a:ext cx="6725711" cy="458587"/>
          </a:xfrm>
          <a:prstGeom prst="rect">
            <a:avLst/>
          </a:prstGeom>
          <a:noFill/>
        </p:spPr>
        <p:txBody>
          <a:bodyPr wrap="square" rtlCol="0">
            <a:spAutoFit/>
          </a:bodyPr>
          <a:lstStyle/>
          <a:p>
            <a:r>
              <a:rPr lang="en-US" sz="2400" dirty="0">
                <a:solidFill>
                  <a:schemeClr val="bg1"/>
                </a:solidFill>
                <a:latin typeface="Lora Medium" pitchFamily="2" charset="0"/>
              </a:rPr>
              <a:t>Swedish Ballard Campus</a:t>
            </a:r>
          </a:p>
        </p:txBody>
      </p:sp>
      <p:sp>
        <p:nvSpPr>
          <p:cNvPr id="11" name="Text Placeholder 2">
            <a:extLst>
              <a:ext uri="{FF2B5EF4-FFF2-40B4-BE49-F238E27FC236}">
                <a16:creationId xmlns:a16="http://schemas.microsoft.com/office/drawing/2014/main" id="{BA456D34-8E9B-D234-5303-D2DD142A14B1}"/>
              </a:ext>
            </a:extLst>
          </p:cNvPr>
          <p:cNvSpPr txBox="1">
            <a:spLocks/>
          </p:cNvSpPr>
          <p:nvPr/>
        </p:nvSpPr>
        <p:spPr>
          <a:xfrm>
            <a:off x="613285" y="1548499"/>
            <a:ext cx="5605272" cy="703397"/>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2000" dirty="0">
                <a:solidFill>
                  <a:schemeClr val="bg1"/>
                </a:solidFill>
              </a:rPr>
              <a:t>Unit Descriptions</a:t>
            </a:r>
          </a:p>
        </p:txBody>
      </p:sp>
      <p:pic>
        <p:nvPicPr>
          <p:cNvPr id="14" name="Picture 13" descr="A black and white logo&#10;&#10;Description automatically generated">
            <a:extLst>
              <a:ext uri="{FF2B5EF4-FFF2-40B4-BE49-F238E27FC236}">
                <a16:creationId xmlns:a16="http://schemas.microsoft.com/office/drawing/2014/main" id="{4FECD5F6-F1D6-C353-FC5F-E1AE0142EE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40"/>
            <a:ext cx="2781812" cy="447813"/>
          </a:xfrm>
          <a:prstGeom prst="rect">
            <a:avLst/>
          </a:prstGeom>
        </p:spPr>
      </p:pic>
    </p:spTree>
    <p:extLst>
      <p:ext uri="{BB962C8B-B14F-4D97-AF65-F5344CB8AC3E}">
        <p14:creationId xmlns:p14="http://schemas.microsoft.com/office/powerpoint/2010/main" val="363754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green logo&#10;&#10;Description automatically generated">
            <a:extLst>
              <a:ext uri="{FF2B5EF4-FFF2-40B4-BE49-F238E27FC236}">
                <a16:creationId xmlns:a16="http://schemas.microsoft.com/office/drawing/2014/main" id="{C0345ADD-DFDB-9E16-3279-AD96013958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7184" y="382739"/>
            <a:ext cx="2783604" cy="447813"/>
          </a:xfrm>
          <a:prstGeom prst="rect">
            <a:avLst/>
          </a:prstGeom>
        </p:spPr>
      </p:pic>
      <p:sp>
        <p:nvSpPr>
          <p:cNvPr id="8" name="Text Placeholder 2">
            <a:extLst>
              <a:ext uri="{FF2B5EF4-FFF2-40B4-BE49-F238E27FC236}">
                <a16:creationId xmlns:a16="http://schemas.microsoft.com/office/drawing/2014/main" id="{363CF128-0654-EAC5-E030-DBC0BAC7BC66}"/>
              </a:ext>
            </a:extLst>
          </p:cNvPr>
          <p:cNvSpPr txBox="1">
            <a:spLocks/>
          </p:cNvSpPr>
          <p:nvPr/>
        </p:nvSpPr>
        <p:spPr>
          <a:xfrm>
            <a:off x="613285" y="1019331"/>
            <a:ext cx="6545830" cy="8656330"/>
          </a:xfrm>
          <a:prstGeom prst="rect">
            <a:avLst/>
          </a:prstGeom>
        </p:spPr>
        <p:txBody>
          <a:bodyPr/>
          <a:lstStyle>
            <a:lvl1pPr marL="0" indent="0" algn="l" defTabSz="777240" rtl="0" eaLnBrk="1" latinLnBrk="0" hangingPunct="1">
              <a:lnSpc>
                <a:spcPct val="100000"/>
              </a:lnSpc>
              <a:spcBef>
                <a:spcPts val="0"/>
              </a:spcBef>
              <a:buFont typeface="Arial" panose="020B0604020202020204" pitchFamily="34" charset="0"/>
              <a:buNone/>
              <a:defRPr sz="1600" b="0" i="0" kern="1200">
                <a:solidFill>
                  <a:schemeClr val="accent2"/>
                </a:solidFill>
                <a:latin typeface="Barlow Medium" pitchFamily="2" charset="77"/>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None/>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None/>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None/>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sz="1400" u="sng" dirty="0">
                <a:solidFill>
                  <a:srgbClr val="00338E"/>
                </a:solidFill>
              </a:rPr>
              <a:t>Operating Room</a:t>
            </a:r>
          </a:p>
          <a:p>
            <a:endParaRPr lang="en-US" sz="1400" dirty="0">
              <a:solidFill>
                <a:srgbClr val="00338E"/>
              </a:solidFill>
              <a:latin typeface="Barlow" panose="00000500000000000000" pitchFamily="2" charset="0"/>
            </a:endParaRPr>
          </a:p>
          <a:p>
            <a:r>
              <a:rPr lang="en-US" sz="1200" dirty="0">
                <a:solidFill>
                  <a:schemeClr val="tx1"/>
                </a:solidFill>
                <a:latin typeface="Barlow" panose="00000500000000000000" pitchFamily="2" charset="0"/>
              </a:rPr>
              <a:t>We have 5 operating rooms where we provide surgical care in the following services: orthopedics, colorectal, general surgery, gynecology, maxillofacial and ENT. We pride ourselves on our teamwork, and our ability to provide exceptional patient care. A wonderful place to learn and grow where shifts are M-F ending by 1930 plus M-F call.</a:t>
            </a:r>
          </a:p>
        </p:txBody>
      </p:sp>
    </p:spTree>
    <p:extLst>
      <p:ext uri="{BB962C8B-B14F-4D97-AF65-F5344CB8AC3E}">
        <p14:creationId xmlns:p14="http://schemas.microsoft.com/office/powerpoint/2010/main" val="93582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79336184AA2E4CA5B6E428C2E17616" ma:contentTypeVersion="19" ma:contentTypeDescription="Create a new document." ma:contentTypeScope="" ma:versionID="8c72a20bc6449e8b758f94269833e739">
  <xsd:schema xmlns:xsd="http://www.w3.org/2001/XMLSchema" xmlns:xs="http://www.w3.org/2001/XMLSchema" xmlns:p="http://schemas.microsoft.com/office/2006/metadata/properties" xmlns:ns2="38eea390-6152-4090-a91f-3bd84e827832" xmlns:ns3="598c5322-5b8e-48e2-bd6b-2bad99251a15" targetNamespace="http://schemas.microsoft.com/office/2006/metadata/properties" ma:root="true" ma:fieldsID="fc3d23346aac52a2244407ec82b53752" ns2:_="" ns3:_="">
    <xsd:import namespace="38eea390-6152-4090-a91f-3bd84e827832"/>
    <xsd:import namespace="598c5322-5b8e-48e2-bd6b-2bad99251a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Location"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eea390-6152-4090-a91f-3bd84e8278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98b932-ec87-4f6e-a380-e59be69e9f7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Notes" ma:index="26" nillable="true" ma:displayName="Notes" ma:format="Dropdown" ma:internalName="Note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98c5322-5b8e-48e2-bd6b-2bad99251a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0e01cc31-5fb0-4373-a693-ebd746db67d2}" ma:internalName="TaxCatchAll" ma:showField="CatchAllData" ma:web="598c5322-5b8e-48e2-bd6b-2bad99251a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8eea390-6152-4090-a91f-3bd84e827832">
      <Terms xmlns="http://schemas.microsoft.com/office/infopath/2007/PartnerControls"/>
    </lcf76f155ced4ddcb4097134ff3c332f>
    <TaxCatchAll xmlns="598c5322-5b8e-48e2-bd6b-2bad99251a15" xsi:nil="true"/>
    <Notes xmlns="38eea390-6152-4090-a91f-3bd84e827832" xsi:nil="true"/>
  </documentManagement>
</p:properties>
</file>

<file path=customXml/itemProps1.xml><?xml version="1.0" encoding="utf-8"?>
<ds:datastoreItem xmlns:ds="http://schemas.openxmlformats.org/officeDocument/2006/customXml" ds:itemID="{A6975AC2-EBF7-4B35-9932-3BF11AFFF31F}"/>
</file>

<file path=customXml/itemProps2.xml><?xml version="1.0" encoding="utf-8"?>
<ds:datastoreItem xmlns:ds="http://schemas.openxmlformats.org/officeDocument/2006/customXml" ds:itemID="{AF8700C7-1859-4F5D-A640-C7F576946C6C}"/>
</file>

<file path=customXml/itemProps3.xml><?xml version="1.0" encoding="utf-8"?>
<ds:datastoreItem xmlns:ds="http://schemas.openxmlformats.org/officeDocument/2006/customXml" ds:itemID="{E3B25AB8-CAAF-427A-B420-AB387AEECA03}"/>
</file>

<file path=docProps/app.xml><?xml version="1.0" encoding="utf-8"?>
<Properties xmlns="http://schemas.openxmlformats.org/officeDocument/2006/extended-properties" xmlns:vt="http://schemas.openxmlformats.org/officeDocument/2006/docPropsVTypes">
  <Template>Office Theme</Template>
  <TotalTime>61</TotalTime>
  <Words>399</Words>
  <Application>Microsoft Office PowerPoint</Application>
  <PresentationFormat>Custom</PresentationFormat>
  <Paragraphs>24</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Arial</vt:lpstr>
      <vt:lpstr>Barlow</vt:lpstr>
      <vt:lpstr>Barlow Medium</vt:lpstr>
      <vt:lpstr>Lora Medium</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Ekstrom, Madalyn S</dc:creator>
  <cp:lastModifiedBy>Ekstrom, Madalyn S</cp:lastModifiedBy>
  <cp:revision>2</cp:revision>
  <dcterms:created xsi:type="dcterms:W3CDTF">2024-10-04T19:40:51Z</dcterms:created>
  <dcterms:modified xsi:type="dcterms:W3CDTF">2024-10-04T20:42:32Z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0x0101005679336184AA2E4CA5B6E428C2E17616</vt:lpwstr>
  </property>
</Properties>
</file>