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p:scale>
          <a:sx n="51" d="100"/>
          <a:sy n="51" d="100"/>
        </p:scale>
        <p:origin x="57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strom, Madalyn S" userId="a75ab244-33eb-4828-890c-b97f68560e3f" providerId="ADAL" clId="{D0DB342D-3785-4D55-B7A4-610B521D97D1}"/>
    <pc:docChg chg="undo custSel addSld modSld">
      <pc:chgData name="Ekstrom, Madalyn S" userId="a75ab244-33eb-4828-890c-b97f68560e3f" providerId="ADAL" clId="{D0DB342D-3785-4D55-B7A4-610B521D97D1}" dt="2024-10-04T21:57:21.900" v="680"/>
      <pc:docMkLst>
        <pc:docMk/>
      </pc:docMkLst>
      <pc:sldChg chg="modSp mod">
        <pc:chgData name="Ekstrom, Madalyn S" userId="a75ab244-33eb-4828-890c-b97f68560e3f" providerId="ADAL" clId="{D0DB342D-3785-4D55-B7A4-610B521D97D1}" dt="2024-10-04T21:50:36.092" v="248" actId="20577"/>
        <pc:sldMkLst>
          <pc:docMk/>
          <pc:sldMk cId="3637549989" sldId="256"/>
        </pc:sldMkLst>
        <pc:spChg chg="mod">
          <ac:chgData name="Ekstrom, Madalyn S" userId="a75ab244-33eb-4828-890c-b97f68560e3f" providerId="ADAL" clId="{D0DB342D-3785-4D55-B7A4-610B521D97D1}" dt="2024-10-04T21:50:36.092" v="248" actId="20577"/>
          <ac:spMkLst>
            <pc:docMk/>
            <pc:sldMk cId="3637549989" sldId="256"/>
            <ac:spMk id="8" creationId="{363CF128-0654-EAC5-E030-DBC0BAC7BC66}"/>
          </ac:spMkLst>
        </pc:spChg>
        <pc:spChg chg="mod">
          <ac:chgData name="Ekstrom, Madalyn S" userId="a75ab244-33eb-4828-890c-b97f68560e3f" providerId="ADAL" clId="{D0DB342D-3785-4D55-B7A4-610B521D97D1}" dt="2024-10-04T21:43:54.467" v="8" actId="20577"/>
          <ac:spMkLst>
            <pc:docMk/>
            <pc:sldMk cId="3637549989" sldId="256"/>
            <ac:spMk id="10" creationId="{E0542F30-7EA7-6AA8-FA04-0559170B0B60}"/>
          </ac:spMkLst>
        </pc:spChg>
      </pc:sldChg>
      <pc:sldChg chg="modSp mod">
        <pc:chgData name="Ekstrom, Madalyn S" userId="a75ab244-33eb-4828-890c-b97f68560e3f" providerId="ADAL" clId="{D0DB342D-3785-4D55-B7A4-610B521D97D1}" dt="2024-10-04T21:54:11.770" v="438" actId="20577"/>
        <pc:sldMkLst>
          <pc:docMk/>
          <pc:sldMk cId="9358293" sldId="257"/>
        </pc:sldMkLst>
        <pc:spChg chg="mod">
          <ac:chgData name="Ekstrom, Madalyn S" userId="a75ab244-33eb-4828-890c-b97f68560e3f" providerId="ADAL" clId="{D0DB342D-3785-4D55-B7A4-610B521D97D1}" dt="2024-10-04T21:54:11.770" v="438" actId="20577"/>
          <ac:spMkLst>
            <pc:docMk/>
            <pc:sldMk cId="9358293" sldId="257"/>
            <ac:spMk id="8" creationId="{363CF128-0654-EAC5-E030-DBC0BAC7BC66}"/>
          </ac:spMkLst>
        </pc:spChg>
      </pc:sldChg>
      <pc:sldChg chg="modSp add mod">
        <pc:chgData name="Ekstrom, Madalyn S" userId="a75ab244-33eb-4828-890c-b97f68560e3f" providerId="ADAL" clId="{D0DB342D-3785-4D55-B7A4-610B521D97D1}" dt="2024-10-04T21:57:21.900" v="680"/>
        <pc:sldMkLst>
          <pc:docMk/>
          <pc:sldMk cId="3950710989" sldId="258"/>
        </pc:sldMkLst>
        <pc:spChg chg="mod">
          <ac:chgData name="Ekstrom, Madalyn S" userId="a75ab244-33eb-4828-890c-b97f68560e3f" providerId="ADAL" clId="{D0DB342D-3785-4D55-B7A4-610B521D97D1}" dt="2024-10-04T21:57:21.900" v="680"/>
          <ac:spMkLst>
            <pc:docMk/>
            <pc:sldMk cId="3950710989" sldId="258"/>
            <ac:spMk id="8" creationId="{363CF128-0654-EAC5-E030-DBC0BAC7BC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1D96D-8565-4610-95BA-9E9A9D731FCD}" type="datetimeFigureOut">
              <a:rPr lang="en-US" smtClean="0"/>
              <a:t>10/4/2024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31248-8336-4622-B3D9-39F428790F69}" type="slidenum">
              <a:rPr lang="en-US" smtClean="0"/>
              <a:t>‹#›</a:t>
            </a:fld>
            <a:endParaRPr lang="en-US"/>
          </a:p>
        </p:txBody>
      </p:sp>
    </p:spTree>
    <p:extLst>
      <p:ext uri="{BB962C8B-B14F-4D97-AF65-F5344CB8AC3E}">
        <p14:creationId xmlns:p14="http://schemas.microsoft.com/office/powerpoint/2010/main" val="40675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3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123367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17556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62259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0716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48184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10404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5979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0651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02262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3167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084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2734293"/>
            <a:ext cx="6545830" cy="7285221"/>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Critical Care – 10 Progressive Care Unit (PCU)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27-bed unit caring for patients who need closer monitoring than the general medical-surgical units.  Our patients are intermediate acuity with diagnoses including cardiac conditions, post heart attack, heart failure, defibrillator or pacemaker implant, and sepsis.</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Critical Care – 11 Intermediate Care Unit (IMCU)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30-bed unit caring for patients who need closer monitoring than the general medical-surgical units.  Our patients are intermediate acuity with diagnoses similar to the PCU but with the addition of those who have undergone open heart surgery.</a:t>
            </a:r>
          </a:p>
          <a:p>
            <a:r>
              <a:rPr lang="en-US" sz="1200" dirty="0">
                <a:solidFill>
                  <a:schemeClr val="tx1"/>
                </a:solidFill>
                <a:latin typeface="Barlow" panose="00000500000000000000" pitchFamily="2" charset="0"/>
              </a:rPr>
              <a:t>.</a:t>
            </a:r>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Critical Care – Neuro Trauma Intensive Care Unit (NTICU)</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21-bed unit specializing in care of the critically ill patient, with a focus on care of the brain, spine &amp; nervous system conditions or injuries.  Patients on this unit will often need hemodynamic monitoring, intra-aortic balloon pump support, </a:t>
            </a:r>
            <a:r>
              <a:rPr lang="en-US" sz="1200" dirty="0" err="1">
                <a:solidFill>
                  <a:schemeClr val="tx1"/>
                </a:solidFill>
                <a:latin typeface="Barlow" panose="00000500000000000000" pitchFamily="2" charset="0"/>
              </a:rPr>
              <a:t>impella</a:t>
            </a:r>
            <a:r>
              <a:rPr lang="en-US" sz="1200" dirty="0">
                <a:solidFill>
                  <a:schemeClr val="tx1"/>
                </a:solidFill>
                <a:latin typeface="Barlow" panose="00000500000000000000" pitchFamily="2" charset="0"/>
              </a:rPr>
              <a:t>, intracranial pressure monitoring, ventilator support &amp; management, therapeutic hypothermia, continuous renal replacement therapy and/or acute hemodialysis. </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Critical Care – Cardiovascular Intensive Care Unit (CVICU)</a:t>
            </a:r>
            <a:endParaRPr lang="en-US" sz="1400" dirty="0">
              <a:solidFill>
                <a:schemeClr val="tx1"/>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22-bed unit specializing in high acuity cardiac care including for post cardiovascular surgery.  Patients on this unit will often need hemodynamic monitoring, intra-aortic balloon pump support, </a:t>
            </a:r>
            <a:r>
              <a:rPr lang="en-US" sz="1200" dirty="0" err="1">
                <a:solidFill>
                  <a:schemeClr val="tx1"/>
                </a:solidFill>
                <a:latin typeface="Barlow" panose="00000500000000000000" pitchFamily="2" charset="0"/>
              </a:rPr>
              <a:t>impella</a:t>
            </a:r>
            <a:r>
              <a:rPr lang="en-US" sz="1200" dirty="0">
                <a:solidFill>
                  <a:schemeClr val="tx1"/>
                </a:solidFill>
                <a:latin typeface="Barlow" panose="00000500000000000000" pitchFamily="2" charset="0"/>
              </a:rPr>
              <a:t>, intracranial pressure monitoring, ventilator support &amp; management, therapeutic hypothermia, continuous renal replacement therapy and/or acute hemodialysis.</a:t>
            </a:r>
          </a:p>
          <a:p>
            <a:endParaRPr lang="en-US" sz="12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Critical Care – Special Care Nursery</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13-bed unit providing Level II intermediate care services for the acutely ill infant.  Our patients are at least 32 weeks gestational age up to full term, and need support for thermoregulation, glucose instability, hyperbilirubinemia, infection, and more.</a:t>
            </a:r>
          </a:p>
        </p:txBody>
      </p:sp>
      <p:sp>
        <p:nvSpPr>
          <p:cNvPr id="9" name="Rectangle 8">
            <a:extLst>
              <a:ext uri="{FF2B5EF4-FFF2-40B4-BE49-F238E27FC236}">
                <a16:creationId xmlns:a16="http://schemas.microsoft.com/office/drawing/2014/main" id="{5B887D0E-AB47-2DA0-0C1B-5A4F0F76FF66}"/>
              </a:ext>
            </a:extLst>
          </p:cNvPr>
          <p:cNvSpPr/>
          <p:nvPr/>
        </p:nvSpPr>
        <p:spPr>
          <a:xfrm>
            <a:off x="0" y="-2"/>
            <a:ext cx="7772400" cy="2251898"/>
          </a:xfrm>
          <a:prstGeom prst="rect">
            <a:avLst/>
          </a:prstGeom>
          <a:solidFill>
            <a:srgbClr val="00338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0542F30-7EA7-6AA8-FA04-0559170B0B60}"/>
              </a:ext>
            </a:extLst>
          </p:cNvPr>
          <p:cNvSpPr txBox="1"/>
          <p:nvPr/>
        </p:nvSpPr>
        <p:spPr>
          <a:xfrm>
            <a:off x="613285" y="1055407"/>
            <a:ext cx="6725711" cy="458587"/>
          </a:xfrm>
          <a:prstGeom prst="rect">
            <a:avLst/>
          </a:prstGeom>
          <a:noFill/>
        </p:spPr>
        <p:txBody>
          <a:bodyPr wrap="square" rtlCol="0">
            <a:spAutoFit/>
          </a:bodyPr>
          <a:lstStyle/>
          <a:p>
            <a:r>
              <a:rPr lang="en-US" sz="2400" dirty="0">
                <a:solidFill>
                  <a:schemeClr val="bg1"/>
                </a:solidFill>
                <a:latin typeface="Lora Medium" pitchFamily="2" charset="0"/>
              </a:rPr>
              <a:t>Providence St. Peter Hospital</a:t>
            </a:r>
          </a:p>
        </p:txBody>
      </p:sp>
      <p:sp>
        <p:nvSpPr>
          <p:cNvPr id="11" name="Text Placeholder 2">
            <a:extLst>
              <a:ext uri="{FF2B5EF4-FFF2-40B4-BE49-F238E27FC236}">
                <a16:creationId xmlns:a16="http://schemas.microsoft.com/office/drawing/2014/main" id="{BA456D34-8E9B-D234-5303-D2DD142A14B1}"/>
              </a:ext>
            </a:extLst>
          </p:cNvPr>
          <p:cNvSpPr txBox="1">
            <a:spLocks/>
          </p:cNvSpPr>
          <p:nvPr/>
        </p:nvSpPr>
        <p:spPr>
          <a:xfrm>
            <a:off x="613285" y="1548499"/>
            <a:ext cx="5605272" cy="703397"/>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2000" dirty="0">
                <a:solidFill>
                  <a:schemeClr val="bg1"/>
                </a:solidFill>
              </a:rPr>
              <a:t>Unit Descriptions</a:t>
            </a:r>
          </a:p>
        </p:txBody>
      </p:sp>
      <p:pic>
        <p:nvPicPr>
          <p:cNvPr id="14" name="Picture 13" descr="A black and white logo&#10;&#10;Description automatically generated">
            <a:extLst>
              <a:ext uri="{FF2B5EF4-FFF2-40B4-BE49-F238E27FC236}">
                <a16:creationId xmlns:a16="http://schemas.microsoft.com/office/drawing/2014/main" id="{4FECD5F6-F1D6-C353-FC5F-E1AE0142E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40"/>
            <a:ext cx="2781812" cy="447813"/>
          </a:xfrm>
          <a:prstGeom prst="rect">
            <a:avLst/>
          </a:prstGeom>
        </p:spPr>
      </p:pic>
    </p:spTree>
    <p:extLst>
      <p:ext uri="{BB962C8B-B14F-4D97-AF65-F5344CB8AC3E}">
        <p14:creationId xmlns:p14="http://schemas.microsoft.com/office/powerpoint/2010/main" val="363754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4" y="1019331"/>
            <a:ext cx="6611975"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Emergency Center</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41-bed Emergency Department where we see, treat &amp; stabilize patients of all ages.  Our comprehensive emergency care includes Level III trauma services.</a:t>
            </a:r>
          </a:p>
          <a:p>
            <a:endParaRPr lang="en-US" sz="1200" dirty="0">
              <a:solidFill>
                <a:schemeClr val="tx1"/>
              </a:solidFill>
              <a:latin typeface="Barlow" panose="00000500000000000000" pitchFamily="2" charset="0"/>
            </a:endParaRPr>
          </a:p>
          <a:p>
            <a:r>
              <a:rPr lang="en-US" sz="1400" u="sng" dirty="0">
                <a:solidFill>
                  <a:srgbClr val="00338E"/>
                </a:solidFill>
              </a:rPr>
              <a:t>Acute Care – 3 Oncology</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26-bed unit caring for patients with cancer.  We offer a variety of therapeutic &amp; comfort measures including post-op care, chemotherapy/biotherapy administration, management of side effects, and end of life care.</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Acute Care – 4 Medical Renal</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25-bed unit caring for patients needing general medical services including hemodialysis and peritoneal dialysis.  The most common diagnoses we see are neurological, metabolic, respiratory, gastrointestinal, infectious disease and integumentary in nature.</a:t>
            </a:r>
          </a:p>
          <a:p>
            <a:r>
              <a:rPr lang="en-US" sz="1200" dirty="0">
                <a:solidFill>
                  <a:schemeClr val="tx1"/>
                </a:solidFill>
                <a:latin typeface="Barlow" panose="00000500000000000000" pitchFamily="2" charset="0"/>
              </a:rPr>
              <a:t>.</a:t>
            </a:r>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5 Medical Telemetry</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30-bed unit caring for patients needing general medical services as well as cardiac monitoring for non-acute diagnoses.  Our nurses regularly treat chronic obstructive pulmonary disease, diabetes, heart failure, gastrointestinal disorders, alcohol withdrawal, cellulitis, and kidney disease.</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6 Orthopedics</a:t>
            </a:r>
            <a:endParaRPr lang="en-US" sz="1400" dirty="0">
              <a:solidFill>
                <a:schemeClr val="tx1"/>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26-bed unit providing primarily post-operative care for patients with diagnoses related to bone, joint and spine disorders.  The underlying conditions being treated include fractures, total joint disease, musculoskeletal disorders, osteoarthritis, tumors, trauma, congenital abnormalities and infections.</a:t>
            </a:r>
          </a:p>
          <a:p>
            <a:endParaRPr lang="en-US" sz="12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7 Surgical Acute</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29-bed unit providing primarily pre- and post-operative care for patients who have had thoracic, vascular, abdominal, urologic, gynecologic, ear/nose/throat or plastic surgery.  This is a busy unit for admits and discharges but we do also see some medical overflow.</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9 Neurosciences</a:t>
            </a:r>
            <a:endParaRPr lang="en-US" sz="1400" dirty="0">
              <a:solidFill>
                <a:schemeClr val="tx1"/>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25-bed unit caring for all things neuro.  Our patients come to us with a variety of diagnoses, including stroke, TIAs, seizures, brain and spinal cord tumors, infections, trauma, concussion, quadriplegia, paraplegia, degenerative diseases of the nervous system (i.e. Parkinson’s, Multiple Sclerosis, Alzheimer’s, Amyotrophic Lateral Sclerosis, Myasthenia Gravis).</a:t>
            </a:r>
          </a:p>
        </p:txBody>
      </p:sp>
    </p:spTree>
    <p:extLst>
      <p:ext uri="{BB962C8B-B14F-4D97-AF65-F5344CB8AC3E}">
        <p14:creationId xmlns:p14="http://schemas.microsoft.com/office/powerpoint/2010/main" val="9358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4" y="1019331"/>
            <a:ext cx="6611975"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Acute Care – Clinical Decision Unit</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22-bed unit providing observational care for patients whose medical diagnoses include TIA, syncope and chest pain until it is known whether they need to be admitted overnight or are stable enough to return home.</a:t>
            </a:r>
          </a:p>
          <a:p>
            <a:endParaRPr lang="en-US" sz="1200" dirty="0">
              <a:solidFill>
                <a:schemeClr val="tx1"/>
              </a:solidFill>
              <a:latin typeface="Barlow" panose="00000500000000000000" pitchFamily="2" charset="0"/>
            </a:endParaRPr>
          </a:p>
          <a:p>
            <a:r>
              <a:rPr lang="en-US" sz="1400" u="sng" dirty="0">
                <a:solidFill>
                  <a:srgbClr val="00338E"/>
                </a:solidFill>
              </a:rPr>
              <a:t>Pediatrics (open to RN Fellows only)</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13-bed unit providing community-based pediatric services for patients aged 0-17 years old.  This is an opportunity for career advancement after a minimum of one year in another nursing specialty.</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Perinatal/OB – Family Birth Center</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Our team provides antepartum, intrapartum &amp; postpartum care to pregnant &amp; newly delivered patients from 16 weeks gestation through the postpartum period.  We have 19 total beds, 5 of which are designated for triage &amp; 8 for labor/delivery.  After delivery, we care for newborns rooming in with their birth parent as long as they do not require higher acuity care.</a:t>
            </a:r>
          </a:p>
          <a:p>
            <a:endParaRPr lang="en-US" sz="1200" u="sng"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Perioperative – Operating Room</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have a strong team of Nurses and Surgical Technologists who care for adult &amp; pediatric surgical patients intraoperatively.   We are a Level 3 facility with 13 Operating Rooms in our Main OR and 5 Operating Rooms in our Same Day Surgery Center.  In our Main OR we care for patients in a broad range of specialties including Orthopedic/Trauma, Neurosurgery, General/Vascular, Gynecology, Urology, and Robotics.  Our Surgery Center focus is ambulatory patients - commonly ENT and General surgery. </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Perioperative – Post-Anesthesia Care Unit (PACU) (open to RN Fellows only)</a:t>
            </a:r>
            <a:endParaRPr lang="en-US" sz="1400" dirty="0">
              <a:solidFill>
                <a:schemeClr val="tx1"/>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provide Phase 1 recovery services to patients requiring this level of care after surgery or procedure.  This is an opportunity for career advancement after a minimum of one year in another nursing specialty.</a:t>
            </a:r>
          </a:p>
        </p:txBody>
      </p:sp>
    </p:spTree>
    <p:extLst>
      <p:ext uri="{BB962C8B-B14F-4D97-AF65-F5344CB8AC3E}">
        <p14:creationId xmlns:p14="http://schemas.microsoft.com/office/powerpoint/2010/main" val="39507109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9336184AA2E4CA5B6E428C2E17616" ma:contentTypeVersion="19" ma:contentTypeDescription="Create a new document." ma:contentTypeScope="" ma:versionID="8c72a20bc6449e8b758f94269833e739">
  <xsd:schema xmlns:xsd="http://www.w3.org/2001/XMLSchema" xmlns:xs="http://www.w3.org/2001/XMLSchema" xmlns:p="http://schemas.microsoft.com/office/2006/metadata/properties" xmlns:ns2="38eea390-6152-4090-a91f-3bd84e827832" xmlns:ns3="598c5322-5b8e-48e2-bd6b-2bad99251a15" targetNamespace="http://schemas.microsoft.com/office/2006/metadata/properties" ma:root="true" ma:fieldsID="fc3d23346aac52a2244407ec82b53752" ns2:_="" ns3:_="">
    <xsd:import namespace="38eea390-6152-4090-a91f-3bd84e827832"/>
    <xsd:import namespace="598c5322-5b8e-48e2-bd6b-2bad99251a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eea390-6152-4090-a91f-3bd84e827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98b932-ec87-4f6e-a380-e59be69e9f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Notes" ma:index="26"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8c5322-5b8e-48e2-bd6b-2bad99251a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e01cc31-5fb0-4373-a693-ebd746db67d2}" ma:internalName="TaxCatchAll" ma:showField="CatchAllData" ma:web="598c5322-5b8e-48e2-bd6b-2bad99251a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8eea390-6152-4090-a91f-3bd84e827832">
      <Terms xmlns="http://schemas.microsoft.com/office/infopath/2007/PartnerControls"/>
    </lcf76f155ced4ddcb4097134ff3c332f>
    <TaxCatchAll xmlns="598c5322-5b8e-48e2-bd6b-2bad99251a15" xsi:nil="true"/>
    <Notes xmlns="38eea390-6152-4090-a91f-3bd84e827832" xsi:nil="true"/>
  </documentManagement>
</p:properties>
</file>

<file path=customXml/itemProps1.xml><?xml version="1.0" encoding="utf-8"?>
<ds:datastoreItem xmlns:ds="http://schemas.openxmlformats.org/officeDocument/2006/customXml" ds:itemID="{7B646B0A-4E0B-41E6-BA96-B43A5C4540B8}"/>
</file>

<file path=customXml/itemProps2.xml><?xml version="1.0" encoding="utf-8"?>
<ds:datastoreItem xmlns:ds="http://schemas.openxmlformats.org/officeDocument/2006/customXml" ds:itemID="{76275655-49C3-4D8A-9AFB-06D694A1BE5D}"/>
</file>

<file path=customXml/itemProps3.xml><?xml version="1.0" encoding="utf-8"?>
<ds:datastoreItem xmlns:ds="http://schemas.openxmlformats.org/officeDocument/2006/customXml" ds:itemID="{327B3372-884B-4DED-9412-0753448F0F94}"/>
</file>

<file path=docProps/app.xml><?xml version="1.0" encoding="utf-8"?>
<Properties xmlns="http://schemas.openxmlformats.org/officeDocument/2006/extended-properties" xmlns:vt="http://schemas.openxmlformats.org/officeDocument/2006/docPropsVTypes">
  <Template>Office Theme</Template>
  <TotalTime>136</TotalTime>
  <Words>984</Words>
  <Application>Microsoft Office PowerPoint</Application>
  <PresentationFormat>Custom</PresentationFormat>
  <Paragraphs>67</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Arial</vt:lpstr>
      <vt:lpstr>Barlow</vt:lpstr>
      <vt:lpstr>Barlow Medium</vt:lpstr>
      <vt:lpstr>Lora Medium</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Ekstrom, Madalyn S</dc:creator>
  <cp:lastModifiedBy>Ekstrom, Madalyn S</cp:lastModifiedBy>
  <cp:revision>8</cp:revision>
  <dcterms:created xsi:type="dcterms:W3CDTF">2024-10-04T19:40:51Z</dcterms:created>
  <dcterms:modified xsi:type="dcterms:W3CDTF">2024-10-04T21:57:25Z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0x0101005679336184AA2E4CA5B6E428C2E17616</vt:lpwstr>
  </property>
</Properties>
</file>