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6"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8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72" autoAdjust="0"/>
    <p:restoredTop sz="94660"/>
  </p:normalViewPr>
  <p:slideViewPr>
    <p:cSldViewPr snapToGrid="0">
      <p:cViewPr>
        <p:scale>
          <a:sx n="51" d="100"/>
          <a:sy n="51" d="100"/>
        </p:scale>
        <p:origin x="571"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2.xml"/><Relationship Id="rId5" Type="http://schemas.openxmlformats.org/officeDocument/2006/relationships/presProps" Target="presProps.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kstrom, Madalyn S" userId="a75ab244-33eb-4828-890c-b97f68560e3f" providerId="ADAL" clId="{93C1C706-7BCC-4B22-90DF-349847C9EBAD}"/>
    <pc:docChg chg="undo custSel modSld">
      <pc:chgData name="Ekstrom, Madalyn S" userId="a75ab244-33eb-4828-890c-b97f68560e3f" providerId="ADAL" clId="{93C1C706-7BCC-4B22-90DF-349847C9EBAD}" dt="2024-10-04T21:42:56.574" v="265" actId="14100"/>
      <pc:docMkLst>
        <pc:docMk/>
      </pc:docMkLst>
      <pc:sldChg chg="modSp mod">
        <pc:chgData name="Ekstrom, Madalyn S" userId="a75ab244-33eb-4828-890c-b97f68560e3f" providerId="ADAL" clId="{93C1C706-7BCC-4B22-90DF-349847C9EBAD}" dt="2024-10-04T21:41:51.714" v="218"/>
        <pc:sldMkLst>
          <pc:docMk/>
          <pc:sldMk cId="3637549989" sldId="256"/>
        </pc:sldMkLst>
        <pc:spChg chg="mod">
          <ac:chgData name="Ekstrom, Madalyn S" userId="a75ab244-33eb-4828-890c-b97f68560e3f" providerId="ADAL" clId="{93C1C706-7BCC-4B22-90DF-349847C9EBAD}" dt="2024-10-04T21:41:51.714" v="218"/>
          <ac:spMkLst>
            <pc:docMk/>
            <pc:sldMk cId="3637549989" sldId="256"/>
            <ac:spMk id="8" creationId="{363CF128-0654-EAC5-E030-DBC0BAC7BC66}"/>
          </ac:spMkLst>
        </pc:spChg>
        <pc:spChg chg="mod">
          <ac:chgData name="Ekstrom, Madalyn S" userId="a75ab244-33eb-4828-890c-b97f68560e3f" providerId="ADAL" clId="{93C1C706-7BCC-4B22-90DF-349847C9EBAD}" dt="2024-10-04T21:36:28.836" v="41" actId="20577"/>
          <ac:spMkLst>
            <pc:docMk/>
            <pc:sldMk cId="3637549989" sldId="256"/>
            <ac:spMk id="10" creationId="{E0542F30-7EA7-6AA8-FA04-0559170B0B60}"/>
          </ac:spMkLst>
        </pc:spChg>
      </pc:sldChg>
      <pc:sldChg chg="modSp mod">
        <pc:chgData name="Ekstrom, Madalyn S" userId="a75ab244-33eb-4828-890c-b97f68560e3f" providerId="ADAL" clId="{93C1C706-7BCC-4B22-90DF-349847C9EBAD}" dt="2024-10-04T21:42:56.574" v="265" actId="14100"/>
        <pc:sldMkLst>
          <pc:docMk/>
          <pc:sldMk cId="9358293" sldId="257"/>
        </pc:sldMkLst>
        <pc:spChg chg="mod">
          <ac:chgData name="Ekstrom, Madalyn S" userId="a75ab244-33eb-4828-890c-b97f68560e3f" providerId="ADAL" clId="{93C1C706-7BCC-4B22-90DF-349847C9EBAD}" dt="2024-10-04T21:42:56.574" v="265" actId="14100"/>
          <ac:spMkLst>
            <pc:docMk/>
            <pc:sldMk cId="9358293" sldId="257"/>
            <ac:spMk id="8" creationId="{363CF128-0654-EAC5-E030-DBC0BAC7BC6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E1D96D-8565-4610-95BA-9E9A9D731FCD}" type="datetimeFigureOut">
              <a:rPr lang="en-US" smtClean="0"/>
              <a:t>10/4/2024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C31248-8336-4622-B3D9-39F428790F69}" type="slidenum">
              <a:rPr lang="en-US" smtClean="0"/>
              <a:t>‹#›</a:t>
            </a:fld>
            <a:endParaRPr lang="en-US"/>
          </a:p>
        </p:txBody>
      </p:sp>
    </p:spTree>
    <p:extLst>
      <p:ext uri="{BB962C8B-B14F-4D97-AF65-F5344CB8AC3E}">
        <p14:creationId xmlns:p14="http://schemas.microsoft.com/office/powerpoint/2010/main" val="40675178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479239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4353" y="535519"/>
            <a:ext cx="6703695" cy="1944159"/>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534353" y="2677584"/>
            <a:ext cx="6703695" cy="6381962"/>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34353" y="9322649"/>
            <a:ext cx="1748790" cy="535517"/>
          </a:xfrm>
          <a:prstGeom prst="rect">
            <a:avLst/>
          </a:prstGeom>
        </p:spPr>
        <p:txBody>
          <a:bodyPr/>
          <a:lstStyle/>
          <a:p>
            <a:endParaRPr lang="en-US"/>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endParaRPr lang="en-US"/>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1233679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34353" y="9322649"/>
            <a:ext cx="1748790" cy="535517"/>
          </a:xfrm>
          <a:prstGeom prst="rect">
            <a:avLst/>
          </a:prstGeom>
        </p:spPr>
        <p:txBody>
          <a:bodyPr/>
          <a:lstStyle/>
          <a:p>
            <a:endParaRPr lang="en-US"/>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endParaRPr lang="en-US"/>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2175562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4353" y="535519"/>
            <a:ext cx="6703695" cy="1944159"/>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534353" y="2677584"/>
            <a:ext cx="6703695" cy="63819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34353" y="9322649"/>
            <a:ext cx="1748790" cy="535517"/>
          </a:xfrm>
          <a:prstGeom prst="rect">
            <a:avLst/>
          </a:prstGeom>
        </p:spPr>
        <p:txBody>
          <a:bodyPr/>
          <a:lstStyle/>
          <a:p>
            <a:endParaRPr lang="en-US"/>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endParaRPr lang="en-US"/>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622597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a:prstGeom prst="rect">
            <a:avLst/>
          </a:prstGeo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a:prstGeom prst="rect">
            <a:avLst/>
          </a:prstGeom>
        </p:spPr>
        <p:txBody>
          <a:bodyPr/>
          <a:lstStyle>
            <a:lvl1pPr marL="0" indent="0">
              <a:buNone/>
              <a:defRPr sz="2040">
                <a:solidFill>
                  <a:schemeClr val="tx1">
                    <a:tint val="82000"/>
                  </a:schemeClr>
                </a:solidFill>
              </a:defRPr>
            </a:lvl1pPr>
            <a:lvl2pPr marL="388620" indent="0">
              <a:buNone/>
              <a:defRPr sz="1700">
                <a:solidFill>
                  <a:schemeClr val="tx1">
                    <a:tint val="82000"/>
                  </a:schemeClr>
                </a:solidFill>
              </a:defRPr>
            </a:lvl2pPr>
            <a:lvl3pPr marL="777240" indent="0">
              <a:buNone/>
              <a:defRPr sz="1530">
                <a:solidFill>
                  <a:schemeClr val="tx1">
                    <a:tint val="82000"/>
                  </a:schemeClr>
                </a:solidFill>
              </a:defRPr>
            </a:lvl3pPr>
            <a:lvl4pPr marL="1165860" indent="0">
              <a:buNone/>
              <a:defRPr sz="1360">
                <a:solidFill>
                  <a:schemeClr val="tx1">
                    <a:tint val="82000"/>
                  </a:schemeClr>
                </a:solidFill>
              </a:defRPr>
            </a:lvl4pPr>
            <a:lvl5pPr marL="1554480" indent="0">
              <a:buNone/>
              <a:defRPr sz="1360">
                <a:solidFill>
                  <a:schemeClr val="tx1">
                    <a:tint val="82000"/>
                  </a:schemeClr>
                </a:solidFill>
              </a:defRPr>
            </a:lvl5pPr>
            <a:lvl6pPr marL="1943100" indent="0">
              <a:buNone/>
              <a:defRPr sz="1360">
                <a:solidFill>
                  <a:schemeClr val="tx1">
                    <a:tint val="82000"/>
                  </a:schemeClr>
                </a:solidFill>
              </a:defRPr>
            </a:lvl6pPr>
            <a:lvl7pPr marL="2331720" indent="0">
              <a:buNone/>
              <a:defRPr sz="1360">
                <a:solidFill>
                  <a:schemeClr val="tx1">
                    <a:tint val="82000"/>
                  </a:schemeClr>
                </a:solidFill>
              </a:defRPr>
            </a:lvl7pPr>
            <a:lvl8pPr marL="2720340" indent="0">
              <a:buNone/>
              <a:defRPr sz="1360">
                <a:solidFill>
                  <a:schemeClr val="tx1">
                    <a:tint val="82000"/>
                  </a:schemeClr>
                </a:solidFill>
              </a:defRPr>
            </a:lvl8pPr>
            <a:lvl9pPr marL="3108960" indent="0">
              <a:buNone/>
              <a:defRPr sz="136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4353" y="9322649"/>
            <a:ext cx="1748790" cy="535517"/>
          </a:xfrm>
          <a:prstGeom prst="rect">
            <a:avLst/>
          </a:prstGeom>
        </p:spPr>
        <p:txBody>
          <a:bodyPr/>
          <a:lstStyle/>
          <a:p>
            <a:endParaRPr lang="en-US"/>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endParaRPr lang="en-US"/>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4071653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4353" y="535519"/>
            <a:ext cx="6703695" cy="1944159"/>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534353" y="9322649"/>
            <a:ext cx="1748790" cy="535517"/>
          </a:xfrm>
          <a:prstGeom prst="rect">
            <a:avLst/>
          </a:prstGeom>
        </p:spPr>
        <p:txBody>
          <a:bodyPr/>
          <a:lstStyle/>
          <a:p>
            <a:endParaRPr lang="en-US"/>
          </a:p>
        </p:txBody>
      </p:sp>
      <p:sp>
        <p:nvSpPr>
          <p:cNvPr id="6" name="Footer Placeholder 5"/>
          <p:cNvSpPr>
            <a:spLocks noGrp="1"/>
          </p:cNvSpPr>
          <p:nvPr>
            <p:ph type="ftr" sz="quarter" idx="11"/>
          </p:nvPr>
        </p:nvSpPr>
        <p:spPr>
          <a:xfrm>
            <a:off x="2574608" y="9322649"/>
            <a:ext cx="2623185" cy="535517"/>
          </a:xfrm>
          <a:prstGeom prst="rect">
            <a:avLst/>
          </a:prstGeom>
        </p:spPr>
        <p:txBody>
          <a:bodyPr/>
          <a:lstStyle/>
          <a:p>
            <a:endParaRPr lang="en-US"/>
          </a:p>
        </p:txBody>
      </p:sp>
      <p:sp>
        <p:nvSpPr>
          <p:cNvPr id="7" name="Slide Number Placeholder 6"/>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3481848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a:prstGeom prst="rect">
            <a:avLst/>
          </a:prstGeo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a:prstGeom prst="rect">
            <a:avLst/>
          </a:prstGeo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534353" y="9322649"/>
            <a:ext cx="1748790" cy="535517"/>
          </a:xfrm>
          <a:prstGeom prst="rect">
            <a:avLst/>
          </a:prstGeom>
        </p:spPr>
        <p:txBody>
          <a:bodyPr/>
          <a:lstStyle/>
          <a:p>
            <a:endParaRPr lang="en-US"/>
          </a:p>
        </p:txBody>
      </p:sp>
      <p:sp>
        <p:nvSpPr>
          <p:cNvPr id="8" name="Footer Placeholder 7"/>
          <p:cNvSpPr>
            <a:spLocks noGrp="1"/>
          </p:cNvSpPr>
          <p:nvPr>
            <p:ph type="ftr" sz="quarter" idx="11"/>
          </p:nvPr>
        </p:nvSpPr>
        <p:spPr>
          <a:xfrm>
            <a:off x="2574608" y="9322649"/>
            <a:ext cx="2623185" cy="535517"/>
          </a:xfrm>
          <a:prstGeom prst="rect">
            <a:avLst/>
          </a:prstGeom>
        </p:spPr>
        <p:txBody>
          <a:bodyPr/>
          <a:lstStyle/>
          <a:p>
            <a:endParaRPr lang="en-US"/>
          </a:p>
        </p:txBody>
      </p:sp>
      <p:sp>
        <p:nvSpPr>
          <p:cNvPr id="9" name="Slide Number Placeholder 8"/>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3104048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4353" y="535519"/>
            <a:ext cx="6703695" cy="1944159"/>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534353" y="9322649"/>
            <a:ext cx="1748790" cy="535517"/>
          </a:xfrm>
          <a:prstGeom prst="rect">
            <a:avLst/>
          </a:prstGeom>
        </p:spPr>
        <p:txBody>
          <a:bodyPr/>
          <a:lstStyle/>
          <a:p>
            <a:endParaRPr lang="en-US"/>
          </a:p>
        </p:txBody>
      </p:sp>
      <p:sp>
        <p:nvSpPr>
          <p:cNvPr id="4" name="Footer Placeholder 3"/>
          <p:cNvSpPr>
            <a:spLocks noGrp="1"/>
          </p:cNvSpPr>
          <p:nvPr>
            <p:ph type="ftr" sz="quarter" idx="11"/>
          </p:nvPr>
        </p:nvSpPr>
        <p:spPr>
          <a:xfrm>
            <a:off x="2574608" y="9322649"/>
            <a:ext cx="2623185" cy="535517"/>
          </a:xfrm>
          <a:prstGeom prst="rect">
            <a:avLst/>
          </a:prstGeom>
        </p:spPr>
        <p:txBody>
          <a:bodyPr/>
          <a:lstStyle/>
          <a:p>
            <a:endParaRPr lang="en-US"/>
          </a:p>
        </p:txBody>
      </p:sp>
      <p:sp>
        <p:nvSpPr>
          <p:cNvPr id="5" name="Slide Number Placeholder 4"/>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459791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34353" y="9322649"/>
            <a:ext cx="1748790" cy="535517"/>
          </a:xfrm>
          <a:prstGeom prst="rect">
            <a:avLst/>
          </a:prstGeom>
        </p:spPr>
        <p:txBody>
          <a:bodyPr/>
          <a:lstStyle/>
          <a:p>
            <a:endParaRPr lang="en-US"/>
          </a:p>
        </p:txBody>
      </p:sp>
      <p:sp>
        <p:nvSpPr>
          <p:cNvPr id="3" name="Footer Placeholder 2"/>
          <p:cNvSpPr>
            <a:spLocks noGrp="1"/>
          </p:cNvSpPr>
          <p:nvPr>
            <p:ph type="ftr" sz="quarter" idx="11"/>
          </p:nvPr>
        </p:nvSpPr>
        <p:spPr>
          <a:xfrm>
            <a:off x="2574608" y="9322649"/>
            <a:ext cx="2623185" cy="535517"/>
          </a:xfrm>
          <a:prstGeom prst="rect">
            <a:avLst/>
          </a:prstGeom>
        </p:spPr>
        <p:txBody>
          <a:bodyPr/>
          <a:lstStyle/>
          <a:p>
            <a:endParaRPr lang="en-US"/>
          </a:p>
        </p:txBody>
      </p:sp>
      <p:sp>
        <p:nvSpPr>
          <p:cNvPr id="4" name="Slide Number Placeholder 3"/>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2406515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a:prstGeom prst="rect">
            <a:avLst/>
          </a:prstGeo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a:prstGeom prst="rect">
            <a:avLst/>
          </a:prstGeo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a:prstGeom prst="rect">
            <a:avLst/>
          </a:prstGeo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a:xfrm>
            <a:off x="534353" y="9322649"/>
            <a:ext cx="1748790" cy="535517"/>
          </a:xfrm>
          <a:prstGeom prst="rect">
            <a:avLst/>
          </a:prstGeom>
        </p:spPr>
        <p:txBody>
          <a:bodyPr/>
          <a:lstStyle/>
          <a:p>
            <a:endParaRPr lang="en-US"/>
          </a:p>
        </p:txBody>
      </p:sp>
      <p:sp>
        <p:nvSpPr>
          <p:cNvPr id="6" name="Footer Placeholder 5"/>
          <p:cNvSpPr>
            <a:spLocks noGrp="1"/>
          </p:cNvSpPr>
          <p:nvPr>
            <p:ph type="ftr" sz="quarter" idx="11"/>
          </p:nvPr>
        </p:nvSpPr>
        <p:spPr>
          <a:xfrm>
            <a:off x="2574608" y="9322649"/>
            <a:ext cx="2623185" cy="535517"/>
          </a:xfrm>
          <a:prstGeom prst="rect">
            <a:avLst/>
          </a:prstGeom>
        </p:spPr>
        <p:txBody>
          <a:bodyPr/>
          <a:lstStyle/>
          <a:p>
            <a:endParaRPr lang="en-US"/>
          </a:p>
        </p:txBody>
      </p:sp>
      <p:sp>
        <p:nvSpPr>
          <p:cNvPr id="7" name="Slide Number Placeholder 6"/>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3022627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a:prstGeom prst="rect">
            <a:avLst/>
          </a:prstGeo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a:prstGeom prst="rect">
            <a:avLst/>
          </a:prstGeo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a:prstGeom prst="rect">
            <a:avLst/>
          </a:prstGeo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a:xfrm>
            <a:off x="534353" y="9322649"/>
            <a:ext cx="1748790" cy="535517"/>
          </a:xfrm>
          <a:prstGeom prst="rect">
            <a:avLst/>
          </a:prstGeom>
        </p:spPr>
        <p:txBody>
          <a:bodyPr/>
          <a:lstStyle/>
          <a:p>
            <a:endParaRPr lang="en-US"/>
          </a:p>
        </p:txBody>
      </p:sp>
      <p:sp>
        <p:nvSpPr>
          <p:cNvPr id="6" name="Footer Placeholder 5"/>
          <p:cNvSpPr>
            <a:spLocks noGrp="1"/>
          </p:cNvSpPr>
          <p:nvPr>
            <p:ph type="ftr" sz="quarter" idx="11"/>
          </p:nvPr>
        </p:nvSpPr>
        <p:spPr>
          <a:xfrm>
            <a:off x="2574608" y="9322649"/>
            <a:ext cx="2623185" cy="535517"/>
          </a:xfrm>
          <a:prstGeom prst="rect">
            <a:avLst/>
          </a:prstGeom>
        </p:spPr>
        <p:txBody>
          <a:bodyPr/>
          <a:lstStyle/>
          <a:p>
            <a:endParaRPr lang="en-US"/>
          </a:p>
        </p:txBody>
      </p:sp>
      <p:sp>
        <p:nvSpPr>
          <p:cNvPr id="7" name="Slide Number Placeholder 6"/>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2431678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50840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2">
            <a:extLst>
              <a:ext uri="{FF2B5EF4-FFF2-40B4-BE49-F238E27FC236}">
                <a16:creationId xmlns:a16="http://schemas.microsoft.com/office/drawing/2014/main" id="{363CF128-0654-EAC5-E030-DBC0BAC7BC66}"/>
              </a:ext>
            </a:extLst>
          </p:cNvPr>
          <p:cNvSpPr txBox="1">
            <a:spLocks/>
          </p:cNvSpPr>
          <p:nvPr/>
        </p:nvSpPr>
        <p:spPr>
          <a:xfrm>
            <a:off x="613285" y="2734293"/>
            <a:ext cx="6545830" cy="7285221"/>
          </a:xfrm>
          <a:prstGeom prst="rect">
            <a:avLst/>
          </a:prstGeom>
        </p:spPr>
        <p:txBody>
          <a:bodyPr/>
          <a:lstStyle>
            <a:lvl1pPr marL="0" indent="0" algn="l" defTabSz="777240" rtl="0" eaLnBrk="1" latinLnBrk="0" hangingPunct="1">
              <a:lnSpc>
                <a:spcPct val="100000"/>
              </a:lnSpc>
              <a:spcBef>
                <a:spcPts val="0"/>
              </a:spcBef>
              <a:buFont typeface="Arial" panose="020B0604020202020204" pitchFamily="34" charset="0"/>
              <a:buNone/>
              <a:defRPr sz="1600" b="0" i="0" kern="1200">
                <a:solidFill>
                  <a:schemeClr val="accent2"/>
                </a:solidFill>
                <a:latin typeface="Barlow Medium" pitchFamily="2" charset="77"/>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None/>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None/>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None/>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None/>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sz="1400" u="sng" dirty="0">
                <a:solidFill>
                  <a:srgbClr val="00338E"/>
                </a:solidFill>
              </a:rPr>
              <a:t>Progressive Care Unit (PCU)</a:t>
            </a:r>
          </a:p>
          <a:p>
            <a:endParaRPr lang="en-US" sz="1400" dirty="0">
              <a:solidFill>
                <a:srgbClr val="00338E"/>
              </a:solidFill>
              <a:latin typeface="Barlow" panose="00000500000000000000" pitchFamily="2" charset="0"/>
            </a:endParaRPr>
          </a:p>
          <a:p>
            <a:r>
              <a:rPr lang="en-US" sz="1200" dirty="0">
                <a:solidFill>
                  <a:schemeClr val="tx1"/>
                </a:solidFill>
                <a:latin typeface="Barlow" panose="00000500000000000000" pitchFamily="2" charset="0"/>
              </a:rPr>
              <a:t>We are a 27-bed unit caring for patients who need closer monitoring than the general medical-surgical units.  Our patients are intermediate acuity with diagnoses including cardiac or respiratory conditions, heart failure, dysrhythmias, mild hemodynamic instability, metabolic disorders, and sepsis.</a:t>
            </a:r>
          </a:p>
          <a:p>
            <a:endParaRPr lang="en-US" sz="1400" dirty="0">
              <a:solidFill>
                <a:srgbClr val="00338E"/>
              </a:solidFill>
              <a:latin typeface="Barlow" panose="00000500000000000000" pitchFamily="2" charset="0"/>
            </a:endParaRPr>
          </a:p>
          <a:p>
            <a:r>
              <a:rPr lang="en-US" sz="1400" u="sng" dirty="0">
                <a:solidFill>
                  <a:srgbClr val="00338E"/>
                </a:solidFill>
                <a:latin typeface="Barlow Medium" panose="00000600000000000000" pitchFamily="2" charset="0"/>
              </a:rPr>
              <a:t>Critical Care Unit (CCU)</a:t>
            </a:r>
          </a:p>
          <a:p>
            <a:endParaRPr lang="en-US" sz="1400" dirty="0">
              <a:solidFill>
                <a:srgbClr val="00338E"/>
              </a:solidFill>
              <a:latin typeface="Barlow" panose="00000500000000000000" pitchFamily="2" charset="0"/>
            </a:endParaRPr>
          </a:p>
          <a:p>
            <a:r>
              <a:rPr lang="en-US" sz="1200" dirty="0">
                <a:solidFill>
                  <a:schemeClr val="tx1"/>
                </a:solidFill>
                <a:latin typeface="Barlow" panose="00000500000000000000" pitchFamily="2" charset="0"/>
              </a:rPr>
              <a:t>We are a 6-bed unit specializing in the care of the critically ill patient, with a focus on cardiac and respiratory conditions, dysrhythmias, complex post-surgical needs, neurologic or metabolic disorders, and sepsis.  Patients on this unit will often need hemodynamic monitoring, ventilator support and management.</a:t>
            </a:r>
          </a:p>
          <a:p>
            <a:r>
              <a:rPr lang="en-US" sz="1200" dirty="0">
                <a:solidFill>
                  <a:schemeClr val="tx1"/>
                </a:solidFill>
                <a:latin typeface="Barlow" panose="00000500000000000000" pitchFamily="2" charset="0"/>
              </a:rPr>
              <a:t>.</a:t>
            </a:r>
            <a:endParaRPr lang="en-US" sz="1400" dirty="0">
              <a:solidFill>
                <a:schemeClr val="tx1"/>
              </a:solidFill>
              <a:latin typeface="Barlow" panose="00000500000000000000" pitchFamily="2" charset="0"/>
            </a:endParaRPr>
          </a:p>
          <a:p>
            <a:r>
              <a:rPr lang="en-US" sz="1400" u="sng" dirty="0">
                <a:solidFill>
                  <a:srgbClr val="00338E"/>
                </a:solidFill>
                <a:latin typeface="Barlow Medium" panose="00000600000000000000" pitchFamily="2" charset="0"/>
              </a:rPr>
              <a:t>Emergency Department</a:t>
            </a:r>
          </a:p>
          <a:p>
            <a:endParaRPr lang="en-US" sz="1400" dirty="0">
              <a:solidFill>
                <a:schemeClr val="tx1"/>
              </a:solidFill>
              <a:latin typeface="Barlow" panose="00000500000000000000" pitchFamily="2" charset="0"/>
            </a:endParaRPr>
          </a:p>
          <a:p>
            <a:r>
              <a:rPr lang="en-US" sz="1200" dirty="0">
                <a:solidFill>
                  <a:schemeClr val="tx1"/>
                </a:solidFill>
                <a:latin typeface="Barlow" panose="00000500000000000000" pitchFamily="2" charset="0"/>
              </a:rPr>
              <a:t>We are a 22-bed Emergency Department where we see, treat &amp; stabilize patients of all ages.  Our comprehensive emergency care includes Level IV trauma services.</a:t>
            </a:r>
          </a:p>
          <a:p>
            <a:endParaRPr lang="en-US" sz="1400" dirty="0">
              <a:solidFill>
                <a:schemeClr val="tx1"/>
              </a:solidFill>
              <a:latin typeface="Barlow" panose="00000500000000000000" pitchFamily="2" charset="0"/>
            </a:endParaRPr>
          </a:p>
          <a:p>
            <a:r>
              <a:rPr lang="en-US" sz="1400" u="sng" dirty="0">
                <a:solidFill>
                  <a:srgbClr val="00338E"/>
                </a:solidFill>
                <a:latin typeface="Barlow Medium" panose="00000600000000000000" pitchFamily="2" charset="0"/>
              </a:rPr>
              <a:t>Acute Care – Medical East</a:t>
            </a:r>
            <a:endParaRPr lang="en-US" sz="1400" dirty="0">
              <a:solidFill>
                <a:schemeClr val="tx1"/>
              </a:solidFill>
              <a:latin typeface="Barlow" panose="00000500000000000000" pitchFamily="2" charset="0"/>
            </a:endParaRPr>
          </a:p>
          <a:p>
            <a:endParaRPr lang="en-US" sz="1200" dirty="0">
              <a:solidFill>
                <a:schemeClr val="tx1"/>
              </a:solidFill>
              <a:latin typeface="Barlow" panose="00000500000000000000" pitchFamily="2" charset="0"/>
            </a:endParaRPr>
          </a:p>
          <a:p>
            <a:r>
              <a:rPr lang="en-US" sz="1200" dirty="0">
                <a:solidFill>
                  <a:schemeClr val="tx1"/>
                </a:solidFill>
                <a:latin typeface="Barlow" panose="00000500000000000000" pitchFamily="2" charset="0"/>
              </a:rPr>
              <a:t>We are a 21-bed unit caring for adult patients with primarily medical conditions, including for long length of stay.  Common diagnoses we see are chronic obstructive pulmonary disease, stroke, pneumonia, diabetes, dementia and heart failure.</a:t>
            </a:r>
          </a:p>
          <a:p>
            <a:endParaRPr lang="en-US" sz="1200" dirty="0">
              <a:solidFill>
                <a:schemeClr val="tx1"/>
              </a:solidFill>
              <a:latin typeface="Barlow" panose="00000500000000000000" pitchFamily="2" charset="0"/>
            </a:endParaRPr>
          </a:p>
          <a:p>
            <a:r>
              <a:rPr lang="en-US" sz="1400" u="sng" dirty="0">
                <a:solidFill>
                  <a:srgbClr val="00338E"/>
                </a:solidFill>
                <a:latin typeface="Barlow Medium" panose="00000600000000000000" pitchFamily="2" charset="0"/>
              </a:rPr>
              <a:t>Acute Care – Medical South</a:t>
            </a:r>
          </a:p>
          <a:p>
            <a:endParaRPr lang="en-US" sz="1400" dirty="0">
              <a:solidFill>
                <a:schemeClr val="tx1"/>
              </a:solidFill>
              <a:latin typeface="Barlow" panose="00000500000000000000" pitchFamily="2" charset="0"/>
            </a:endParaRPr>
          </a:p>
          <a:p>
            <a:r>
              <a:rPr lang="en-US" sz="1200" dirty="0">
                <a:solidFill>
                  <a:schemeClr val="tx1"/>
                </a:solidFill>
                <a:latin typeface="Barlow" panose="00000500000000000000" pitchFamily="2" charset="0"/>
              </a:rPr>
              <a:t>We are a 27-bed unit caring for adult patients with primarily medical conditions.  We often see diagnoses such as Covid, chronic obstructive pulmonary disease, diabetes, gastrointestinal disorders, pneumonia, cellulitis, heart failure and more.</a:t>
            </a:r>
          </a:p>
          <a:p>
            <a:endParaRPr lang="en-US" sz="1200" dirty="0">
              <a:solidFill>
                <a:schemeClr val="tx1"/>
              </a:solidFill>
              <a:latin typeface="Barlow" panose="00000500000000000000" pitchFamily="2" charset="0"/>
            </a:endParaRPr>
          </a:p>
          <a:p>
            <a:r>
              <a:rPr lang="en-US" sz="1400" u="sng" dirty="0">
                <a:solidFill>
                  <a:srgbClr val="00338E"/>
                </a:solidFill>
                <a:latin typeface="Barlow Medium" panose="00000600000000000000" pitchFamily="2" charset="0"/>
              </a:rPr>
              <a:t>Acute Care – Surgical</a:t>
            </a:r>
          </a:p>
          <a:p>
            <a:endParaRPr lang="en-US" sz="1400" dirty="0">
              <a:solidFill>
                <a:schemeClr val="tx1"/>
              </a:solidFill>
              <a:latin typeface="Barlow" panose="00000500000000000000" pitchFamily="2" charset="0"/>
            </a:endParaRPr>
          </a:p>
          <a:p>
            <a:r>
              <a:rPr lang="en-US" sz="1200" dirty="0">
                <a:solidFill>
                  <a:schemeClr val="tx1"/>
                </a:solidFill>
                <a:latin typeface="Barlow" panose="00000500000000000000" pitchFamily="2" charset="0"/>
              </a:rPr>
              <a:t>We are a 21-bed unit caring for adult patients going to &amp; recovering from surgery, most commonly orthopedic, gastrointestinal, urologic, gynecologic, and podiatric.</a:t>
            </a:r>
            <a:endParaRPr lang="en-US" sz="1400" dirty="0">
              <a:solidFill>
                <a:srgbClr val="00338E"/>
              </a:solidFill>
              <a:latin typeface="Barlow" panose="00000500000000000000" pitchFamily="2" charset="0"/>
            </a:endParaRPr>
          </a:p>
        </p:txBody>
      </p:sp>
      <p:sp>
        <p:nvSpPr>
          <p:cNvPr id="9" name="Rectangle 8">
            <a:extLst>
              <a:ext uri="{FF2B5EF4-FFF2-40B4-BE49-F238E27FC236}">
                <a16:creationId xmlns:a16="http://schemas.microsoft.com/office/drawing/2014/main" id="{5B887D0E-AB47-2DA0-0C1B-5A4F0F76FF66}"/>
              </a:ext>
            </a:extLst>
          </p:cNvPr>
          <p:cNvSpPr/>
          <p:nvPr/>
        </p:nvSpPr>
        <p:spPr>
          <a:xfrm>
            <a:off x="0" y="-2"/>
            <a:ext cx="7772400" cy="2251898"/>
          </a:xfrm>
          <a:prstGeom prst="rect">
            <a:avLst/>
          </a:prstGeom>
          <a:solidFill>
            <a:srgbClr val="00338E"/>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E0542F30-7EA7-6AA8-FA04-0559170B0B60}"/>
              </a:ext>
            </a:extLst>
          </p:cNvPr>
          <p:cNvSpPr txBox="1"/>
          <p:nvPr/>
        </p:nvSpPr>
        <p:spPr>
          <a:xfrm>
            <a:off x="613285" y="1055407"/>
            <a:ext cx="6725711" cy="458587"/>
          </a:xfrm>
          <a:prstGeom prst="rect">
            <a:avLst/>
          </a:prstGeom>
          <a:noFill/>
        </p:spPr>
        <p:txBody>
          <a:bodyPr wrap="square" rtlCol="0">
            <a:spAutoFit/>
          </a:bodyPr>
          <a:lstStyle/>
          <a:p>
            <a:r>
              <a:rPr lang="en-US" sz="2400" dirty="0">
                <a:solidFill>
                  <a:schemeClr val="bg1"/>
                </a:solidFill>
                <a:latin typeface="Lora Medium" pitchFamily="2" charset="0"/>
              </a:rPr>
              <a:t>Providence Centralia Hospital</a:t>
            </a:r>
          </a:p>
        </p:txBody>
      </p:sp>
      <p:sp>
        <p:nvSpPr>
          <p:cNvPr id="11" name="Text Placeholder 2">
            <a:extLst>
              <a:ext uri="{FF2B5EF4-FFF2-40B4-BE49-F238E27FC236}">
                <a16:creationId xmlns:a16="http://schemas.microsoft.com/office/drawing/2014/main" id="{BA456D34-8E9B-D234-5303-D2DD142A14B1}"/>
              </a:ext>
            </a:extLst>
          </p:cNvPr>
          <p:cNvSpPr txBox="1">
            <a:spLocks/>
          </p:cNvSpPr>
          <p:nvPr/>
        </p:nvSpPr>
        <p:spPr>
          <a:xfrm>
            <a:off x="613285" y="1548499"/>
            <a:ext cx="5605272" cy="703397"/>
          </a:xfrm>
          <a:prstGeom prst="rect">
            <a:avLst/>
          </a:prstGeom>
        </p:spPr>
        <p:txBody>
          <a:bodyPr/>
          <a:lstStyle>
            <a:lvl1pPr marL="0" indent="0" algn="l" defTabSz="777240" rtl="0" eaLnBrk="1" latinLnBrk="0" hangingPunct="1">
              <a:lnSpc>
                <a:spcPct val="100000"/>
              </a:lnSpc>
              <a:spcBef>
                <a:spcPts val="0"/>
              </a:spcBef>
              <a:buFont typeface="Arial" panose="020B0604020202020204" pitchFamily="34" charset="0"/>
              <a:buNone/>
              <a:defRPr sz="1600" b="0" i="0" kern="1200">
                <a:solidFill>
                  <a:schemeClr val="accent2"/>
                </a:solidFill>
                <a:latin typeface="Barlow Medium" pitchFamily="2" charset="77"/>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None/>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None/>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None/>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None/>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sz="2000" dirty="0">
                <a:solidFill>
                  <a:schemeClr val="bg1"/>
                </a:solidFill>
              </a:rPr>
              <a:t>Unit Descriptions</a:t>
            </a:r>
          </a:p>
        </p:txBody>
      </p:sp>
      <p:pic>
        <p:nvPicPr>
          <p:cNvPr id="14" name="Picture 13" descr="A black and white logo&#10;&#10;Description automatically generated">
            <a:extLst>
              <a:ext uri="{FF2B5EF4-FFF2-40B4-BE49-F238E27FC236}">
                <a16:creationId xmlns:a16="http://schemas.microsoft.com/office/drawing/2014/main" id="{4FECD5F6-F1D6-C353-FC5F-E1AE0142EE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57184" y="382740"/>
            <a:ext cx="2781812" cy="447813"/>
          </a:xfrm>
          <a:prstGeom prst="rect">
            <a:avLst/>
          </a:prstGeom>
        </p:spPr>
      </p:pic>
    </p:spTree>
    <p:extLst>
      <p:ext uri="{BB962C8B-B14F-4D97-AF65-F5344CB8AC3E}">
        <p14:creationId xmlns:p14="http://schemas.microsoft.com/office/powerpoint/2010/main" val="3637549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blue and green logo&#10;&#10;Description automatically generated">
            <a:extLst>
              <a:ext uri="{FF2B5EF4-FFF2-40B4-BE49-F238E27FC236}">
                <a16:creationId xmlns:a16="http://schemas.microsoft.com/office/drawing/2014/main" id="{C0345ADD-DFDB-9E16-3279-AD96013958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57184" y="382739"/>
            <a:ext cx="2783604" cy="447813"/>
          </a:xfrm>
          <a:prstGeom prst="rect">
            <a:avLst/>
          </a:prstGeom>
        </p:spPr>
      </p:pic>
      <p:sp>
        <p:nvSpPr>
          <p:cNvPr id="8" name="Text Placeholder 2">
            <a:extLst>
              <a:ext uri="{FF2B5EF4-FFF2-40B4-BE49-F238E27FC236}">
                <a16:creationId xmlns:a16="http://schemas.microsoft.com/office/drawing/2014/main" id="{363CF128-0654-EAC5-E030-DBC0BAC7BC66}"/>
              </a:ext>
            </a:extLst>
          </p:cNvPr>
          <p:cNvSpPr txBox="1">
            <a:spLocks/>
          </p:cNvSpPr>
          <p:nvPr/>
        </p:nvSpPr>
        <p:spPr>
          <a:xfrm>
            <a:off x="613284" y="1019331"/>
            <a:ext cx="6727503" cy="8656330"/>
          </a:xfrm>
          <a:prstGeom prst="rect">
            <a:avLst/>
          </a:prstGeom>
        </p:spPr>
        <p:txBody>
          <a:bodyPr/>
          <a:lstStyle>
            <a:lvl1pPr marL="0" indent="0" algn="l" defTabSz="777240" rtl="0" eaLnBrk="1" latinLnBrk="0" hangingPunct="1">
              <a:lnSpc>
                <a:spcPct val="100000"/>
              </a:lnSpc>
              <a:spcBef>
                <a:spcPts val="0"/>
              </a:spcBef>
              <a:buFont typeface="Arial" panose="020B0604020202020204" pitchFamily="34" charset="0"/>
              <a:buNone/>
              <a:defRPr sz="1600" b="0" i="0" kern="1200">
                <a:solidFill>
                  <a:schemeClr val="accent2"/>
                </a:solidFill>
                <a:latin typeface="Barlow Medium" pitchFamily="2" charset="77"/>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None/>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None/>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None/>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None/>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sz="1400" u="sng" dirty="0">
                <a:solidFill>
                  <a:srgbClr val="00338E"/>
                </a:solidFill>
              </a:rPr>
              <a:t>Perinatal/OB – Family Birth Center</a:t>
            </a:r>
            <a:endParaRPr lang="en-US" sz="1400" dirty="0">
              <a:solidFill>
                <a:srgbClr val="00338E"/>
              </a:solidFill>
              <a:latin typeface="Barlow" panose="00000500000000000000" pitchFamily="2" charset="0"/>
            </a:endParaRPr>
          </a:p>
          <a:p>
            <a:endParaRPr lang="en-US" sz="1200" dirty="0">
              <a:solidFill>
                <a:schemeClr val="tx1"/>
              </a:solidFill>
              <a:latin typeface="Barlow" panose="00000500000000000000" pitchFamily="2" charset="0"/>
            </a:endParaRPr>
          </a:p>
          <a:p>
            <a:r>
              <a:rPr lang="en-US" sz="1200" dirty="0">
                <a:solidFill>
                  <a:schemeClr val="tx1"/>
                </a:solidFill>
                <a:latin typeface="Barlow" panose="00000500000000000000" pitchFamily="2" charset="0"/>
              </a:rPr>
              <a:t>We are a 10-bed unit providing antepartum, intrapartum &amp; postpartum care to pregnant &amp; newly delivered patients from 16 weeks gestation through the postpartum period.  After delivery, we care for newborns rooming in with their birth parent as long as they do not require higher acuity care.</a:t>
            </a:r>
          </a:p>
          <a:p>
            <a:endParaRPr lang="en-US" sz="1200" dirty="0">
              <a:solidFill>
                <a:schemeClr val="tx1"/>
              </a:solidFill>
              <a:latin typeface="Barlow" panose="00000500000000000000" pitchFamily="2" charset="0"/>
            </a:endParaRPr>
          </a:p>
        </p:txBody>
      </p:sp>
    </p:spTree>
    <p:extLst>
      <p:ext uri="{BB962C8B-B14F-4D97-AF65-F5344CB8AC3E}">
        <p14:creationId xmlns:p14="http://schemas.microsoft.com/office/powerpoint/2010/main" val="935829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679336184AA2E4CA5B6E428C2E17616" ma:contentTypeVersion="19" ma:contentTypeDescription="Create a new document." ma:contentTypeScope="" ma:versionID="8c72a20bc6449e8b758f94269833e739">
  <xsd:schema xmlns:xsd="http://www.w3.org/2001/XMLSchema" xmlns:xs="http://www.w3.org/2001/XMLSchema" xmlns:p="http://schemas.microsoft.com/office/2006/metadata/properties" xmlns:ns2="38eea390-6152-4090-a91f-3bd84e827832" xmlns:ns3="598c5322-5b8e-48e2-bd6b-2bad99251a15" targetNamespace="http://schemas.microsoft.com/office/2006/metadata/properties" ma:root="true" ma:fieldsID="fc3d23346aac52a2244407ec82b53752" ns2:_="" ns3:_="">
    <xsd:import namespace="38eea390-6152-4090-a91f-3bd84e827832"/>
    <xsd:import namespace="598c5322-5b8e-48e2-bd6b-2bad99251a1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Location" minOccurs="0"/>
                <xsd:element ref="ns2:MediaServiceAutoKeyPoints" minOccurs="0"/>
                <xsd:element ref="ns2:MediaServiceKeyPoint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Not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8eea390-6152-4090-a91f-3bd84e8278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898b932-ec87-4f6e-a380-e59be69e9f7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Notes" ma:index="26" nillable="true" ma:displayName="Notes" ma:format="Dropdown" ma:internalName="Notes">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98c5322-5b8e-48e2-bd6b-2bad99251a1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0e01cc31-5fb0-4373-a693-ebd746db67d2}" ma:internalName="TaxCatchAll" ma:showField="CatchAllData" ma:web="598c5322-5b8e-48e2-bd6b-2bad99251a1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8eea390-6152-4090-a91f-3bd84e827832">
      <Terms xmlns="http://schemas.microsoft.com/office/infopath/2007/PartnerControls"/>
    </lcf76f155ced4ddcb4097134ff3c332f>
    <TaxCatchAll xmlns="598c5322-5b8e-48e2-bd6b-2bad99251a15" xsi:nil="true"/>
    <Notes xmlns="38eea390-6152-4090-a91f-3bd84e827832" xsi:nil="true"/>
  </documentManagement>
</p:properties>
</file>

<file path=customXml/itemProps1.xml><?xml version="1.0" encoding="utf-8"?>
<ds:datastoreItem xmlns:ds="http://schemas.openxmlformats.org/officeDocument/2006/customXml" ds:itemID="{9F11690E-C88E-411B-B57C-922FA3DAC2AF}"/>
</file>

<file path=customXml/itemProps2.xml><?xml version="1.0" encoding="utf-8"?>
<ds:datastoreItem xmlns:ds="http://schemas.openxmlformats.org/officeDocument/2006/customXml" ds:itemID="{B7B758A8-DC75-4E91-A1C4-C492760DCEB2}"/>
</file>

<file path=customXml/itemProps3.xml><?xml version="1.0" encoding="utf-8"?>
<ds:datastoreItem xmlns:ds="http://schemas.openxmlformats.org/officeDocument/2006/customXml" ds:itemID="{6DCC39C8-EEBA-4A73-BE79-F8BD421FBD43}"/>
</file>

<file path=docProps/app.xml><?xml version="1.0" encoding="utf-8"?>
<Properties xmlns="http://schemas.openxmlformats.org/officeDocument/2006/extended-properties" xmlns:vt="http://schemas.openxmlformats.org/officeDocument/2006/docPropsVTypes">
  <Template>Office Theme</Template>
  <TotalTime>122</TotalTime>
  <Words>331</Words>
  <Application>Microsoft Office PowerPoint</Application>
  <PresentationFormat>Custom</PresentationFormat>
  <Paragraphs>28</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Aptos</vt:lpstr>
      <vt:lpstr>Arial</vt:lpstr>
      <vt:lpstr>Barlow</vt:lpstr>
      <vt:lpstr>Barlow Medium</vt:lpstr>
      <vt:lpstr>Lora Medium</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Ekstrom, Madalyn S</dc:creator>
  <cp:lastModifiedBy>Ekstrom, Madalyn S</cp:lastModifiedBy>
  <cp:revision>7</cp:revision>
  <dcterms:created xsi:type="dcterms:W3CDTF">2024-10-04T19:40:51Z</dcterms:created>
  <dcterms:modified xsi:type="dcterms:W3CDTF">2024-10-04T21:42:58Z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0x0101005679336184AA2E4CA5B6E428C2E17616</vt:lpwstr>
  </property>
</Properties>
</file>