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0" r:id="rId4"/>
  </p:sldMasterIdLst>
  <p:notesMasterIdLst>
    <p:notesMasterId r:id="rId23"/>
  </p:notesMasterIdLst>
  <p:sldIdLst>
    <p:sldId id="2147470300" r:id="rId5"/>
    <p:sldId id="2147470301" r:id="rId6"/>
    <p:sldId id="2147470302" r:id="rId7"/>
    <p:sldId id="2147470314" r:id="rId8"/>
    <p:sldId id="2134805610" r:id="rId9"/>
    <p:sldId id="4621" r:id="rId10"/>
    <p:sldId id="2134805551" r:id="rId11"/>
    <p:sldId id="2147470315" r:id="rId12"/>
    <p:sldId id="2147470319" r:id="rId13"/>
    <p:sldId id="2147470303" r:id="rId14"/>
    <p:sldId id="1496" r:id="rId15"/>
    <p:sldId id="2134805552" r:id="rId16"/>
    <p:sldId id="2147470318" r:id="rId17"/>
    <p:sldId id="2147470313" r:id="rId18"/>
    <p:sldId id="2147470317" r:id="rId19"/>
    <p:sldId id="2147470316" r:id="rId20"/>
    <p:sldId id="2134805550" r:id="rId21"/>
    <p:sldId id="2147470312" r:id="rId22"/>
  </p:sldIdLst>
  <p:sldSz cx="12192000" cy="6858000"/>
  <p:notesSz cx="7315200" cy="96012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2C96EEE-C705-4D49-9644-A33D5ECD4CCF}">
          <p14:sldIdLst>
            <p14:sldId id="2147470300"/>
            <p14:sldId id="2147470301"/>
            <p14:sldId id="2147470302"/>
            <p14:sldId id="2147470314"/>
            <p14:sldId id="2134805610"/>
            <p14:sldId id="4621"/>
            <p14:sldId id="2134805551"/>
            <p14:sldId id="2147470315"/>
            <p14:sldId id="2147470319"/>
            <p14:sldId id="2147470303"/>
            <p14:sldId id="1496"/>
            <p14:sldId id="2134805552"/>
            <p14:sldId id="2147470318"/>
            <p14:sldId id="2147470313"/>
            <p14:sldId id="2147470317"/>
            <p14:sldId id="2147470316"/>
            <p14:sldId id="2134805550"/>
            <p14:sldId id="214747031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057"/>
    <a:srgbClr val="0E5E2E"/>
    <a:srgbClr val="006666"/>
    <a:srgbClr val="166441"/>
    <a:srgbClr val="1C5E35"/>
    <a:srgbClr val="072F17"/>
    <a:srgbClr val="FFFFFF"/>
    <a:srgbClr val="FFF6D9"/>
    <a:srgbClr val="AFABAB"/>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5DC616-953D-4418-85B1-8298567B8051}" v="11" dt="2023-11-17T19:54:19.5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0" d="100"/>
          <a:sy n="120" d="100"/>
        </p:scale>
        <p:origin x="15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6" rIns="96653" bIns="48326" rtlCol="0"/>
          <a:lstStyle>
            <a:lvl1pPr algn="l">
              <a:defRPr sz="1300"/>
            </a:lvl1pPr>
          </a:lstStyle>
          <a:p>
            <a:endParaRPr lang="it-IT"/>
          </a:p>
        </p:txBody>
      </p:sp>
      <p:sp>
        <p:nvSpPr>
          <p:cNvPr id="3" name="Date Placeholder 2"/>
          <p:cNvSpPr>
            <a:spLocks noGrp="1"/>
          </p:cNvSpPr>
          <p:nvPr>
            <p:ph type="dt" idx="1"/>
          </p:nvPr>
        </p:nvSpPr>
        <p:spPr>
          <a:xfrm>
            <a:off x="4143587" y="0"/>
            <a:ext cx="3169920" cy="481727"/>
          </a:xfrm>
          <a:prstGeom prst="rect">
            <a:avLst/>
          </a:prstGeom>
        </p:spPr>
        <p:txBody>
          <a:bodyPr vert="horz" lIns="96653" tIns="48326" rIns="96653" bIns="48326" rtlCol="0"/>
          <a:lstStyle>
            <a:lvl1pPr algn="r">
              <a:defRPr sz="1300"/>
            </a:lvl1pPr>
          </a:lstStyle>
          <a:p>
            <a:fld id="{C8771733-7403-478B-AECE-BFF68F5E6C76}" type="datetimeFigureOut">
              <a:rPr lang="it-IT" smtClean="0"/>
              <a:t>02/10/2025</a:t>
            </a:fld>
            <a:endParaRPr lang="it-IT"/>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6" rIns="96653" bIns="48326" rtlCol="0" anchor="ctr"/>
          <a:lstStyle/>
          <a:p>
            <a:endParaRPr lang="it-IT"/>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6" rIns="96653" bIns="4832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9119474"/>
            <a:ext cx="3169920" cy="481726"/>
          </a:xfrm>
          <a:prstGeom prst="rect">
            <a:avLst/>
          </a:prstGeom>
        </p:spPr>
        <p:txBody>
          <a:bodyPr vert="horz" lIns="96653" tIns="48326" rIns="96653" bIns="48326" rtlCol="0" anchor="b"/>
          <a:lstStyle>
            <a:lvl1pPr algn="l">
              <a:defRPr sz="1300"/>
            </a:lvl1pPr>
          </a:lstStyle>
          <a:p>
            <a:endParaRPr lang="it-IT"/>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53" tIns="48326" rIns="96653" bIns="48326" rtlCol="0" anchor="b"/>
          <a:lstStyle>
            <a:lvl1pPr algn="r">
              <a:defRPr sz="1300"/>
            </a:lvl1pPr>
          </a:lstStyle>
          <a:p>
            <a:fld id="{D9245E17-A929-4DFE-98E2-70F7EB435066}" type="slidenum">
              <a:rPr lang="it-IT" smtClean="0"/>
              <a:t>‹#›</a:t>
            </a:fld>
            <a:endParaRPr lang="it-IT"/>
          </a:p>
        </p:txBody>
      </p:sp>
    </p:spTree>
    <p:extLst>
      <p:ext uri="{BB962C8B-B14F-4D97-AF65-F5344CB8AC3E}">
        <p14:creationId xmlns:p14="http://schemas.microsoft.com/office/powerpoint/2010/main" val="2874477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D9245E17-A929-4DFE-98E2-70F7EB435066}" type="slidenum">
              <a:rPr kumimoji="0" lang="it-IT"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6</a:t>
            </a:fld>
            <a:endParaRPr kumimoji="0" lang="it-I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199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F00769-64AF-4A74-860A-7913CA14014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367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Key Talking Points:</a:t>
            </a:r>
          </a:p>
          <a:p>
            <a:endParaRPr lang="it-IT" dirty="0"/>
          </a:p>
          <a:p>
            <a:r>
              <a:rPr lang="it-IT" b="1" dirty="0"/>
              <a:t>Reduced carbon intensity by 40% </a:t>
            </a:r>
            <a:r>
              <a:rPr lang="it-IT" dirty="0"/>
              <a:t>- Majority reductions achieved from energy effieicny programs. In total, FLS has completed over 44 energy efficiency projects.</a:t>
            </a:r>
          </a:p>
          <a:p>
            <a:r>
              <a:rPr lang="it-IT" b="1" dirty="0"/>
              <a:t>3.5% reduction in electricty usage </a:t>
            </a:r>
            <a:r>
              <a:rPr lang="it-IT" dirty="0"/>
              <a:t>– Achieved through the implementation of LED lighting in various faciilities and through the use and installation of compressed air systems, HVAC and Building management systems. </a:t>
            </a:r>
          </a:p>
          <a:p>
            <a:r>
              <a:rPr lang="it-IT" b="1" dirty="0"/>
              <a:t>72% discarded material recycled</a:t>
            </a:r>
            <a:r>
              <a:rPr lang="it-IT" dirty="0"/>
              <a:t> – Implemented a program around recycling steel which reduces emissions through lower GHG released from the process. Additionally, FLS discourages discarding products that are close to the end of their lives and ensures that the products or parts are recycled and used in one form or the other.</a:t>
            </a:r>
          </a:p>
          <a:p>
            <a:r>
              <a:rPr lang="it-IT" b="1" dirty="0"/>
              <a:t>18% fresh water consumption reduction</a:t>
            </a:r>
            <a:r>
              <a:rPr lang="it-IT" dirty="0"/>
              <a:t> – FLS utilizes a substantial amount of water for pump testing. We have implemented closed-loop processes which allows for the water discharged after the pump tests to be reused.</a:t>
            </a:r>
          </a:p>
          <a:p>
            <a:r>
              <a:rPr lang="it-IT" b="1" dirty="0"/>
              <a:t>ISO 9001 certification</a:t>
            </a:r>
            <a:r>
              <a:rPr lang="it-IT" dirty="0"/>
              <a:t> – Ensures improved quality of products manufactured at FLS while reducing re-work. FLS has a dedicated quality program (Target Zero – Zero defects) that supports that.</a:t>
            </a:r>
          </a:p>
          <a:p>
            <a:r>
              <a:rPr lang="it-IT" b="1" dirty="0"/>
              <a:t>Global QRC network </a:t>
            </a:r>
            <a:r>
              <a:rPr lang="it-IT" dirty="0"/>
              <a:t>– Our global network of quick response centers enable us to be in close proximity to our customer operations and allows for reduced transportation related emissions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F00769-64AF-4A74-860A-7913CA14014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018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DA49E-089B-4CFA-A9DE-15FCD30C2682}"/>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23C32148-244C-4693-AE65-CDB1D03DBDA2}"/>
              </a:ext>
            </a:extLst>
          </p:cNvPr>
          <p:cNvSpPr>
            <a:spLocks noGrp="1"/>
          </p:cNvSpPr>
          <p:nvPr>
            <p:ph type="sldNum" sz="quarter" idx="4"/>
          </p:nvPr>
        </p:nvSpPr>
        <p:spPr>
          <a:xfrm>
            <a:off x="5937723" y="6530325"/>
            <a:ext cx="316555" cy="327675"/>
          </a:xfrm>
          <a:prstGeom prst="rect">
            <a:avLst/>
          </a:prstGeom>
        </p:spPr>
        <p:txBody>
          <a:bodyPr lIns="45720" tIns="22860" rIns="45720" bIns="22860" anchor="ctr"/>
          <a:lstStyle>
            <a:lvl1pPr algn="ctr">
              <a:defRPr sz="700">
                <a:solidFill>
                  <a:schemeClr val="tx1">
                    <a:lumMod val="65000"/>
                    <a:lumOff val="35000"/>
                  </a:schemeClr>
                </a:solidFill>
              </a:defRPr>
            </a:lvl1pPr>
          </a:lstStyle>
          <a:p>
            <a:fld id="{0627E49D-364B-4C3E-A9BF-27E6A29023EB}" type="slidenum">
              <a:rPr lang="en-US" smtClean="0"/>
              <a:pPr/>
              <a:t>‹#›</a:t>
            </a:fld>
            <a:endParaRPr lang="en-US"/>
          </a:p>
        </p:txBody>
      </p:sp>
    </p:spTree>
    <p:extLst>
      <p:ext uri="{BB962C8B-B14F-4D97-AF65-F5344CB8AC3E}">
        <p14:creationId xmlns:p14="http://schemas.microsoft.com/office/powerpoint/2010/main" val="4244742001"/>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EAP_Specific_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DA49E-089B-4CFA-A9DE-15FCD30C2682}"/>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23C32148-244C-4693-AE65-CDB1D03DBDA2}"/>
              </a:ext>
            </a:extLst>
          </p:cNvPr>
          <p:cNvSpPr>
            <a:spLocks noGrp="1"/>
          </p:cNvSpPr>
          <p:nvPr>
            <p:ph type="sldNum" sz="quarter" idx="4"/>
          </p:nvPr>
        </p:nvSpPr>
        <p:spPr>
          <a:xfrm>
            <a:off x="5937723" y="6530325"/>
            <a:ext cx="316555" cy="327675"/>
          </a:xfrm>
          <a:prstGeom prst="rect">
            <a:avLst/>
          </a:prstGeom>
        </p:spPr>
        <p:txBody>
          <a:bodyPr lIns="45720" tIns="22860" rIns="45720" bIns="22860" anchor="ctr"/>
          <a:lstStyle>
            <a:lvl1pPr algn="ctr">
              <a:defRPr sz="700">
                <a:solidFill>
                  <a:schemeClr val="tx1">
                    <a:lumMod val="65000"/>
                    <a:lumOff val="35000"/>
                  </a:schemeClr>
                </a:solidFill>
              </a:defRPr>
            </a:lvl1pPr>
          </a:lstStyle>
          <a:p>
            <a:fld id="{0627E49D-364B-4C3E-A9BF-27E6A29023EB}" type="slidenum">
              <a:rPr lang="en-US" smtClean="0"/>
              <a:pPr/>
              <a:t>‹#›</a:t>
            </a:fld>
            <a:endParaRPr lang="en-US"/>
          </a:p>
        </p:txBody>
      </p:sp>
      <p:pic>
        <p:nvPicPr>
          <p:cNvPr id="6" name="Picture 5" descr="Logo&#10;&#10;Description automatically generated">
            <a:extLst>
              <a:ext uri="{FF2B5EF4-FFF2-40B4-BE49-F238E27FC236}">
                <a16:creationId xmlns:a16="http://schemas.microsoft.com/office/drawing/2014/main" id="{5683B20E-0738-4C10-B933-AB029384815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981"/>
          <a:stretch/>
        </p:blipFill>
        <p:spPr>
          <a:xfrm>
            <a:off x="325005" y="6103700"/>
            <a:ext cx="1695195" cy="590462"/>
          </a:xfrm>
          <a:prstGeom prst="rect">
            <a:avLst/>
          </a:prstGeom>
        </p:spPr>
      </p:pic>
      <p:pic>
        <p:nvPicPr>
          <p:cNvPr id="7" name="Graphic 6">
            <a:extLst>
              <a:ext uri="{FF2B5EF4-FFF2-40B4-BE49-F238E27FC236}">
                <a16:creationId xmlns:a16="http://schemas.microsoft.com/office/drawing/2014/main" id="{DFC6D8F7-2522-4F7C-A53F-2B7E115F223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5005" y="282263"/>
            <a:ext cx="1139424" cy="418479"/>
          </a:xfrm>
          <a:prstGeom prst="rect">
            <a:avLst/>
          </a:prstGeom>
        </p:spPr>
      </p:pic>
    </p:spTree>
    <p:extLst>
      <p:ext uri="{BB962C8B-B14F-4D97-AF65-F5344CB8AC3E}">
        <p14:creationId xmlns:p14="http://schemas.microsoft.com/office/powerpoint/2010/main" val="523560765"/>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EAP_Specific_Section_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DA49E-089B-4CFA-A9DE-15FCD30C2682}"/>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23C32148-244C-4693-AE65-CDB1D03DBDA2}"/>
              </a:ext>
            </a:extLst>
          </p:cNvPr>
          <p:cNvSpPr>
            <a:spLocks noGrp="1"/>
          </p:cNvSpPr>
          <p:nvPr>
            <p:ph type="sldNum" sz="quarter" idx="4"/>
          </p:nvPr>
        </p:nvSpPr>
        <p:spPr>
          <a:xfrm>
            <a:off x="5937723" y="6530325"/>
            <a:ext cx="316555" cy="327675"/>
          </a:xfrm>
          <a:prstGeom prst="rect">
            <a:avLst/>
          </a:prstGeom>
        </p:spPr>
        <p:txBody>
          <a:bodyPr lIns="45720" tIns="22860" rIns="45720" bIns="22860" anchor="ctr"/>
          <a:lstStyle>
            <a:lvl1pPr algn="ctr">
              <a:defRPr sz="700">
                <a:solidFill>
                  <a:schemeClr val="tx1">
                    <a:lumMod val="65000"/>
                    <a:lumOff val="35000"/>
                  </a:schemeClr>
                </a:solidFill>
              </a:defRPr>
            </a:lvl1pPr>
          </a:lstStyle>
          <a:p>
            <a:fld id="{0627E49D-364B-4C3E-A9BF-27E6A29023EB}" type="slidenum">
              <a:rPr lang="en-US" smtClean="0"/>
              <a:pPr/>
              <a:t>‹#›</a:t>
            </a:fld>
            <a:endParaRPr lang="en-US"/>
          </a:p>
        </p:txBody>
      </p:sp>
      <p:pic>
        <p:nvPicPr>
          <p:cNvPr id="7" name="Graphic 6">
            <a:extLst>
              <a:ext uri="{FF2B5EF4-FFF2-40B4-BE49-F238E27FC236}">
                <a16:creationId xmlns:a16="http://schemas.microsoft.com/office/drawing/2014/main" id="{DFC6D8F7-2522-4F7C-A53F-2B7E115F223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5005" y="282263"/>
            <a:ext cx="1139424" cy="418479"/>
          </a:xfrm>
          <a:prstGeom prst="rect">
            <a:avLst/>
          </a:prstGeom>
        </p:spPr>
      </p:pic>
    </p:spTree>
    <p:extLst>
      <p:ext uri="{BB962C8B-B14F-4D97-AF65-F5344CB8AC3E}">
        <p14:creationId xmlns:p14="http://schemas.microsoft.com/office/powerpoint/2010/main" val="3182262137"/>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C96367F-4752-4161-BF61-107DFABE4BC5}"/>
              </a:ext>
            </a:extLst>
          </p:cNvPr>
          <p:cNvSpPr>
            <a:spLocks noGrp="1"/>
          </p:cNvSpPr>
          <p:nvPr>
            <p:ph type="sldNum" sz="quarter" idx="4"/>
          </p:nvPr>
        </p:nvSpPr>
        <p:spPr>
          <a:xfrm>
            <a:off x="5937723" y="6530325"/>
            <a:ext cx="316555" cy="327675"/>
          </a:xfrm>
          <a:prstGeom prst="rect">
            <a:avLst/>
          </a:prstGeom>
        </p:spPr>
        <p:txBody>
          <a:bodyPr lIns="45720" tIns="22860" rIns="45720" bIns="22860" anchor="ctr"/>
          <a:lstStyle>
            <a:lvl1pPr algn="ctr">
              <a:defRPr sz="700">
                <a:solidFill>
                  <a:schemeClr val="tx1">
                    <a:lumMod val="65000"/>
                    <a:lumOff val="35000"/>
                  </a:schemeClr>
                </a:solidFill>
              </a:defRPr>
            </a:lvl1pPr>
          </a:lstStyle>
          <a:p>
            <a:fld id="{0627E49D-364B-4C3E-A9BF-27E6A29023EB}" type="slidenum">
              <a:rPr lang="en-US" smtClean="0"/>
              <a:pPr/>
              <a:t>‹#›</a:t>
            </a:fld>
            <a:endParaRPr lang="en-US"/>
          </a:p>
        </p:txBody>
      </p:sp>
    </p:spTree>
    <p:extLst>
      <p:ext uri="{BB962C8B-B14F-4D97-AF65-F5344CB8AC3E}">
        <p14:creationId xmlns:p14="http://schemas.microsoft.com/office/powerpoint/2010/main" val="1917480063"/>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0" name="Title 1"/>
          <p:cNvSpPr>
            <a:spLocks noGrp="1"/>
          </p:cNvSpPr>
          <p:nvPr>
            <p:ph type="title"/>
          </p:nvPr>
        </p:nvSpPr>
        <p:spPr>
          <a:xfrm>
            <a:off x="2010229" y="478663"/>
            <a:ext cx="9628989" cy="787741"/>
          </a:xfrm>
          <a:prstGeom prst="rect">
            <a:avLst/>
          </a:prstGeom>
        </p:spPr>
        <p:txBody>
          <a:bodyPr lIns="45720" tIns="22860" rIns="45720" bIns="22860"/>
          <a:lstStyle>
            <a:lvl1pPr>
              <a:defRPr sz="2800">
                <a:solidFill>
                  <a:srgbClr val="C00000"/>
                </a:solidFill>
              </a:defRPr>
            </a:lvl1pPr>
          </a:lstStyle>
          <a:p>
            <a:r>
              <a:rPr lang="en-US"/>
              <a:t>Click to edit Master title style</a:t>
            </a:r>
          </a:p>
        </p:txBody>
      </p:sp>
      <p:sp>
        <p:nvSpPr>
          <p:cNvPr id="7" name="Slide Number Placeholder 4"/>
          <p:cNvSpPr>
            <a:spLocks noGrp="1"/>
          </p:cNvSpPr>
          <p:nvPr>
            <p:ph type="sldNum" sz="quarter" idx="4"/>
          </p:nvPr>
        </p:nvSpPr>
        <p:spPr>
          <a:xfrm>
            <a:off x="11673339" y="665382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a:p>
        </p:txBody>
      </p:sp>
      <p:sp>
        <p:nvSpPr>
          <p:cNvPr id="4" name="Text Placeholder 3"/>
          <p:cNvSpPr>
            <a:spLocks noGrp="1"/>
          </p:cNvSpPr>
          <p:nvPr>
            <p:ph type="body" sz="quarter" idx="10"/>
          </p:nvPr>
        </p:nvSpPr>
        <p:spPr>
          <a:xfrm>
            <a:off x="7518400" y="6653213"/>
            <a:ext cx="4121150" cy="163512"/>
          </a:xfrm>
        </p:spPr>
        <p:txBody>
          <a:bodyPr>
            <a:noAutofit/>
          </a:bodyPr>
          <a:lstStyle>
            <a:lvl1pPr marL="0" indent="0" algn="r">
              <a:buNone/>
              <a:defRPr sz="1050">
                <a:solidFill>
                  <a:schemeClr val="tx1">
                    <a:lumMod val="50000"/>
                    <a:lumOff val="50000"/>
                  </a:schemeClr>
                </a:solidFill>
              </a:defRPr>
            </a:lvl1pPr>
            <a:lvl2pPr marL="457108" indent="0" algn="r">
              <a:buNone/>
              <a:defRPr sz="1000">
                <a:solidFill>
                  <a:schemeClr val="tx1">
                    <a:lumMod val="50000"/>
                    <a:lumOff val="50000"/>
                  </a:schemeClr>
                </a:solidFill>
              </a:defRPr>
            </a:lvl2pPr>
            <a:lvl3pPr marL="914217" indent="0" algn="r">
              <a:buNone/>
              <a:defRPr sz="900">
                <a:solidFill>
                  <a:schemeClr val="tx1">
                    <a:lumMod val="50000"/>
                    <a:lumOff val="50000"/>
                  </a:schemeClr>
                </a:solidFill>
              </a:defRPr>
            </a:lvl3pPr>
            <a:lvl4pPr marL="1371325" indent="0" algn="r">
              <a:buNone/>
              <a:defRPr sz="800">
                <a:solidFill>
                  <a:schemeClr val="tx1">
                    <a:lumMod val="50000"/>
                    <a:lumOff val="50000"/>
                  </a:schemeClr>
                </a:solidFill>
              </a:defRPr>
            </a:lvl4pPr>
            <a:lvl5pPr marL="1828434" indent="0" algn="r">
              <a:buNone/>
              <a:defRPr sz="800">
                <a:solidFill>
                  <a:schemeClr val="tx1">
                    <a:lumMod val="50000"/>
                    <a:lumOff val="50000"/>
                  </a:schemeClr>
                </a:solidFill>
              </a:defRPr>
            </a:lvl5pPr>
          </a:lstStyle>
          <a:p>
            <a:pPr lvl="0"/>
            <a:r>
              <a:rPr lang="en-US"/>
              <a:t>Edit Master text styles</a:t>
            </a:r>
          </a:p>
        </p:txBody>
      </p:sp>
    </p:spTree>
    <p:extLst>
      <p:ext uri="{BB962C8B-B14F-4D97-AF65-F5344CB8AC3E}">
        <p14:creationId xmlns:p14="http://schemas.microsoft.com/office/powerpoint/2010/main" val="2078912675"/>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3.sv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7A24A4ED-F61C-4999-9388-423827BC598D}"/>
              </a:ext>
            </a:extLst>
          </p:cNvPr>
          <p:cNvGraphicFramePr>
            <a:graphicFrameLocks noChangeAspect="1"/>
          </p:cNvGraphicFramePr>
          <p:nvPr userDrawn="1">
            <p:custDataLst>
              <p:tags r:id="rId7"/>
            </p:custDataLst>
            <p:extLst>
              <p:ext uri="{D42A27DB-BD31-4B8C-83A1-F6EECF244321}">
                <p14:modId xmlns:p14="http://schemas.microsoft.com/office/powerpoint/2010/main" val="29243903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306" imgH="306" progId="TCLayout.ActiveDocument.1">
                  <p:embed/>
                </p:oleObj>
              </mc:Choice>
              <mc:Fallback>
                <p:oleObj name="think-cell Slide" r:id="rId8" imgW="306" imgH="306" progId="TCLayout.ActiveDocument.1">
                  <p:embed/>
                  <p:pic>
                    <p:nvPicPr>
                      <p:cNvPr id="11" name="Object 10" hidden="1">
                        <a:extLst>
                          <a:ext uri="{FF2B5EF4-FFF2-40B4-BE49-F238E27FC236}">
                            <a16:creationId xmlns:a16="http://schemas.microsoft.com/office/drawing/2014/main" id="{7A24A4ED-F61C-4999-9388-423827BC598D}"/>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Title Placeholder 8"/>
          <p:cNvSpPr>
            <a:spLocks noGrp="1"/>
          </p:cNvSpPr>
          <p:nvPr>
            <p:ph type="title"/>
          </p:nvPr>
        </p:nvSpPr>
        <p:spPr>
          <a:xfrm>
            <a:off x="1785375" y="369667"/>
            <a:ext cx="9976565" cy="365675"/>
          </a:xfrm>
          <a:prstGeom prst="rect">
            <a:avLst/>
          </a:prstGeom>
        </p:spPr>
        <p:txBody>
          <a:bodyPr vert="horz" lIns="91440" tIns="45720" rIns="91440" bIns="45720" rtlCol="0" anchor="ctr">
            <a:noAutofit/>
          </a:bodyPr>
          <a:lstStyle/>
          <a:p>
            <a:r>
              <a:rPr lang="en-US"/>
              <a:t>Click to edit Master title style</a:t>
            </a:r>
          </a:p>
        </p:txBody>
      </p:sp>
      <p:sp>
        <p:nvSpPr>
          <p:cNvPr id="10" name="Text Placeholder 9"/>
          <p:cNvSpPr>
            <a:spLocks noGrp="1"/>
          </p:cNvSpPr>
          <p:nvPr>
            <p:ph type="body" idx="1"/>
          </p:nvPr>
        </p:nvSpPr>
        <p:spPr>
          <a:xfrm>
            <a:off x="407096" y="1246340"/>
            <a:ext cx="11354844" cy="502793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4">
            <a:extLst>
              <a:ext uri="{FF2B5EF4-FFF2-40B4-BE49-F238E27FC236}">
                <a16:creationId xmlns:a16="http://schemas.microsoft.com/office/drawing/2014/main" id="{4EB88E5A-902B-458C-B674-B0605271BBF0}"/>
              </a:ext>
            </a:extLst>
          </p:cNvPr>
          <p:cNvSpPr>
            <a:spLocks noGrp="1"/>
          </p:cNvSpPr>
          <p:nvPr>
            <p:ph type="sldNum" sz="quarter" idx="4"/>
          </p:nvPr>
        </p:nvSpPr>
        <p:spPr>
          <a:xfrm>
            <a:off x="5937723" y="6530325"/>
            <a:ext cx="316555" cy="327675"/>
          </a:xfrm>
          <a:prstGeom prst="rect">
            <a:avLst/>
          </a:prstGeom>
        </p:spPr>
        <p:txBody>
          <a:bodyPr lIns="45720" tIns="22860" rIns="45720" bIns="22860" anchor="ctr"/>
          <a:lstStyle>
            <a:lvl1pPr algn="ctr">
              <a:defRPr sz="700">
                <a:solidFill>
                  <a:schemeClr val="tx1">
                    <a:lumMod val="65000"/>
                    <a:lumOff val="35000"/>
                  </a:schemeClr>
                </a:solidFill>
              </a:defRPr>
            </a:lvl1pPr>
          </a:lstStyle>
          <a:p>
            <a:fld id="{0627E49D-364B-4C3E-A9BF-27E6A29023EB}" type="slidenum">
              <a:rPr lang="en-US" smtClean="0"/>
              <a:pPr/>
              <a:t>‹#›</a:t>
            </a:fld>
            <a:endParaRPr lang="en-US"/>
          </a:p>
        </p:txBody>
      </p:sp>
      <p:sp>
        <p:nvSpPr>
          <p:cNvPr id="19" name="Footer Placeholder 5">
            <a:extLst>
              <a:ext uri="{FF2B5EF4-FFF2-40B4-BE49-F238E27FC236}">
                <a16:creationId xmlns:a16="http://schemas.microsoft.com/office/drawing/2014/main" id="{0B6FAAA0-905E-4B92-B082-F2BF8B0E6EEF}"/>
              </a:ext>
            </a:extLst>
          </p:cNvPr>
          <p:cNvSpPr txBox="1">
            <a:spLocks/>
          </p:cNvSpPr>
          <p:nvPr userDrawn="1"/>
        </p:nvSpPr>
        <p:spPr>
          <a:xfrm>
            <a:off x="8097635" y="6581775"/>
            <a:ext cx="3860800" cy="265124"/>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dirty="0">
                <a:solidFill>
                  <a:schemeClr val="tx1">
                    <a:lumMod val="65000"/>
                    <a:lumOff val="35000"/>
                  </a:schemeClr>
                </a:solidFill>
              </a:rPr>
              <a:t>2023 Flowserve Corporation :: Proprietary &amp; Confidential</a:t>
            </a:r>
          </a:p>
        </p:txBody>
      </p:sp>
      <p:pic>
        <p:nvPicPr>
          <p:cNvPr id="28" name="Graphic 27">
            <a:extLst>
              <a:ext uri="{FF2B5EF4-FFF2-40B4-BE49-F238E27FC236}">
                <a16:creationId xmlns:a16="http://schemas.microsoft.com/office/drawing/2014/main" id="{5E78DA53-BB58-4F17-B1EC-6EBEA207C1FC}"/>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5005" y="282263"/>
            <a:ext cx="1139424" cy="418479"/>
          </a:xfrm>
          <a:prstGeom prst="rect">
            <a:avLst/>
          </a:prstGeom>
        </p:spPr>
      </p:pic>
      <p:grpSp>
        <p:nvGrpSpPr>
          <p:cNvPr id="33" name="Group 32">
            <a:extLst>
              <a:ext uri="{FF2B5EF4-FFF2-40B4-BE49-F238E27FC236}">
                <a16:creationId xmlns:a16="http://schemas.microsoft.com/office/drawing/2014/main" id="{AFD93F59-F31F-4708-B89C-AD299618540D}"/>
              </a:ext>
            </a:extLst>
          </p:cNvPr>
          <p:cNvGrpSpPr/>
          <p:nvPr userDrawn="1"/>
        </p:nvGrpSpPr>
        <p:grpSpPr>
          <a:xfrm>
            <a:off x="9218023" y="6517263"/>
            <a:ext cx="2973977" cy="45719"/>
            <a:chOff x="-1" y="6416625"/>
            <a:chExt cx="12192001" cy="113701"/>
          </a:xfrm>
        </p:grpSpPr>
        <p:sp>
          <p:nvSpPr>
            <p:cNvPr id="34" name="Rectangle 33">
              <a:extLst>
                <a:ext uri="{FF2B5EF4-FFF2-40B4-BE49-F238E27FC236}">
                  <a16:creationId xmlns:a16="http://schemas.microsoft.com/office/drawing/2014/main" id="{82D40D0F-00CF-4245-9DB7-20E89AD7B660}"/>
                </a:ext>
              </a:extLst>
            </p:cNvPr>
            <p:cNvSpPr/>
            <p:nvPr/>
          </p:nvSpPr>
          <p:spPr>
            <a:xfrm rot="10800000">
              <a:off x="-1" y="6416626"/>
              <a:ext cx="12192001" cy="113699"/>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a:p>
          </p:txBody>
        </p:sp>
        <p:sp>
          <p:nvSpPr>
            <p:cNvPr id="35" name="Parallelogram 34">
              <a:extLst>
                <a:ext uri="{FF2B5EF4-FFF2-40B4-BE49-F238E27FC236}">
                  <a16:creationId xmlns:a16="http://schemas.microsoft.com/office/drawing/2014/main" id="{2FD287FD-76DA-45AD-A4B5-5C34F714F42B}"/>
                </a:ext>
              </a:extLst>
            </p:cNvPr>
            <p:cNvSpPr/>
            <p:nvPr userDrawn="1"/>
          </p:nvSpPr>
          <p:spPr>
            <a:xfrm rot="10800000">
              <a:off x="650874" y="6416625"/>
              <a:ext cx="749300" cy="113699"/>
            </a:xfrm>
            <a:prstGeom prst="parallelogram">
              <a:avLst>
                <a:gd name="adj" fmla="val 56250"/>
              </a:avLst>
            </a:prstGeom>
            <a:solidFill>
              <a:schemeClr val="bg1">
                <a:lumMod val="6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6" name="Parallelogram 35">
              <a:extLst>
                <a:ext uri="{FF2B5EF4-FFF2-40B4-BE49-F238E27FC236}">
                  <a16:creationId xmlns:a16="http://schemas.microsoft.com/office/drawing/2014/main" id="{6A397C5D-3B81-486C-8DE3-C1EEC64D4F26}"/>
                </a:ext>
              </a:extLst>
            </p:cNvPr>
            <p:cNvSpPr/>
            <p:nvPr/>
          </p:nvSpPr>
          <p:spPr>
            <a:xfrm rot="10800000">
              <a:off x="1361482" y="6416625"/>
              <a:ext cx="749300" cy="113699"/>
            </a:xfrm>
            <a:prstGeom prst="parallelogram">
              <a:avLst>
                <a:gd name="adj" fmla="val 56250"/>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7" name="Parallelogram 36">
              <a:extLst>
                <a:ext uri="{FF2B5EF4-FFF2-40B4-BE49-F238E27FC236}">
                  <a16:creationId xmlns:a16="http://schemas.microsoft.com/office/drawing/2014/main" id="{67F4ECD2-1C9C-4A59-9371-5128FD2D557F}"/>
                </a:ext>
              </a:extLst>
            </p:cNvPr>
            <p:cNvSpPr/>
            <p:nvPr/>
          </p:nvSpPr>
          <p:spPr>
            <a:xfrm rot="10800000">
              <a:off x="2076953" y="6416625"/>
              <a:ext cx="749300" cy="113699"/>
            </a:xfrm>
            <a:prstGeom prst="parallelogram">
              <a:avLst>
                <a:gd name="adj" fmla="val 56250"/>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8" name="Freeform 27">
              <a:extLst>
                <a:ext uri="{FF2B5EF4-FFF2-40B4-BE49-F238E27FC236}">
                  <a16:creationId xmlns:a16="http://schemas.microsoft.com/office/drawing/2014/main" id="{54A84C85-4984-43ED-8307-3816B9E72BD1}"/>
                </a:ext>
              </a:extLst>
            </p:cNvPr>
            <p:cNvSpPr/>
            <p:nvPr userDrawn="1"/>
          </p:nvSpPr>
          <p:spPr>
            <a:xfrm rot="10800000">
              <a:off x="-1" y="6416627"/>
              <a:ext cx="711201" cy="113699"/>
            </a:xfrm>
            <a:custGeom>
              <a:avLst/>
              <a:gdLst>
                <a:gd name="connsiteX0" fmla="*/ 57150 w 711201"/>
                <a:gd name="connsiteY0" fmla="*/ 0 h 101600"/>
                <a:gd name="connsiteX1" fmla="*/ 711201 w 711201"/>
                <a:gd name="connsiteY1" fmla="*/ 0 h 101600"/>
                <a:gd name="connsiteX2" fmla="*/ 711201 w 711201"/>
                <a:gd name="connsiteY2" fmla="*/ 101600 h 101600"/>
                <a:gd name="connsiteX3" fmla="*/ 0 w 711201"/>
                <a:gd name="connsiteY3" fmla="*/ 101600 h 101600"/>
              </a:gdLst>
              <a:ahLst/>
              <a:cxnLst>
                <a:cxn ang="0">
                  <a:pos x="connsiteX0" y="connsiteY0"/>
                </a:cxn>
                <a:cxn ang="0">
                  <a:pos x="connsiteX1" y="connsiteY1"/>
                </a:cxn>
                <a:cxn ang="0">
                  <a:pos x="connsiteX2" y="connsiteY2"/>
                </a:cxn>
                <a:cxn ang="0">
                  <a:pos x="connsiteX3" y="connsiteY3"/>
                </a:cxn>
              </a:cxnLst>
              <a:rect l="l" t="t" r="r" b="b"/>
              <a:pathLst>
                <a:path w="711201" h="101600">
                  <a:moveTo>
                    <a:pt x="57150" y="0"/>
                  </a:moveTo>
                  <a:lnTo>
                    <a:pt x="711201" y="0"/>
                  </a:lnTo>
                  <a:lnTo>
                    <a:pt x="711201" y="101600"/>
                  </a:lnTo>
                  <a:lnTo>
                    <a:pt x="0" y="101600"/>
                  </a:lnTo>
                  <a:close/>
                </a:path>
              </a:pathLst>
            </a:custGeom>
            <a:solidFill>
              <a:schemeClr val="tx1">
                <a:lumMod val="65000"/>
                <a:lumOff val="3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Tree>
    <p:extLst>
      <p:ext uri="{BB962C8B-B14F-4D97-AF65-F5344CB8AC3E}">
        <p14:creationId xmlns:p14="http://schemas.microsoft.com/office/powerpoint/2010/main" val="295232097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4" r:id="rId3"/>
    <p:sldLayoutId id="2147483755" r:id="rId4"/>
    <p:sldLayoutId id="2147483984" r:id="rId5"/>
  </p:sldLayoutIdLst>
  <p:hf hdr="0" ftr="0" dt="0"/>
  <p:txStyles>
    <p:titleStyle>
      <a:lvl1pPr algn="r" defTabSz="914217" rtl="0" eaLnBrk="1" latinLnBrk="0" hangingPunct="1">
        <a:lnSpc>
          <a:spcPct val="90000"/>
        </a:lnSpc>
        <a:spcBef>
          <a:spcPct val="0"/>
        </a:spcBef>
        <a:buNone/>
        <a:defRPr sz="2000" b="1" i="0" kern="1200">
          <a:solidFill>
            <a:schemeClr val="tx1">
              <a:lumMod val="85000"/>
              <a:lumOff val="15000"/>
            </a:schemeClr>
          </a:solidFill>
          <a:latin typeface="+mj-lt"/>
          <a:ea typeface="+mj-ea"/>
          <a:cs typeface="+mj-cs"/>
        </a:defRPr>
      </a:lvl1pPr>
    </p:titleStyle>
    <p:bodyStyle>
      <a:lvl1pPr marL="228555" indent="-228555" algn="l" defTabSz="91421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66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772" indent="-228555" algn="l" defTabSz="91421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880" indent="-228555" algn="l" defTabSz="91421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989" indent="-228555" algn="l" defTabSz="91421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2.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1.png"/><Relationship Id="rId5" Type="http://schemas.microsoft.com/office/2007/relationships/hdphoto" Target="../media/hdphoto2.wdp"/><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15.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21.svg"/><Relationship Id="rId3" Type="http://schemas.microsoft.com/office/2007/relationships/hdphoto" Target="../media/hdphoto1.wdp"/><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ame 4">
            <a:extLst>
              <a:ext uri="{FF2B5EF4-FFF2-40B4-BE49-F238E27FC236}">
                <a16:creationId xmlns:a16="http://schemas.microsoft.com/office/drawing/2014/main" id="{18E8DC0C-35C7-4EA1-9177-68401C754685}"/>
              </a:ext>
            </a:extLst>
          </p:cNvPr>
          <p:cNvSpPr/>
          <p:nvPr/>
        </p:nvSpPr>
        <p:spPr>
          <a:xfrm>
            <a:off x="-1" y="1690487"/>
            <a:ext cx="6985519" cy="3741394"/>
          </a:xfrm>
          <a:prstGeom prst="frame">
            <a:avLst>
              <a:gd name="adj1" fmla="val 50000"/>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9285746A-11FD-4017-985E-CF63E18F5F19}"/>
              </a:ext>
            </a:extLst>
          </p:cNvPr>
          <p:cNvSpPr txBox="1"/>
          <p:nvPr/>
        </p:nvSpPr>
        <p:spPr>
          <a:xfrm>
            <a:off x="603379" y="2668632"/>
            <a:ext cx="6096000" cy="12618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Arial" panose="020B0604020202020204"/>
                <a:ea typeface="+mn-ea"/>
                <a:cs typeface="+mn-cs"/>
              </a:rPr>
              <a:t>Customer Name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lumMod val="85000"/>
                  <a:lumOff val="15000"/>
                </a:prst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lumMod val="85000"/>
                    <a:lumOff val="15000"/>
                  </a:prstClr>
                </a:solidFill>
                <a:effectLst/>
                <a:uLnTx/>
                <a:uFillTx/>
                <a:latin typeface="Arial" panose="020B0604020202020204"/>
                <a:ea typeface="+mn-ea"/>
                <a:cs typeface="+mn-cs"/>
              </a:rPr>
              <a:t>Month, Year</a:t>
            </a:r>
            <a:endParaRPr kumimoji="0" lang="en-US" sz="2800" b="1" i="0" u="none" strike="noStrike" kern="1200" cap="none" spc="0" normalizeH="0" baseline="0" noProof="0">
              <a:ln>
                <a:noFill/>
              </a:ln>
              <a:solidFill>
                <a:prstClr val="black">
                  <a:lumMod val="85000"/>
                  <a:lumOff val="15000"/>
                </a:prstClr>
              </a:solidFill>
              <a:effectLst/>
              <a:uLnTx/>
              <a:uFillTx/>
              <a:latin typeface="Arial" panose="020B0604020202020204"/>
              <a:ea typeface="+mn-ea"/>
              <a:cs typeface="+mn-cs"/>
            </a:endParaRPr>
          </a:p>
        </p:txBody>
      </p:sp>
      <p:sp>
        <p:nvSpPr>
          <p:cNvPr id="2" name="Slide Number Placeholder 1">
            <a:extLst>
              <a:ext uri="{FF2B5EF4-FFF2-40B4-BE49-F238E27FC236}">
                <a16:creationId xmlns:a16="http://schemas.microsoft.com/office/drawing/2014/main" id="{2A6ADABE-699A-4067-A369-81CFEC2CAF62}"/>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627E49D-364B-4C3E-A9BF-27E6A29023EB}" type="slidenum">
              <a:rPr kumimoji="0" lang="en-US" sz="700" b="0" i="0" u="none" strike="noStrike" kern="1200" cap="none" spc="0" normalizeH="0" baseline="0" noProof="0" smtClean="0">
                <a:ln>
                  <a:noFill/>
                </a:ln>
                <a:solidFill>
                  <a:prstClr val="black">
                    <a:lumMod val="65000"/>
                    <a:lumOff val="3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en-US" sz="700" b="0" i="0" u="none" strike="noStrike" kern="1200" cap="none" spc="0" normalizeH="0" baseline="0" noProof="0">
              <a:ln>
                <a:noFill/>
              </a:ln>
              <a:solidFill>
                <a:prstClr val="black">
                  <a:lumMod val="65000"/>
                  <a:lumOff val="35000"/>
                </a:prstClr>
              </a:solidFill>
              <a:effectLst/>
              <a:uLnTx/>
              <a:uFillTx/>
              <a:latin typeface="Arial" panose="020B0604020202020204"/>
              <a:ea typeface="+mn-ea"/>
              <a:cs typeface="+mn-cs"/>
            </a:endParaRPr>
          </a:p>
        </p:txBody>
      </p:sp>
      <p:pic>
        <p:nvPicPr>
          <p:cNvPr id="12" name="Picture 11" descr="Logo&#10;&#10;Description automatically generated">
            <a:extLst>
              <a:ext uri="{FF2B5EF4-FFF2-40B4-BE49-F238E27FC236}">
                <a16:creationId xmlns:a16="http://schemas.microsoft.com/office/drawing/2014/main" id="{7D03FF98-2F3A-4731-B34B-2A74BE79F7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3865" y="1693518"/>
            <a:ext cx="4510064" cy="3738363"/>
          </a:xfrm>
          <a:prstGeom prst="rect">
            <a:avLst/>
          </a:prstGeom>
        </p:spPr>
      </p:pic>
    </p:spTree>
    <p:extLst>
      <p:ext uri="{BB962C8B-B14F-4D97-AF65-F5344CB8AC3E}">
        <p14:creationId xmlns:p14="http://schemas.microsoft.com/office/powerpoint/2010/main" val="2610666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100F2A5-931B-4674-B591-84C748025D66}"/>
              </a:ext>
            </a:extLst>
          </p:cNvPr>
          <p:cNvPicPr>
            <a:picLocks noChangeAspect="1"/>
          </p:cNvPicPr>
          <p:nvPr/>
        </p:nvPicPr>
        <p:blipFill>
          <a:blip r:embed="rId3"/>
          <a:stretch>
            <a:fillRect/>
          </a:stretch>
        </p:blipFill>
        <p:spPr>
          <a:xfrm>
            <a:off x="2504537" y="878839"/>
            <a:ext cx="5151327" cy="5234062"/>
          </a:xfrm>
          <a:prstGeom prst="roundRect">
            <a:avLst>
              <a:gd name="adj" fmla="val 2360"/>
            </a:avLst>
          </a:prstGeom>
          <a:ln w="28575">
            <a:noFill/>
          </a:ln>
          <a:effectLst>
            <a:innerShdw blurRad="114300">
              <a:prstClr val="black"/>
            </a:innerShdw>
          </a:effectLst>
        </p:spPr>
      </p:pic>
      <p:sp>
        <p:nvSpPr>
          <p:cNvPr id="4" name="Title 3">
            <a:extLst>
              <a:ext uri="{FF2B5EF4-FFF2-40B4-BE49-F238E27FC236}">
                <a16:creationId xmlns:a16="http://schemas.microsoft.com/office/drawing/2014/main" id="{6081CABD-D1E0-4B26-ABE8-F1059ED0B1EC}"/>
              </a:ext>
            </a:extLst>
          </p:cNvPr>
          <p:cNvSpPr>
            <a:spLocks noGrp="1"/>
          </p:cNvSpPr>
          <p:nvPr>
            <p:ph type="title"/>
          </p:nvPr>
        </p:nvSpPr>
        <p:spPr/>
        <p:txBody>
          <a:bodyPr/>
          <a:lstStyle/>
          <a:p>
            <a:r>
              <a:rPr lang="en-US" sz="2000">
                <a:solidFill>
                  <a:prstClr val="black"/>
                </a:solidFill>
              </a:rPr>
              <a:t>Efficiency Advantage Program – </a:t>
            </a:r>
            <a:r>
              <a:rPr lang="en-US" sz="2000">
                <a:solidFill>
                  <a:schemeClr val="bg2">
                    <a:lumMod val="50000"/>
                  </a:schemeClr>
                </a:solidFill>
              </a:rPr>
              <a:t>Flow Loop Optimization </a:t>
            </a:r>
            <a:endParaRPr lang="en-US"/>
          </a:p>
        </p:txBody>
      </p:sp>
      <p:sp>
        <p:nvSpPr>
          <p:cNvPr id="2" name="Slide Number Placeholder 1">
            <a:extLst>
              <a:ext uri="{FF2B5EF4-FFF2-40B4-BE49-F238E27FC236}">
                <a16:creationId xmlns:a16="http://schemas.microsoft.com/office/drawing/2014/main" id="{2A6ADABE-699A-4067-A369-81CFEC2CAF62}"/>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627E49D-364B-4C3E-A9BF-27E6A29023EB}" type="slidenum">
              <a:rPr kumimoji="0" lang="en-US" sz="700" b="0" i="0" u="none" strike="noStrike" kern="1200" cap="none" spc="0" normalizeH="0" baseline="0" noProof="0" smtClean="0">
                <a:ln>
                  <a:noFill/>
                </a:ln>
                <a:solidFill>
                  <a:prstClr val="black">
                    <a:lumMod val="65000"/>
                    <a:lumOff val="3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700" b="0" i="0" u="none" strike="noStrike" kern="1200" cap="none" spc="0" normalizeH="0" baseline="0" noProof="0">
              <a:ln>
                <a:noFill/>
              </a:ln>
              <a:solidFill>
                <a:prstClr val="black">
                  <a:lumMod val="65000"/>
                  <a:lumOff val="35000"/>
                </a:prstClr>
              </a:solidFill>
              <a:effectLst/>
              <a:uLnTx/>
              <a:uFillTx/>
              <a:latin typeface="Arial" panose="020B0604020202020204"/>
              <a:ea typeface="+mn-ea"/>
              <a:cs typeface="+mn-cs"/>
            </a:endParaRPr>
          </a:p>
        </p:txBody>
      </p:sp>
      <p:sp>
        <p:nvSpPr>
          <p:cNvPr id="5" name="Freeform 27">
            <a:extLst>
              <a:ext uri="{FF2B5EF4-FFF2-40B4-BE49-F238E27FC236}">
                <a16:creationId xmlns:a16="http://schemas.microsoft.com/office/drawing/2014/main" id="{F498B48B-9A35-4B74-B8E7-36D45707A0D3}"/>
              </a:ext>
            </a:extLst>
          </p:cNvPr>
          <p:cNvSpPr>
            <a:spLocks/>
          </p:cNvSpPr>
          <p:nvPr/>
        </p:nvSpPr>
        <p:spPr bwMode="auto">
          <a:xfrm>
            <a:off x="298123" y="3354501"/>
            <a:ext cx="2841698" cy="1264176"/>
          </a:xfrm>
          <a:custGeom>
            <a:avLst/>
            <a:gdLst>
              <a:gd name="T0" fmla="*/ 365 w 720"/>
              <a:gd name="T1" fmla="*/ 0 h 1287"/>
              <a:gd name="T2" fmla="*/ 358 w 720"/>
              <a:gd name="T3" fmla="*/ 0 h 1287"/>
              <a:gd name="T4" fmla="*/ 0 w 720"/>
              <a:gd name="T5" fmla="*/ 0 h 1287"/>
              <a:gd name="T6" fmla="*/ 0 w 720"/>
              <a:gd name="T7" fmla="*/ 1287 h 1287"/>
              <a:gd name="T8" fmla="*/ 358 w 720"/>
              <a:gd name="T9" fmla="*/ 1287 h 1287"/>
              <a:gd name="T10" fmla="*/ 365 w 720"/>
              <a:gd name="T11" fmla="*/ 1287 h 1287"/>
              <a:gd name="T12" fmla="*/ 720 w 720"/>
              <a:gd name="T13" fmla="*/ 1287 h 1287"/>
              <a:gd name="T14" fmla="*/ 720 w 720"/>
              <a:gd name="T15" fmla="*/ 0 h 1287"/>
              <a:gd name="T16" fmla="*/ 365 w 720"/>
              <a:gd name="T17" fmla="*/ 0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1287">
                <a:moveTo>
                  <a:pt x="365" y="0"/>
                </a:moveTo>
                <a:lnTo>
                  <a:pt x="358" y="0"/>
                </a:lnTo>
                <a:lnTo>
                  <a:pt x="0" y="0"/>
                </a:lnTo>
                <a:lnTo>
                  <a:pt x="0" y="1287"/>
                </a:lnTo>
                <a:lnTo>
                  <a:pt x="358" y="1287"/>
                </a:lnTo>
                <a:lnTo>
                  <a:pt x="365" y="1287"/>
                </a:lnTo>
                <a:lnTo>
                  <a:pt x="720" y="1287"/>
                </a:lnTo>
                <a:lnTo>
                  <a:pt x="720" y="0"/>
                </a:lnTo>
                <a:lnTo>
                  <a:pt x="365" y="0"/>
                </a:lnTo>
                <a:close/>
              </a:path>
            </a:pathLst>
          </a:custGeom>
          <a:gradFill flip="none" rotWithShape="1">
            <a:gsLst>
              <a:gs pos="52000">
                <a:srgbClr val="FFFFFF">
                  <a:lumMod val="95000"/>
                </a:srgbClr>
              </a:gs>
              <a:gs pos="0">
                <a:srgbClr val="FFFFFF">
                  <a:lumMod val="85000"/>
                </a:srgbClr>
              </a:gs>
              <a:gs pos="100000">
                <a:srgbClr val="FFFFFF">
                  <a:lumMod val="75000"/>
                </a:srgbClr>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3F3F3F"/>
              </a:solidFill>
              <a:effectLst/>
              <a:uLnTx/>
              <a:uFillTx/>
              <a:latin typeface="Lato Light"/>
              <a:ea typeface="+mn-ea"/>
              <a:cs typeface="+mn-cs"/>
            </a:endParaRPr>
          </a:p>
        </p:txBody>
      </p:sp>
      <p:cxnSp>
        <p:nvCxnSpPr>
          <p:cNvPr id="6" name="Straight Connector 5">
            <a:extLst>
              <a:ext uri="{FF2B5EF4-FFF2-40B4-BE49-F238E27FC236}">
                <a16:creationId xmlns:a16="http://schemas.microsoft.com/office/drawing/2014/main" id="{CC2E2422-DFBA-45CE-82B5-DE3FD5627994}"/>
              </a:ext>
            </a:extLst>
          </p:cNvPr>
          <p:cNvCxnSpPr>
            <a:cxnSpLocks/>
          </p:cNvCxnSpPr>
          <p:nvPr/>
        </p:nvCxnSpPr>
        <p:spPr>
          <a:xfrm>
            <a:off x="298123" y="4618679"/>
            <a:ext cx="28416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1DA25FE-CAAB-484F-8449-623043809028}"/>
              </a:ext>
            </a:extLst>
          </p:cNvPr>
          <p:cNvSpPr txBox="1"/>
          <p:nvPr/>
        </p:nvSpPr>
        <p:spPr>
          <a:xfrm>
            <a:off x="420601" y="3448144"/>
            <a:ext cx="2538646"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
                <a:srgbClr val="44546A"/>
              </a:buClr>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rial" panose="020B0604020202020204"/>
                <a:ea typeface="굴림" panose="020B0600000101010101" pitchFamily="34" charset="-127"/>
                <a:cs typeface="Arial" pitchFamily="34" charset="0"/>
              </a:rPr>
              <a:t>Analyze critical pump flow loops including control valves to gather data, devise and implement a contracting and execution model, adjust and monitor resultant savings</a:t>
            </a:r>
          </a:p>
        </p:txBody>
      </p:sp>
      <p:sp>
        <p:nvSpPr>
          <p:cNvPr id="8" name="Freeform 28">
            <a:extLst>
              <a:ext uri="{FF2B5EF4-FFF2-40B4-BE49-F238E27FC236}">
                <a16:creationId xmlns:a16="http://schemas.microsoft.com/office/drawing/2014/main" id="{15843A4C-13C2-4607-9705-A9F3A7DFEAC0}"/>
              </a:ext>
            </a:extLst>
          </p:cNvPr>
          <p:cNvSpPr>
            <a:spLocks/>
          </p:cNvSpPr>
          <p:nvPr/>
        </p:nvSpPr>
        <p:spPr bwMode="auto">
          <a:xfrm>
            <a:off x="215468" y="2793819"/>
            <a:ext cx="3093095" cy="559830"/>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gradFill flip="none" rotWithShape="1">
            <a:gsLst>
              <a:gs pos="54000">
                <a:srgbClr val="ABD25D"/>
              </a:gs>
              <a:gs pos="24000">
                <a:srgbClr val="ABD25D"/>
              </a:gs>
              <a:gs pos="0">
                <a:srgbClr val="9BBB59">
                  <a:lumMod val="75000"/>
                </a:srgbClr>
              </a:gs>
              <a:gs pos="81000">
                <a:srgbClr val="ABD25D"/>
              </a:gs>
              <a:gs pos="100000">
                <a:srgbClr val="9BBB59">
                  <a:lumMod val="75000"/>
                </a:srgbClr>
              </a:gs>
            </a:gsLst>
            <a:lin ang="0" scaled="1"/>
            <a:tileRect/>
          </a:gra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3F3F3F"/>
              </a:solidFill>
              <a:effectLst/>
              <a:uLnTx/>
              <a:uFillTx/>
              <a:latin typeface="Lato Light"/>
              <a:ea typeface="+mn-ea"/>
              <a:cs typeface="+mn-cs"/>
            </a:endParaRPr>
          </a:p>
        </p:txBody>
      </p:sp>
      <p:sp>
        <p:nvSpPr>
          <p:cNvPr id="9" name="Title 3">
            <a:extLst>
              <a:ext uri="{FF2B5EF4-FFF2-40B4-BE49-F238E27FC236}">
                <a16:creationId xmlns:a16="http://schemas.microsoft.com/office/drawing/2014/main" id="{F9E97C80-132F-4B1A-850F-E9B32A4EB922}"/>
              </a:ext>
            </a:extLst>
          </p:cNvPr>
          <p:cNvSpPr txBox="1">
            <a:spLocks/>
          </p:cNvSpPr>
          <p:nvPr/>
        </p:nvSpPr>
        <p:spPr>
          <a:xfrm>
            <a:off x="215468" y="2784114"/>
            <a:ext cx="3093095" cy="559830"/>
          </a:xfrm>
          <a:prstGeom prst="rect">
            <a:avLst/>
          </a:prstGeom>
        </p:spPr>
        <p:txBody>
          <a:bodyPr vert="horz" lIns="45720" tIns="22860" rIns="45720" bIns="22860" rtlCol="0" anchor="ctr">
            <a:normAutofit/>
          </a:bodyPr>
          <a:lstStyle>
            <a:lvl1pPr algn="r" defTabSz="914217"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ctr" defTabSz="914217" rtl="0" eaLnBrk="1" fontAlgn="auto" latinLnBrk="0" hangingPunct="1">
              <a:lnSpc>
                <a:spcPct val="90000"/>
              </a:lnSpc>
              <a:spcBef>
                <a:spcPct val="0"/>
              </a:spcBef>
              <a:spcAft>
                <a:spcPts val="0"/>
              </a:spcAft>
              <a:buClrTx/>
              <a:buSzTx/>
              <a:buFontTx/>
              <a:buNone/>
              <a:tabLst/>
              <a:defRPr/>
            </a:pPr>
            <a:r>
              <a:rPr kumimoji="0" lang="en-US" sz="2000" b="1"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j-ea"/>
                <a:cs typeface="+mj-cs"/>
              </a:rPr>
              <a:t>Our Approach</a:t>
            </a:r>
          </a:p>
        </p:txBody>
      </p:sp>
      <p:sp>
        <p:nvSpPr>
          <p:cNvPr id="10" name="Freeform 27">
            <a:extLst>
              <a:ext uri="{FF2B5EF4-FFF2-40B4-BE49-F238E27FC236}">
                <a16:creationId xmlns:a16="http://schemas.microsoft.com/office/drawing/2014/main" id="{001DB88A-E392-4C37-845E-659E5A1E394F}"/>
              </a:ext>
            </a:extLst>
          </p:cNvPr>
          <p:cNvSpPr>
            <a:spLocks/>
          </p:cNvSpPr>
          <p:nvPr/>
        </p:nvSpPr>
        <p:spPr bwMode="auto">
          <a:xfrm>
            <a:off x="298123" y="1804431"/>
            <a:ext cx="2841698" cy="989388"/>
          </a:xfrm>
          <a:custGeom>
            <a:avLst/>
            <a:gdLst>
              <a:gd name="T0" fmla="*/ 365 w 720"/>
              <a:gd name="T1" fmla="*/ 0 h 1287"/>
              <a:gd name="T2" fmla="*/ 358 w 720"/>
              <a:gd name="T3" fmla="*/ 0 h 1287"/>
              <a:gd name="T4" fmla="*/ 0 w 720"/>
              <a:gd name="T5" fmla="*/ 0 h 1287"/>
              <a:gd name="T6" fmla="*/ 0 w 720"/>
              <a:gd name="T7" fmla="*/ 1287 h 1287"/>
              <a:gd name="T8" fmla="*/ 358 w 720"/>
              <a:gd name="T9" fmla="*/ 1287 h 1287"/>
              <a:gd name="T10" fmla="*/ 365 w 720"/>
              <a:gd name="T11" fmla="*/ 1287 h 1287"/>
              <a:gd name="T12" fmla="*/ 720 w 720"/>
              <a:gd name="T13" fmla="*/ 1287 h 1287"/>
              <a:gd name="T14" fmla="*/ 720 w 720"/>
              <a:gd name="T15" fmla="*/ 0 h 1287"/>
              <a:gd name="T16" fmla="*/ 365 w 720"/>
              <a:gd name="T17" fmla="*/ 0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1287">
                <a:moveTo>
                  <a:pt x="365" y="0"/>
                </a:moveTo>
                <a:lnTo>
                  <a:pt x="358" y="0"/>
                </a:lnTo>
                <a:lnTo>
                  <a:pt x="0" y="0"/>
                </a:lnTo>
                <a:lnTo>
                  <a:pt x="0" y="1287"/>
                </a:lnTo>
                <a:lnTo>
                  <a:pt x="358" y="1287"/>
                </a:lnTo>
                <a:lnTo>
                  <a:pt x="365" y="1287"/>
                </a:lnTo>
                <a:lnTo>
                  <a:pt x="720" y="1287"/>
                </a:lnTo>
                <a:lnTo>
                  <a:pt x="720" y="0"/>
                </a:lnTo>
                <a:lnTo>
                  <a:pt x="365" y="0"/>
                </a:lnTo>
                <a:close/>
              </a:path>
            </a:pathLst>
          </a:custGeom>
          <a:gradFill flip="none" rotWithShape="1">
            <a:gsLst>
              <a:gs pos="52000">
                <a:srgbClr val="FFFFFF">
                  <a:lumMod val="95000"/>
                </a:srgbClr>
              </a:gs>
              <a:gs pos="0">
                <a:srgbClr val="FFFFFF">
                  <a:lumMod val="85000"/>
                </a:srgbClr>
              </a:gs>
              <a:gs pos="100000">
                <a:srgbClr val="FFFFFF">
                  <a:lumMod val="75000"/>
                </a:srgbClr>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3F3F3F"/>
              </a:solidFill>
              <a:effectLst/>
              <a:uLnTx/>
              <a:uFillTx/>
              <a:latin typeface="Lato Light"/>
              <a:ea typeface="+mn-ea"/>
              <a:cs typeface="+mn-cs"/>
            </a:endParaRPr>
          </a:p>
        </p:txBody>
      </p:sp>
      <p:sp>
        <p:nvSpPr>
          <p:cNvPr id="11" name="TextBox 10">
            <a:extLst>
              <a:ext uri="{FF2B5EF4-FFF2-40B4-BE49-F238E27FC236}">
                <a16:creationId xmlns:a16="http://schemas.microsoft.com/office/drawing/2014/main" id="{AE98D555-C8D3-4176-AD98-594290DC15F5}"/>
              </a:ext>
            </a:extLst>
          </p:cNvPr>
          <p:cNvSpPr txBox="1"/>
          <p:nvPr/>
        </p:nvSpPr>
        <p:spPr>
          <a:xfrm>
            <a:off x="411661" y="1893024"/>
            <a:ext cx="271244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
                <a:srgbClr val="44546A"/>
              </a:buClr>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rial" panose="020B0604020202020204"/>
                <a:ea typeface="굴림" panose="020B0600000101010101" pitchFamily="34" charset="-127"/>
                <a:cs typeface="Arial" pitchFamily="34" charset="0"/>
              </a:rPr>
              <a:t>Significant reduction in operational expenses by focusing on pump asset energy with additional benefit of reducing carbon footprint</a:t>
            </a:r>
          </a:p>
        </p:txBody>
      </p:sp>
      <p:sp>
        <p:nvSpPr>
          <p:cNvPr id="12" name="Freeform 28">
            <a:extLst>
              <a:ext uri="{FF2B5EF4-FFF2-40B4-BE49-F238E27FC236}">
                <a16:creationId xmlns:a16="http://schemas.microsoft.com/office/drawing/2014/main" id="{B6DF42DF-3C87-4392-A263-72003433737D}"/>
              </a:ext>
            </a:extLst>
          </p:cNvPr>
          <p:cNvSpPr>
            <a:spLocks/>
          </p:cNvSpPr>
          <p:nvPr/>
        </p:nvSpPr>
        <p:spPr bwMode="auto">
          <a:xfrm>
            <a:off x="215468" y="1254305"/>
            <a:ext cx="3093095" cy="559830"/>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gradFill flip="none" rotWithShape="1">
            <a:gsLst>
              <a:gs pos="54000">
                <a:srgbClr val="ABD25D"/>
              </a:gs>
              <a:gs pos="24000">
                <a:srgbClr val="ABD25D"/>
              </a:gs>
              <a:gs pos="0">
                <a:srgbClr val="9BBB59">
                  <a:lumMod val="75000"/>
                </a:srgbClr>
              </a:gs>
              <a:gs pos="81000">
                <a:srgbClr val="ABD25D"/>
              </a:gs>
              <a:gs pos="100000">
                <a:srgbClr val="9BBB59">
                  <a:lumMod val="75000"/>
                </a:srgbClr>
              </a:gs>
            </a:gsLst>
            <a:lin ang="0" scaled="1"/>
            <a:tileRect/>
          </a:gra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3F3F3F"/>
              </a:solidFill>
              <a:effectLst/>
              <a:uLnTx/>
              <a:uFillTx/>
              <a:latin typeface="Lato Light"/>
              <a:ea typeface="+mn-ea"/>
              <a:cs typeface="+mn-cs"/>
            </a:endParaRPr>
          </a:p>
        </p:txBody>
      </p:sp>
      <p:sp>
        <p:nvSpPr>
          <p:cNvPr id="13" name="Title 3">
            <a:extLst>
              <a:ext uri="{FF2B5EF4-FFF2-40B4-BE49-F238E27FC236}">
                <a16:creationId xmlns:a16="http://schemas.microsoft.com/office/drawing/2014/main" id="{101C1F1B-58C8-48F6-A176-56DF54A82E3F}"/>
              </a:ext>
            </a:extLst>
          </p:cNvPr>
          <p:cNvSpPr txBox="1">
            <a:spLocks/>
          </p:cNvSpPr>
          <p:nvPr/>
        </p:nvSpPr>
        <p:spPr>
          <a:xfrm>
            <a:off x="215468" y="1244600"/>
            <a:ext cx="3093095" cy="559830"/>
          </a:xfrm>
          <a:prstGeom prst="rect">
            <a:avLst/>
          </a:prstGeom>
        </p:spPr>
        <p:txBody>
          <a:bodyPr vert="horz" lIns="45720" tIns="22860" rIns="45720" bIns="22860" rtlCol="0" anchor="ctr">
            <a:normAutofit/>
          </a:bodyPr>
          <a:lstStyle>
            <a:lvl1pPr algn="r" defTabSz="914217"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ctr" defTabSz="914217" rtl="0" eaLnBrk="1" fontAlgn="auto" latinLnBrk="0" hangingPunct="1">
              <a:lnSpc>
                <a:spcPct val="90000"/>
              </a:lnSpc>
              <a:spcBef>
                <a:spcPct val="0"/>
              </a:spcBef>
              <a:spcAft>
                <a:spcPts val="0"/>
              </a:spcAft>
              <a:buClrTx/>
              <a:buSzTx/>
              <a:buFontTx/>
              <a:buNone/>
              <a:tabLst/>
              <a:defRPr/>
            </a:pPr>
            <a:r>
              <a:rPr kumimoji="0" lang="en-US" sz="2000" b="1"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j-ea"/>
                <a:cs typeface="+mj-cs"/>
              </a:rPr>
              <a:t>Opportunity</a:t>
            </a:r>
          </a:p>
        </p:txBody>
      </p:sp>
      <p:sp>
        <p:nvSpPr>
          <p:cNvPr id="14" name="Freeform 27">
            <a:extLst>
              <a:ext uri="{FF2B5EF4-FFF2-40B4-BE49-F238E27FC236}">
                <a16:creationId xmlns:a16="http://schemas.microsoft.com/office/drawing/2014/main" id="{CC66A834-3B73-4296-8539-6C32C176F894}"/>
              </a:ext>
            </a:extLst>
          </p:cNvPr>
          <p:cNvSpPr>
            <a:spLocks/>
          </p:cNvSpPr>
          <p:nvPr/>
        </p:nvSpPr>
        <p:spPr bwMode="auto">
          <a:xfrm>
            <a:off x="7265030" y="3472681"/>
            <a:ext cx="4619144" cy="2291996"/>
          </a:xfrm>
          <a:custGeom>
            <a:avLst/>
            <a:gdLst>
              <a:gd name="T0" fmla="*/ 365 w 720"/>
              <a:gd name="T1" fmla="*/ 0 h 1287"/>
              <a:gd name="T2" fmla="*/ 358 w 720"/>
              <a:gd name="T3" fmla="*/ 0 h 1287"/>
              <a:gd name="T4" fmla="*/ 0 w 720"/>
              <a:gd name="T5" fmla="*/ 0 h 1287"/>
              <a:gd name="T6" fmla="*/ 0 w 720"/>
              <a:gd name="T7" fmla="*/ 1287 h 1287"/>
              <a:gd name="T8" fmla="*/ 358 w 720"/>
              <a:gd name="T9" fmla="*/ 1287 h 1287"/>
              <a:gd name="T10" fmla="*/ 365 w 720"/>
              <a:gd name="T11" fmla="*/ 1287 h 1287"/>
              <a:gd name="T12" fmla="*/ 720 w 720"/>
              <a:gd name="T13" fmla="*/ 1287 h 1287"/>
              <a:gd name="T14" fmla="*/ 720 w 720"/>
              <a:gd name="T15" fmla="*/ 0 h 1287"/>
              <a:gd name="T16" fmla="*/ 365 w 720"/>
              <a:gd name="T17" fmla="*/ 0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1287">
                <a:moveTo>
                  <a:pt x="365" y="0"/>
                </a:moveTo>
                <a:lnTo>
                  <a:pt x="358" y="0"/>
                </a:lnTo>
                <a:lnTo>
                  <a:pt x="0" y="0"/>
                </a:lnTo>
                <a:lnTo>
                  <a:pt x="0" y="1287"/>
                </a:lnTo>
                <a:lnTo>
                  <a:pt x="358" y="1287"/>
                </a:lnTo>
                <a:lnTo>
                  <a:pt x="365" y="1287"/>
                </a:lnTo>
                <a:lnTo>
                  <a:pt x="720" y="1287"/>
                </a:lnTo>
                <a:lnTo>
                  <a:pt x="720" y="0"/>
                </a:lnTo>
                <a:lnTo>
                  <a:pt x="365" y="0"/>
                </a:lnTo>
                <a:close/>
              </a:path>
            </a:pathLst>
          </a:custGeom>
          <a:gradFill flip="none" rotWithShape="1">
            <a:gsLst>
              <a:gs pos="52000">
                <a:srgbClr val="FFFFFF">
                  <a:lumMod val="95000"/>
                </a:srgbClr>
              </a:gs>
              <a:gs pos="0">
                <a:srgbClr val="FFFFFF">
                  <a:lumMod val="85000"/>
                </a:srgbClr>
              </a:gs>
              <a:gs pos="100000">
                <a:srgbClr val="FFFFFF">
                  <a:lumMod val="75000"/>
                </a:srgbClr>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3F3F3F"/>
              </a:solidFill>
              <a:effectLst/>
              <a:uLnTx/>
              <a:uFillTx/>
              <a:latin typeface="Lato Light"/>
              <a:ea typeface="+mn-ea"/>
              <a:cs typeface="+mn-cs"/>
            </a:endParaRPr>
          </a:p>
        </p:txBody>
      </p:sp>
      <p:sp>
        <p:nvSpPr>
          <p:cNvPr id="15" name="Freeform 27">
            <a:extLst>
              <a:ext uri="{FF2B5EF4-FFF2-40B4-BE49-F238E27FC236}">
                <a16:creationId xmlns:a16="http://schemas.microsoft.com/office/drawing/2014/main" id="{8C1D28EA-0E8A-4D96-8514-91308FE0BF35}"/>
              </a:ext>
            </a:extLst>
          </p:cNvPr>
          <p:cNvSpPr>
            <a:spLocks/>
          </p:cNvSpPr>
          <p:nvPr/>
        </p:nvSpPr>
        <p:spPr bwMode="auto">
          <a:xfrm>
            <a:off x="7265031" y="2094050"/>
            <a:ext cx="4619144" cy="844149"/>
          </a:xfrm>
          <a:custGeom>
            <a:avLst/>
            <a:gdLst>
              <a:gd name="T0" fmla="*/ 365 w 720"/>
              <a:gd name="T1" fmla="*/ 0 h 1287"/>
              <a:gd name="T2" fmla="*/ 358 w 720"/>
              <a:gd name="T3" fmla="*/ 0 h 1287"/>
              <a:gd name="T4" fmla="*/ 0 w 720"/>
              <a:gd name="T5" fmla="*/ 0 h 1287"/>
              <a:gd name="T6" fmla="*/ 0 w 720"/>
              <a:gd name="T7" fmla="*/ 1287 h 1287"/>
              <a:gd name="T8" fmla="*/ 358 w 720"/>
              <a:gd name="T9" fmla="*/ 1287 h 1287"/>
              <a:gd name="T10" fmla="*/ 365 w 720"/>
              <a:gd name="T11" fmla="*/ 1287 h 1287"/>
              <a:gd name="T12" fmla="*/ 720 w 720"/>
              <a:gd name="T13" fmla="*/ 1287 h 1287"/>
              <a:gd name="T14" fmla="*/ 720 w 720"/>
              <a:gd name="T15" fmla="*/ 0 h 1287"/>
              <a:gd name="T16" fmla="*/ 365 w 720"/>
              <a:gd name="T17" fmla="*/ 0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1287">
                <a:moveTo>
                  <a:pt x="365" y="0"/>
                </a:moveTo>
                <a:lnTo>
                  <a:pt x="358" y="0"/>
                </a:lnTo>
                <a:lnTo>
                  <a:pt x="0" y="0"/>
                </a:lnTo>
                <a:lnTo>
                  <a:pt x="0" y="1287"/>
                </a:lnTo>
                <a:lnTo>
                  <a:pt x="358" y="1287"/>
                </a:lnTo>
                <a:lnTo>
                  <a:pt x="365" y="1287"/>
                </a:lnTo>
                <a:lnTo>
                  <a:pt x="720" y="1287"/>
                </a:lnTo>
                <a:lnTo>
                  <a:pt x="720" y="0"/>
                </a:lnTo>
                <a:lnTo>
                  <a:pt x="365" y="0"/>
                </a:lnTo>
                <a:close/>
              </a:path>
            </a:pathLst>
          </a:custGeom>
          <a:gradFill flip="none" rotWithShape="1">
            <a:gsLst>
              <a:gs pos="52000">
                <a:srgbClr val="FFFFFF">
                  <a:lumMod val="95000"/>
                </a:srgbClr>
              </a:gs>
              <a:gs pos="0">
                <a:srgbClr val="FFFFFF">
                  <a:lumMod val="85000"/>
                </a:srgbClr>
              </a:gs>
              <a:gs pos="100000">
                <a:srgbClr val="FFFFFF">
                  <a:lumMod val="75000"/>
                </a:srgbClr>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3F3F3F"/>
              </a:solidFill>
              <a:effectLst/>
              <a:uLnTx/>
              <a:uFillTx/>
              <a:latin typeface="Lato Light"/>
              <a:ea typeface="+mn-ea"/>
              <a:cs typeface="+mn-cs"/>
            </a:endParaRPr>
          </a:p>
        </p:txBody>
      </p:sp>
      <p:sp>
        <p:nvSpPr>
          <p:cNvPr id="16" name="Rectangle 15">
            <a:extLst>
              <a:ext uri="{FF2B5EF4-FFF2-40B4-BE49-F238E27FC236}">
                <a16:creationId xmlns:a16="http://schemas.microsoft.com/office/drawing/2014/main" id="{BBFD11DF-7BBB-40DB-AEF7-84D4D5665548}"/>
              </a:ext>
            </a:extLst>
          </p:cNvPr>
          <p:cNvSpPr/>
          <p:nvPr/>
        </p:nvSpPr>
        <p:spPr>
          <a:xfrm>
            <a:off x="7274731" y="2187678"/>
            <a:ext cx="3192129" cy="600164"/>
          </a:xfrm>
          <a:prstGeom prst="rect">
            <a:avLst/>
          </a:prstGeom>
        </p:spPr>
        <p:txBody>
          <a:bodyPr wrap="square">
            <a:spAutoFit/>
          </a:bodyPr>
          <a:lstStyle/>
          <a:p>
            <a:pPr marL="112395" marR="0" lvl="0" indent="-11239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100" b="0" i="0" u="none" strike="noStrike" kern="1200" cap="none" spc="0" normalizeH="0" baseline="0" noProof="0">
                <a:ln>
                  <a:noFill/>
                </a:ln>
                <a:solidFill>
                  <a:prstClr val="black">
                    <a:lumMod val="75000"/>
                    <a:lumOff val="25000"/>
                  </a:prstClr>
                </a:solidFill>
                <a:effectLst/>
                <a:uLnTx/>
                <a:uFillTx/>
                <a:latin typeface="Arial" panose="020B0604020202020204"/>
                <a:ea typeface="굴림" panose="020B0600000101010101" pitchFamily="34" charset="-127"/>
                <a:cs typeface="Arial" pitchFamily="34" charset="0"/>
              </a:rPr>
              <a:t>Pump re-rating or replacement</a:t>
            </a:r>
          </a:p>
          <a:p>
            <a:pPr marL="112395" marR="0" lvl="0" indent="-11239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100" b="0" i="0" u="none" strike="noStrike" kern="1200" cap="none" spc="0" normalizeH="0" baseline="0" noProof="0">
                <a:ln>
                  <a:noFill/>
                </a:ln>
                <a:solidFill>
                  <a:prstClr val="black">
                    <a:lumMod val="75000"/>
                    <a:lumOff val="25000"/>
                  </a:prstClr>
                </a:solidFill>
                <a:effectLst/>
                <a:uLnTx/>
                <a:uFillTx/>
                <a:latin typeface="Arial" panose="020B0604020202020204"/>
                <a:ea typeface="굴림" panose="020B0600000101010101" pitchFamily="34" charset="-127"/>
                <a:cs typeface="Arial" pitchFamily="34" charset="0"/>
              </a:rPr>
              <a:t>Control Valve optimization/ replacements</a:t>
            </a:r>
          </a:p>
          <a:p>
            <a:pPr marL="112395" marR="0" lvl="0" indent="-11239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1100" b="0" i="0" u="none" strike="noStrike" kern="1200" cap="none" spc="0" normalizeH="0" baseline="0" noProof="0">
                <a:ln>
                  <a:noFill/>
                </a:ln>
                <a:solidFill>
                  <a:prstClr val="black">
                    <a:lumMod val="75000"/>
                    <a:lumOff val="25000"/>
                  </a:prstClr>
                </a:solidFill>
                <a:effectLst/>
                <a:uLnTx/>
                <a:uFillTx/>
                <a:latin typeface="Arial" panose="020B0604020202020204"/>
                <a:ea typeface="굴림" panose="020B0600000101010101" pitchFamily="34" charset="-127"/>
                <a:cs typeface="Arial" pitchFamily="34" charset="0"/>
              </a:rPr>
              <a:t>Ongoing monitoring to sustain savings</a:t>
            </a:r>
          </a:p>
        </p:txBody>
      </p:sp>
      <p:sp>
        <p:nvSpPr>
          <p:cNvPr id="17" name="Title 3">
            <a:extLst>
              <a:ext uri="{FF2B5EF4-FFF2-40B4-BE49-F238E27FC236}">
                <a16:creationId xmlns:a16="http://schemas.microsoft.com/office/drawing/2014/main" id="{9D1288D3-7A50-4C28-9759-301621AB3D96}"/>
              </a:ext>
            </a:extLst>
          </p:cNvPr>
          <p:cNvSpPr txBox="1">
            <a:spLocks/>
          </p:cNvSpPr>
          <p:nvPr/>
        </p:nvSpPr>
        <p:spPr>
          <a:xfrm>
            <a:off x="7250431" y="3155419"/>
            <a:ext cx="4741778" cy="650094"/>
          </a:xfrm>
          <a:prstGeom prst="rect">
            <a:avLst/>
          </a:prstGeom>
        </p:spPr>
        <p:txBody>
          <a:bodyPr vert="horz" lIns="45720" tIns="22860" rIns="45720" bIns="22860" rtlCol="0" anchor="ctr">
            <a:normAutofit/>
          </a:bodyPr>
          <a:lstStyle>
            <a:lvl1pPr algn="r" defTabSz="914217"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l" defTabSz="914217" rtl="0" eaLnBrk="1" fontAlgn="auto" latinLnBrk="0" hangingPunct="1">
              <a:lnSpc>
                <a:spcPct val="90000"/>
              </a:lnSpc>
              <a:spcBef>
                <a:spcPct val="0"/>
              </a:spcBef>
              <a:spcAft>
                <a:spcPts val="0"/>
              </a:spcAft>
              <a:buClrTx/>
              <a:buSzTx/>
              <a:buFontTx/>
              <a:buNone/>
              <a:tabLst/>
              <a:defRPr/>
            </a:pPr>
            <a:endParaRPr kumimoji="0" lang="en-US" sz="2400" b="1" i="1" u="none" strike="noStrike" kern="1200" cap="none" spc="0" normalizeH="0" baseline="0" noProof="0">
              <a:ln>
                <a:noFill/>
              </a:ln>
              <a:solidFill>
                <a:prstClr val="white"/>
              </a:solidFill>
              <a:effectLst/>
              <a:uLnTx/>
              <a:uFillTx/>
              <a:latin typeface="Arial" panose="020B0604020202020204"/>
              <a:ea typeface="+mj-ea"/>
              <a:cs typeface="+mj-cs"/>
            </a:endParaRPr>
          </a:p>
        </p:txBody>
      </p:sp>
      <p:sp>
        <p:nvSpPr>
          <p:cNvPr id="18" name="TextBox 17">
            <a:extLst>
              <a:ext uri="{FF2B5EF4-FFF2-40B4-BE49-F238E27FC236}">
                <a16:creationId xmlns:a16="http://schemas.microsoft.com/office/drawing/2014/main" id="{286AB19E-39CD-47CC-A3C3-DFAA7CF39D5E}"/>
              </a:ext>
            </a:extLst>
          </p:cNvPr>
          <p:cNvSpPr txBox="1"/>
          <p:nvPr/>
        </p:nvSpPr>
        <p:spPr>
          <a:xfrm>
            <a:off x="7274731" y="3876651"/>
            <a:ext cx="417977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
                <a:srgbClr val="44546A"/>
              </a:buClr>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rial" panose="020B0604020202020204"/>
                <a:ea typeface="굴림" panose="020B0600000101010101" pitchFamily="34" charset="-127"/>
                <a:cs typeface="Arial" pitchFamily="34" charset="0"/>
              </a:rPr>
              <a:t>Improve energy consumption for 15 critical service high energy pumps in a European refinery.</a:t>
            </a:r>
          </a:p>
        </p:txBody>
      </p:sp>
      <p:sp>
        <p:nvSpPr>
          <p:cNvPr id="19" name="TextBox 18">
            <a:extLst>
              <a:ext uri="{FF2B5EF4-FFF2-40B4-BE49-F238E27FC236}">
                <a16:creationId xmlns:a16="http://schemas.microsoft.com/office/drawing/2014/main" id="{FAB66DE5-7145-4C67-AF01-D875D1196059}"/>
              </a:ext>
            </a:extLst>
          </p:cNvPr>
          <p:cNvSpPr txBox="1"/>
          <p:nvPr/>
        </p:nvSpPr>
        <p:spPr>
          <a:xfrm>
            <a:off x="7274731" y="3620239"/>
            <a:ext cx="378572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a:ln>
                  <a:noFill/>
                </a:ln>
                <a:solidFill>
                  <a:prstClr val="black">
                    <a:lumMod val="75000"/>
                    <a:lumOff val="25000"/>
                  </a:prstClr>
                </a:solidFill>
                <a:effectLst/>
                <a:uLnTx/>
                <a:uFillTx/>
                <a:latin typeface="Arial" panose="020B0604020202020204"/>
                <a:ea typeface="굴림" panose="020B0600000101010101" pitchFamily="34" charset="-127"/>
                <a:cs typeface="Arial" pitchFamily="34" charset="0"/>
              </a:rPr>
              <a:t>Challenge</a:t>
            </a:r>
          </a:p>
        </p:txBody>
      </p:sp>
      <p:sp>
        <p:nvSpPr>
          <p:cNvPr id="20" name="TextBox 19">
            <a:extLst>
              <a:ext uri="{FF2B5EF4-FFF2-40B4-BE49-F238E27FC236}">
                <a16:creationId xmlns:a16="http://schemas.microsoft.com/office/drawing/2014/main" id="{A44A7D4F-3D48-4F0E-8119-E5500FE94FB1}"/>
              </a:ext>
            </a:extLst>
          </p:cNvPr>
          <p:cNvSpPr txBox="1"/>
          <p:nvPr/>
        </p:nvSpPr>
        <p:spPr>
          <a:xfrm>
            <a:off x="7274731" y="4733768"/>
            <a:ext cx="4619144"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
                <a:srgbClr val="44546A"/>
              </a:buClr>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Arial" panose="020B0604020202020204"/>
                <a:ea typeface="굴림" panose="020B0600000101010101" pitchFamily="34" charset="-127"/>
                <a:cs typeface="Arial" pitchFamily="34" charset="0"/>
              </a:rPr>
              <a:t>Optimized the flow loop by considering</a:t>
            </a:r>
            <a:r>
              <a:rPr kumimoji="0" lang="en-US" sz="1100" b="0" i="0" u="none" strike="noStrike" kern="1200" cap="none" spc="0" normalizeH="0" baseline="0" noProof="0">
                <a:ln>
                  <a:noFill/>
                </a:ln>
                <a:solidFill>
                  <a:srgbClr val="FF0000"/>
                </a:solidFill>
                <a:effectLst/>
                <a:uLnTx/>
                <a:uFillTx/>
                <a:latin typeface="Arial" panose="020B0604020202020204"/>
                <a:ea typeface="굴림" panose="020B0600000101010101" pitchFamily="34" charset="-127"/>
                <a:cs typeface="Arial" pitchFamily="34" charset="0"/>
              </a:rPr>
              <a:t> </a:t>
            </a:r>
            <a:r>
              <a:rPr kumimoji="0" lang="en-US" sz="1100" b="0" i="0" u="none" strike="noStrike" kern="1200" cap="none" spc="0" normalizeH="0" baseline="0" noProof="0">
                <a:ln>
                  <a:noFill/>
                </a:ln>
                <a:solidFill>
                  <a:prstClr val="black">
                    <a:lumMod val="75000"/>
                    <a:lumOff val="25000"/>
                  </a:prstClr>
                </a:solidFill>
                <a:effectLst/>
                <a:uLnTx/>
                <a:uFillTx/>
                <a:latin typeface="Arial" panose="020B0604020202020204"/>
                <a:ea typeface="굴림" panose="020B0600000101010101" pitchFamily="34" charset="-127"/>
                <a:cs typeface="Arial" pitchFamily="34" charset="0"/>
              </a:rPr>
              <a:t>current and expected operating performance. Utilized Flowserve’s unique analysis tools to integrate pump and control valve optimization and to estimate data that was not available. Identified 35% energy savings for 15 pump items, with 13,600 MWh energy savings per year.</a:t>
            </a:r>
          </a:p>
        </p:txBody>
      </p:sp>
      <p:sp>
        <p:nvSpPr>
          <p:cNvPr id="21" name="TextBox 20">
            <a:extLst>
              <a:ext uri="{FF2B5EF4-FFF2-40B4-BE49-F238E27FC236}">
                <a16:creationId xmlns:a16="http://schemas.microsoft.com/office/drawing/2014/main" id="{FBC48E33-1B3E-47FE-BA33-B6EA905B47D3}"/>
              </a:ext>
            </a:extLst>
          </p:cNvPr>
          <p:cNvSpPr txBox="1"/>
          <p:nvPr/>
        </p:nvSpPr>
        <p:spPr>
          <a:xfrm>
            <a:off x="7274731" y="4490056"/>
            <a:ext cx="378572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a:ln>
                  <a:noFill/>
                </a:ln>
                <a:solidFill>
                  <a:prstClr val="black">
                    <a:lumMod val="75000"/>
                    <a:lumOff val="25000"/>
                  </a:prstClr>
                </a:solidFill>
                <a:effectLst/>
                <a:uLnTx/>
                <a:uFillTx/>
                <a:latin typeface="Arial" panose="020B0604020202020204"/>
                <a:ea typeface="굴림" panose="020B0600000101010101" pitchFamily="34" charset="-127"/>
                <a:cs typeface="Arial" pitchFamily="34" charset="0"/>
              </a:rPr>
              <a:t>Solution</a:t>
            </a:r>
          </a:p>
        </p:txBody>
      </p:sp>
      <p:sp>
        <p:nvSpPr>
          <p:cNvPr id="22" name="Freeform 28">
            <a:extLst>
              <a:ext uri="{FF2B5EF4-FFF2-40B4-BE49-F238E27FC236}">
                <a16:creationId xmlns:a16="http://schemas.microsoft.com/office/drawing/2014/main" id="{3A972236-619C-43E1-96F2-EEE2F57DFB69}"/>
              </a:ext>
            </a:extLst>
          </p:cNvPr>
          <p:cNvSpPr>
            <a:spLocks/>
          </p:cNvSpPr>
          <p:nvPr/>
        </p:nvSpPr>
        <p:spPr bwMode="auto">
          <a:xfrm>
            <a:off x="7127700" y="1534220"/>
            <a:ext cx="4864509" cy="559830"/>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gradFill flip="none" rotWithShape="1">
            <a:gsLst>
              <a:gs pos="54000">
                <a:srgbClr val="ABD25D"/>
              </a:gs>
              <a:gs pos="24000">
                <a:srgbClr val="ABD25D"/>
              </a:gs>
              <a:gs pos="0">
                <a:srgbClr val="9BBB59">
                  <a:lumMod val="75000"/>
                </a:srgbClr>
              </a:gs>
              <a:gs pos="81000">
                <a:srgbClr val="ABD25D"/>
              </a:gs>
              <a:gs pos="100000">
                <a:srgbClr val="9BBB59">
                  <a:lumMod val="75000"/>
                </a:srgbClr>
              </a:gs>
            </a:gsLst>
            <a:lin ang="0" scaled="1"/>
            <a:tileRect/>
          </a:gra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3F3F3F"/>
              </a:solidFill>
              <a:effectLst/>
              <a:uLnTx/>
              <a:uFillTx/>
              <a:latin typeface="Lato Light"/>
              <a:ea typeface="+mn-ea"/>
              <a:cs typeface="+mn-cs"/>
            </a:endParaRPr>
          </a:p>
        </p:txBody>
      </p:sp>
      <p:sp>
        <p:nvSpPr>
          <p:cNvPr id="23" name="Title 3">
            <a:extLst>
              <a:ext uri="{FF2B5EF4-FFF2-40B4-BE49-F238E27FC236}">
                <a16:creationId xmlns:a16="http://schemas.microsoft.com/office/drawing/2014/main" id="{18CCCDBD-FF41-4266-82E4-501288418062}"/>
              </a:ext>
            </a:extLst>
          </p:cNvPr>
          <p:cNvSpPr txBox="1">
            <a:spLocks/>
          </p:cNvSpPr>
          <p:nvPr/>
        </p:nvSpPr>
        <p:spPr>
          <a:xfrm>
            <a:off x="7127700" y="1524515"/>
            <a:ext cx="4864509" cy="559830"/>
          </a:xfrm>
          <a:prstGeom prst="rect">
            <a:avLst/>
          </a:prstGeom>
        </p:spPr>
        <p:txBody>
          <a:bodyPr vert="horz" lIns="45720" tIns="22860" rIns="45720" bIns="22860" rtlCol="0" anchor="ctr">
            <a:normAutofit/>
          </a:bodyPr>
          <a:lstStyle>
            <a:lvl1pPr algn="r" defTabSz="914217"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ctr" defTabSz="914217" rtl="0" eaLnBrk="1" fontAlgn="auto" latinLnBrk="0" hangingPunct="1">
              <a:lnSpc>
                <a:spcPct val="90000"/>
              </a:lnSpc>
              <a:spcBef>
                <a:spcPct val="0"/>
              </a:spcBef>
              <a:spcAft>
                <a:spcPts val="0"/>
              </a:spcAft>
              <a:buClrTx/>
              <a:buSzTx/>
              <a:buFontTx/>
              <a:buNone/>
              <a:tabLst/>
              <a:defRPr/>
            </a:pPr>
            <a:r>
              <a:rPr kumimoji="0" lang="en-US" sz="2000" b="1"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j-ea"/>
                <a:cs typeface="+mj-cs"/>
              </a:rPr>
              <a:t>Flowserve Solutions</a:t>
            </a:r>
          </a:p>
        </p:txBody>
      </p:sp>
      <p:sp>
        <p:nvSpPr>
          <p:cNvPr id="24" name="Freeform 28">
            <a:extLst>
              <a:ext uri="{FF2B5EF4-FFF2-40B4-BE49-F238E27FC236}">
                <a16:creationId xmlns:a16="http://schemas.microsoft.com/office/drawing/2014/main" id="{14C4ADF0-327D-4CE1-A613-45B154114794}"/>
              </a:ext>
            </a:extLst>
          </p:cNvPr>
          <p:cNvSpPr>
            <a:spLocks/>
          </p:cNvSpPr>
          <p:nvPr/>
        </p:nvSpPr>
        <p:spPr bwMode="auto">
          <a:xfrm>
            <a:off x="7127698" y="2912855"/>
            <a:ext cx="4864509" cy="574619"/>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gradFill flip="none" rotWithShape="1">
            <a:gsLst>
              <a:gs pos="54000">
                <a:schemeClr val="accent1">
                  <a:lumMod val="75000"/>
                </a:schemeClr>
              </a:gs>
              <a:gs pos="0">
                <a:srgbClr val="002060"/>
              </a:gs>
              <a:gs pos="100000">
                <a:srgbClr val="002060"/>
              </a:gs>
            </a:gsLst>
            <a:lin ang="0" scaled="1"/>
            <a:tileRect/>
          </a:gra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 name="Title 3">
            <a:extLst>
              <a:ext uri="{FF2B5EF4-FFF2-40B4-BE49-F238E27FC236}">
                <a16:creationId xmlns:a16="http://schemas.microsoft.com/office/drawing/2014/main" id="{A9BB7DD2-CFDB-46E6-AD02-5F93C7CD1DED}"/>
              </a:ext>
            </a:extLst>
          </p:cNvPr>
          <p:cNvSpPr txBox="1">
            <a:spLocks/>
          </p:cNvSpPr>
          <p:nvPr/>
        </p:nvSpPr>
        <p:spPr>
          <a:xfrm>
            <a:off x="7127697" y="2920249"/>
            <a:ext cx="4864509" cy="559830"/>
          </a:xfrm>
          <a:prstGeom prst="rect">
            <a:avLst/>
          </a:prstGeom>
        </p:spPr>
        <p:txBody>
          <a:bodyPr vert="horz" lIns="45720" tIns="22860" rIns="45720" bIns="22860" rtlCol="0" anchor="ctr">
            <a:normAutofit/>
          </a:bodyPr>
          <a:lstStyle>
            <a:lvl1pPr algn="r" defTabSz="914217"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ctr" defTabSz="914217" rtl="0" eaLnBrk="1" fontAlgn="auto" latinLnBrk="0" hangingPunct="1">
              <a:lnSpc>
                <a:spcPct val="90000"/>
              </a:lnSpc>
              <a:spcBef>
                <a:spcPct val="0"/>
              </a:spcBef>
              <a:spcAft>
                <a:spcPts val="0"/>
              </a:spcAft>
              <a:buClrTx/>
              <a:buSzTx/>
              <a:buFontTx/>
              <a:buNone/>
              <a:tabLst/>
              <a:defRPr/>
            </a:pPr>
            <a:r>
              <a:rPr kumimoji="0" lang="en-US" sz="2200" b="1" i="1" u="none" strike="noStrike" kern="1200" cap="none" spc="0" normalizeH="0" baseline="0" noProof="0">
                <a:ln>
                  <a:noFill/>
                </a:ln>
                <a:solidFill>
                  <a:prstClr val="white"/>
                </a:solidFill>
                <a:effectLst/>
                <a:uLnTx/>
                <a:uFillTx/>
                <a:latin typeface="Arial" panose="020B0604020202020204"/>
                <a:ea typeface="+mj-ea"/>
                <a:cs typeface="+mj-cs"/>
              </a:rPr>
              <a:t>Recent Case Study</a:t>
            </a:r>
          </a:p>
          <a:p>
            <a:pPr marL="0" marR="0" lvl="0" indent="0" algn="ctr" defTabSz="914217" rtl="0" eaLnBrk="1" fontAlgn="auto" latinLnBrk="0" hangingPunct="1">
              <a:lnSpc>
                <a:spcPct val="90000"/>
              </a:lnSpc>
              <a:spcBef>
                <a:spcPct val="0"/>
              </a:spcBef>
              <a:spcAft>
                <a:spcPts val="0"/>
              </a:spcAft>
              <a:buClrTx/>
              <a:buSzTx/>
              <a:buFontTx/>
              <a:buNone/>
              <a:tabLst/>
              <a:defRPr/>
            </a:pPr>
            <a:r>
              <a:rPr kumimoji="0" lang="en-US" sz="1100" b="1" i="1" u="none" strike="noStrike" kern="1200" cap="none" spc="0" normalizeH="0" baseline="0" noProof="0">
                <a:ln>
                  <a:noFill/>
                </a:ln>
                <a:solidFill>
                  <a:prstClr val="white"/>
                </a:solidFill>
                <a:effectLst/>
                <a:uLnTx/>
                <a:uFillTx/>
                <a:latin typeface="Arial" panose="020B0604020202020204"/>
                <a:ea typeface="+mj-ea"/>
                <a:cs typeface="+mj-cs"/>
              </a:rPr>
              <a:t>Refinery pump Energy Efficiency Program </a:t>
            </a:r>
            <a:endParaRPr kumimoji="0" lang="en-US" sz="2000" b="1" i="1" u="none" strike="noStrike" kern="1200" cap="none" spc="0" normalizeH="0" baseline="0" noProof="0">
              <a:ln>
                <a:noFill/>
              </a:ln>
              <a:solidFill>
                <a:prstClr val="white"/>
              </a:solidFill>
              <a:effectLst/>
              <a:uLnTx/>
              <a:uFillTx/>
              <a:latin typeface="Arial" panose="020B0604020202020204"/>
              <a:ea typeface="+mj-ea"/>
              <a:cs typeface="+mj-cs"/>
            </a:endParaRPr>
          </a:p>
        </p:txBody>
      </p:sp>
      <p:cxnSp>
        <p:nvCxnSpPr>
          <p:cNvPr id="26" name="Straight Connector 25">
            <a:extLst>
              <a:ext uri="{FF2B5EF4-FFF2-40B4-BE49-F238E27FC236}">
                <a16:creationId xmlns:a16="http://schemas.microsoft.com/office/drawing/2014/main" id="{75F7A3B9-B96A-499B-B9A5-4C86EEEFF342}"/>
              </a:ext>
            </a:extLst>
          </p:cNvPr>
          <p:cNvCxnSpPr>
            <a:cxnSpLocks/>
            <a:endCxn id="14" idx="6"/>
          </p:cNvCxnSpPr>
          <p:nvPr/>
        </p:nvCxnSpPr>
        <p:spPr>
          <a:xfrm flipV="1">
            <a:off x="7265030" y="5764677"/>
            <a:ext cx="4619144" cy="1076"/>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Text Placeholder 6">
            <a:extLst>
              <a:ext uri="{FF2B5EF4-FFF2-40B4-BE49-F238E27FC236}">
                <a16:creationId xmlns:a16="http://schemas.microsoft.com/office/drawing/2014/main" id="{FA27F023-4DCE-4F70-9F05-1CB5DB657C4C}"/>
              </a:ext>
            </a:extLst>
          </p:cNvPr>
          <p:cNvSpPr txBox="1">
            <a:spLocks/>
          </p:cNvSpPr>
          <p:nvPr/>
        </p:nvSpPr>
        <p:spPr>
          <a:xfrm>
            <a:off x="1334" y="5694894"/>
            <a:ext cx="12192000" cy="418007"/>
          </a:xfrm>
          <a:prstGeom prst="rect">
            <a:avLst/>
          </a:prstGeom>
          <a:solidFill>
            <a:srgbClr val="44546A"/>
          </a:solidFill>
          <a:ln>
            <a:noFill/>
          </a:ln>
        </p:spPr>
        <p:txBody>
          <a:bodyPr anchor="ctr"/>
          <a:lstStyle>
            <a:lvl1pPr marL="228555" indent="-228555" algn="l" defTabSz="91421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63" indent="-228555"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2" indent="-228555"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50" b="0" i="0" u="none" strike="noStrike" kern="1200" cap="none" spc="0" normalizeH="0" baseline="0" noProof="0">
                <a:ln>
                  <a:noFill/>
                </a:ln>
                <a:solidFill>
                  <a:prstClr val="white"/>
                </a:solidFill>
                <a:effectLst/>
                <a:uLnTx/>
                <a:uFillTx/>
                <a:latin typeface="Arial" panose="020B0604020202020204"/>
                <a:ea typeface="+mn-ea"/>
                <a:cs typeface="+mn-cs"/>
              </a:rPr>
              <a:t>Pump Energy is up to ~50 to 60 % of a Refinery’s electrical energy usage*  | Flowserve typically identifies 20-40% savings</a:t>
            </a:r>
          </a:p>
        </p:txBody>
      </p:sp>
      <p:sp>
        <p:nvSpPr>
          <p:cNvPr id="29" name="Rectangle 28">
            <a:extLst>
              <a:ext uri="{FF2B5EF4-FFF2-40B4-BE49-F238E27FC236}">
                <a16:creationId xmlns:a16="http://schemas.microsoft.com/office/drawing/2014/main" id="{23DC11D1-B4F5-4D6C-B7F2-BFE900C71651}"/>
              </a:ext>
            </a:extLst>
          </p:cNvPr>
          <p:cNvSpPr/>
          <p:nvPr/>
        </p:nvSpPr>
        <p:spPr>
          <a:xfrm>
            <a:off x="6556806" y="6179481"/>
            <a:ext cx="533706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a:ea typeface="+mn-ea"/>
                <a:cs typeface="+mn-cs"/>
              </a:rPr>
              <a:t> </a:t>
            </a:r>
            <a:r>
              <a:rPr kumimoji="0" lang="en-US" sz="1000" b="0" i="0" u="none" strike="noStrike" kern="1200" cap="none" spc="0" normalizeH="0" baseline="0" noProof="0">
                <a:ln>
                  <a:noFill/>
                </a:ln>
                <a:solidFill>
                  <a:prstClr val="black">
                    <a:lumMod val="75000"/>
                    <a:lumOff val="25000"/>
                  </a:prstClr>
                </a:solidFill>
                <a:effectLst/>
                <a:uLnTx/>
                <a:uFillTx/>
                <a:latin typeface="Arial" panose="020B0604020202020204"/>
                <a:ea typeface="굴림" panose="020B0600000101010101" pitchFamily="34" charset="-127"/>
                <a:cs typeface="Arial" pitchFamily="34" charset="0"/>
              </a:rPr>
              <a:t>*Energy Star Guide for Petroleum Refineries - Document Number 430-R-15-002</a:t>
            </a:r>
          </a:p>
        </p:txBody>
      </p:sp>
    </p:spTree>
    <p:extLst>
      <p:ext uri="{BB962C8B-B14F-4D97-AF65-F5344CB8AC3E}">
        <p14:creationId xmlns:p14="http://schemas.microsoft.com/office/powerpoint/2010/main" val="1877553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l="-2000" b="70000"/>
          </a:stretch>
        </a:blipFill>
        <a:effectLst/>
      </p:bgPr>
    </p:bg>
    <p:spTree>
      <p:nvGrpSpPr>
        <p:cNvPr id="1" name=""/>
        <p:cNvGrpSpPr/>
        <p:nvPr/>
      </p:nvGrpSpPr>
      <p:grpSpPr>
        <a:xfrm>
          <a:off x="0" y="0"/>
          <a:ext cx="0" cy="0"/>
          <a:chOff x="0" y="0"/>
          <a:chExt cx="0" cy="0"/>
        </a:xfrm>
      </p:grpSpPr>
      <p:sp>
        <p:nvSpPr>
          <p:cNvPr id="44" name="Freeform: Shape 43">
            <a:extLst>
              <a:ext uri="{FF2B5EF4-FFF2-40B4-BE49-F238E27FC236}">
                <a16:creationId xmlns:a16="http://schemas.microsoft.com/office/drawing/2014/main" id="{B0E0C55A-694D-4B96-A5B2-FF7AB4C41B6C}"/>
              </a:ext>
            </a:extLst>
          </p:cNvPr>
          <p:cNvSpPr/>
          <p:nvPr/>
        </p:nvSpPr>
        <p:spPr>
          <a:xfrm>
            <a:off x="0" y="-20138"/>
            <a:ext cx="12192000" cy="1536538"/>
          </a:xfrm>
          <a:custGeom>
            <a:avLst/>
            <a:gdLst>
              <a:gd name="connsiteX0" fmla="*/ 0 w 12192000"/>
              <a:gd name="connsiteY0" fmla="*/ 0 h 4240696"/>
              <a:gd name="connsiteX1" fmla="*/ 12192000 w 12192000"/>
              <a:gd name="connsiteY1" fmla="*/ 0 h 4240696"/>
              <a:gd name="connsiteX2" fmla="*/ 12192000 w 12192000"/>
              <a:gd name="connsiteY2" fmla="*/ 4240696 h 4240696"/>
              <a:gd name="connsiteX3" fmla="*/ 0 w 12192000"/>
              <a:gd name="connsiteY3" fmla="*/ 4240696 h 4240696"/>
            </a:gdLst>
            <a:ahLst/>
            <a:cxnLst>
              <a:cxn ang="0">
                <a:pos x="connsiteX0" y="connsiteY0"/>
              </a:cxn>
              <a:cxn ang="0">
                <a:pos x="connsiteX1" y="connsiteY1"/>
              </a:cxn>
              <a:cxn ang="0">
                <a:pos x="connsiteX2" y="connsiteY2"/>
              </a:cxn>
              <a:cxn ang="0">
                <a:pos x="connsiteX3" y="connsiteY3"/>
              </a:cxn>
            </a:cxnLst>
            <a:rect l="l" t="t" r="r" b="b"/>
            <a:pathLst>
              <a:path w="12192000" h="4240696">
                <a:moveTo>
                  <a:pt x="0" y="0"/>
                </a:moveTo>
                <a:lnTo>
                  <a:pt x="12192000" y="0"/>
                </a:lnTo>
                <a:lnTo>
                  <a:pt x="12192000" y="4240696"/>
                </a:lnTo>
                <a:lnTo>
                  <a:pt x="0" y="4240696"/>
                </a:lnTo>
                <a:close/>
              </a:path>
            </a:pathLst>
          </a:custGeom>
          <a:gradFill flip="none" rotWithShape="1">
            <a:gsLst>
              <a:gs pos="25000">
                <a:schemeClr val="accent4">
                  <a:lumMod val="50000"/>
                  <a:alpha val="16000"/>
                </a:schemeClr>
              </a:gs>
              <a:gs pos="100000">
                <a:schemeClr val="accent4">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a:ea typeface="+mn-ea"/>
              <a:cs typeface="+mn-cs"/>
            </a:endParaRPr>
          </a:p>
        </p:txBody>
      </p:sp>
      <p:sp>
        <p:nvSpPr>
          <p:cNvPr id="39" name="Rectangle: Rounded Corners 38">
            <a:extLst>
              <a:ext uri="{FF2B5EF4-FFF2-40B4-BE49-F238E27FC236}">
                <a16:creationId xmlns:a16="http://schemas.microsoft.com/office/drawing/2014/main" id="{6C14ECF3-ABA4-40DF-B92C-FCA74788BF5E}"/>
              </a:ext>
            </a:extLst>
          </p:cNvPr>
          <p:cNvSpPr/>
          <p:nvPr/>
        </p:nvSpPr>
        <p:spPr>
          <a:xfrm>
            <a:off x="-642938" y="2396122"/>
            <a:ext cx="6439876" cy="920354"/>
          </a:xfrm>
          <a:prstGeom prst="roundRect">
            <a:avLst>
              <a:gd name="adj" fmla="val 23506"/>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8" name="Rectangle 37">
            <a:extLst>
              <a:ext uri="{FF2B5EF4-FFF2-40B4-BE49-F238E27FC236}">
                <a16:creationId xmlns:a16="http://schemas.microsoft.com/office/drawing/2014/main" id="{F9BADD0B-352A-4394-A412-8ED4F7175E2E}"/>
              </a:ext>
            </a:extLst>
          </p:cNvPr>
          <p:cNvSpPr/>
          <p:nvPr/>
        </p:nvSpPr>
        <p:spPr>
          <a:xfrm>
            <a:off x="0" y="1520877"/>
            <a:ext cx="12192000" cy="55783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Slide Number Placeholder 2"/>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5A4F164-3A46-4CEE-A25C-CA523D5E42F3}" type="slidenum">
              <a:rPr kumimoji="0" lang="en-US" sz="7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7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67837A50-522D-42C4-8697-72AB5546666F}"/>
              </a:ext>
            </a:extLst>
          </p:cNvPr>
          <p:cNvSpPr>
            <a:spLocks noGrp="1"/>
          </p:cNvSpPr>
          <p:nvPr>
            <p:ph type="title" idx="4294967295"/>
          </p:nvPr>
        </p:nvSpPr>
        <p:spPr>
          <a:xfrm>
            <a:off x="0" y="1639888"/>
            <a:ext cx="10140950" cy="365125"/>
          </a:xfrm>
        </p:spPr>
        <p:txBody>
          <a:bodyPr>
            <a:noAutofit/>
          </a:bodyPr>
          <a:lstStyle/>
          <a:p>
            <a:pPr algn="l"/>
            <a:r>
              <a:rPr lang="en-US" sz="2400" b="1">
                <a:solidFill>
                  <a:schemeClr val="bg1"/>
                </a:solidFill>
              </a:rPr>
              <a:t>Energy Advantage Program Pilot</a:t>
            </a:r>
          </a:p>
        </p:txBody>
      </p:sp>
      <p:sp>
        <p:nvSpPr>
          <p:cNvPr id="11" name="Oval 10">
            <a:extLst>
              <a:ext uri="{FF2B5EF4-FFF2-40B4-BE49-F238E27FC236}">
                <a16:creationId xmlns:a16="http://schemas.microsoft.com/office/drawing/2014/main" id="{21ACC223-6F9D-4AB7-BA47-835A46EE181D}"/>
              </a:ext>
            </a:extLst>
          </p:cNvPr>
          <p:cNvSpPr/>
          <p:nvPr/>
        </p:nvSpPr>
        <p:spPr>
          <a:xfrm>
            <a:off x="721790" y="2485736"/>
            <a:ext cx="675580" cy="675580"/>
          </a:xfrm>
          <a:prstGeom prst="ellipse">
            <a:avLst/>
          </a:prstGeom>
          <a:solidFill>
            <a:schemeClr val="bg1"/>
          </a:solidFill>
          <a:ln w="190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12" name="Oval 11">
            <a:extLst>
              <a:ext uri="{FF2B5EF4-FFF2-40B4-BE49-F238E27FC236}">
                <a16:creationId xmlns:a16="http://schemas.microsoft.com/office/drawing/2014/main" id="{1A8BF084-F882-4203-B95A-B5DC6B2D27F8}"/>
              </a:ext>
            </a:extLst>
          </p:cNvPr>
          <p:cNvSpPr/>
          <p:nvPr/>
        </p:nvSpPr>
        <p:spPr>
          <a:xfrm>
            <a:off x="721788" y="3478728"/>
            <a:ext cx="675580" cy="692238"/>
          </a:xfrm>
          <a:prstGeom prst="ellipse">
            <a:avLst/>
          </a:prstGeom>
          <a:solidFill>
            <a:schemeClr val="bg1"/>
          </a:solidFill>
          <a:ln w="190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13" name="Oval 12">
            <a:extLst>
              <a:ext uri="{FF2B5EF4-FFF2-40B4-BE49-F238E27FC236}">
                <a16:creationId xmlns:a16="http://schemas.microsoft.com/office/drawing/2014/main" id="{0596525E-DEDE-4B64-876E-B0B5B3EBE471}"/>
              </a:ext>
            </a:extLst>
          </p:cNvPr>
          <p:cNvSpPr/>
          <p:nvPr/>
        </p:nvSpPr>
        <p:spPr>
          <a:xfrm>
            <a:off x="726431" y="4488378"/>
            <a:ext cx="675580" cy="692238"/>
          </a:xfrm>
          <a:prstGeom prst="ellipse">
            <a:avLst/>
          </a:prstGeom>
          <a:solidFill>
            <a:schemeClr val="bg1"/>
          </a:solidFill>
          <a:ln w="190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15" name="Oval 14">
            <a:extLst>
              <a:ext uri="{FF2B5EF4-FFF2-40B4-BE49-F238E27FC236}">
                <a16:creationId xmlns:a16="http://schemas.microsoft.com/office/drawing/2014/main" id="{F2A70636-5C41-4DA0-974C-39F5658EC729}"/>
              </a:ext>
            </a:extLst>
          </p:cNvPr>
          <p:cNvSpPr/>
          <p:nvPr/>
        </p:nvSpPr>
        <p:spPr>
          <a:xfrm>
            <a:off x="6245404" y="2485736"/>
            <a:ext cx="675580" cy="692238"/>
          </a:xfrm>
          <a:prstGeom prst="ellipse">
            <a:avLst/>
          </a:prstGeom>
          <a:solidFill>
            <a:schemeClr val="bg1"/>
          </a:solidFill>
          <a:ln w="190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a:t>
            </a:r>
          </a:p>
        </p:txBody>
      </p:sp>
      <p:sp>
        <p:nvSpPr>
          <p:cNvPr id="16" name="Oval 15">
            <a:extLst>
              <a:ext uri="{FF2B5EF4-FFF2-40B4-BE49-F238E27FC236}">
                <a16:creationId xmlns:a16="http://schemas.microsoft.com/office/drawing/2014/main" id="{B29C5AB6-4F77-4271-A527-911DF83FEB81}"/>
              </a:ext>
            </a:extLst>
          </p:cNvPr>
          <p:cNvSpPr/>
          <p:nvPr/>
        </p:nvSpPr>
        <p:spPr>
          <a:xfrm>
            <a:off x="6245403" y="3492263"/>
            <a:ext cx="675580" cy="692238"/>
          </a:xfrm>
          <a:prstGeom prst="ellipse">
            <a:avLst/>
          </a:prstGeom>
          <a:solidFill>
            <a:schemeClr val="bg1"/>
          </a:solidFill>
          <a:ln w="190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a:t>
            </a:r>
          </a:p>
        </p:txBody>
      </p:sp>
      <p:sp>
        <p:nvSpPr>
          <p:cNvPr id="17" name="Oval 16">
            <a:extLst>
              <a:ext uri="{FF2B5EF4-FFF2-40B4-BE49-F238E27FC236}">
                <a16:creationId xmlns:a16="http://schemas.microsoft.com/office/drawing/2014/main" id="{0C0FEA7C-B45C-4489-9A0C-A27EA812A2F3}"/>
              </a:ext>
            </a:extLst>
          </p:cNvPr>
          <p:cNvSpPr/>
          <p:nvPr/>
        </p:nvSpPr>
        <p:spPr>
          <a:xfrm>
            <a:off x="6245402" y="4498790"/>
            <a:ext cx="675580" cy="692238"/>
          </a:xfrm>
          <a:prstGeom prst="ellipse">
            <a:avLst/>
          </a:prstGeom>
          <a:solidFill>
            <a:schemeClr val="bg1"/>
          </a:solidFill>
          <a:ln w="190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a:t>
            </a:r>
          </a:p>
        </p:txBody>
      </p:sp>
      <p:sp>
        <p:nvSpPr>
          <p:cNvPr id="23" name="TextBox 22">
            <a:extLst>
              <a:ext uri="{FF2B5EF4-FFF2-40B4-BE49-F238E27FC236}">
                <a16:creationId xmlns:a16="http://schemas.microsoft.com/office/drawing/2014/main" id="{0256866E-9845-48B3-82C5-78240641FDC7}"/>
              </a:ext>
            </a:extLst>
          </p:cNvPr>
          <p:cNvSpPr txBox="1"/>
          <p:nvPr/>
        </p:nvSpPr>
        <p:spPr>
          <a:xfrm>
            <a:off x="1541173" y="2815206"/>
            <a:ext cx="42557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4777"/>
                </a:solidFill>
                <a:effectLst/>
                <a:uLnTx/>
                <a:uFillTx/>
                <a:latin typeface="Arial" panose="020B0604020202020204" pitchFamily="34" charset="0"/>
                <a:ea typeface="+mn-ea"/>
                <a:cs typeface="Arial" panose="020B0604020202020204" pitchFamily="34" charset="0"/>
              </a:rPr>
              <a:t>10-15 target pumps from pump population with High energy pumps as the focus</a:t>
            </a:r>
            <a:endParaRPr kumimoji="0" lang="en-US" sz="1200" b="0" i="0" u="none" strike="noStrike" kern="1200" cap="none" spc="0" normalizeH="0" baseline="0" noProof="0">
              <a:ln>
                <a:noFill/>
              </a:ln>
              <a:solidFill>
                <a:srgbClr val="004777"/>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24" name="Rectangle 23">
            <a:extLst>
              <a:ext uri="{FF2B5EF4-FFF2-40B4-BE49-F238E27FC236}">
                <a16:creationId xmlns:a16="http://schemas.microsoft.com/office/drawing/2014/main" id="{0965089C-6101-422A-B669-A6BEE06ACEDB}"/>
              </a:ext>
            </a:extLst>
          </p:cNvPr>
          <p:cNvSpPr/>
          <p:nvPr/>
        </p:nvSpPr>
        <p:spPr>
          <a:xfrm>
            <a:off x="1541173" y="2545335"/>
            <a:ext cx="4235255" cy="2974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Select</a:t>
            </a:r>
          </a:p>
        </p:txBody>
      </p:sp>
      <p:pic>
        <p:nvPicPr>
          <p:cNvPr id="45" name="Graphic 44">
            <a:extLst>
              <a:ext uri="{FF2B5EF4-FFF2-40B4-BE49-F238E27FC236}">
                <a16:creationId xmlns:a16="http://schemas.microsoft.com/office/drawing/2014/main" id="{952BE535-DEE7-4C97-A030-276018718F4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5005" y="282263"/>
            <a:ext cx="1139424" cy="418479"/>
          </a:xfrm>
          <a:prstGeom prst="rect">
            <a:avLst/>
          </a:prstGeom>
        </p:spPr>
      </p:pic>
      <p:grpSp>
        <p:nvGrpSpPr>
          <p:cNvPr id="2" name="Group 1">
            <a:extLst>
              <a:ext uri="{FF2B5EF4-FFF2-40B4-BE49-F238E27FC236}">
                <a16:creationId xmlns:a16="http://schemas.microsoft.com/office/drawing/2014/main" id="{594782E3-A497-458B-AC1A-B0D3ACEF8FAD}"/>
              </a:ext>
            </a:extLst>
          </p:cNvPr>
          <p:cNvGrpSpPr/>
          <p:nvPr/>
        </p:nvGrpSpPr>
        <p:grpSpPr>
          <a:xfrm>
            <a:off x="1541173" y="3551412"/>
            <a:ext cx="4255765" cy="731536"/>
            <a:chOff x="1541173" y="3541525"/>
            <a:chExt cx="4255765" cy="731536"/>
          </a:xfrm>
        </p:grpSpPr>
        <p:sp>
          <p:nvSpPr>
            <p:cNvPr id="46" name="TextBox 45">
              <a:extLst>
                <a:ext uri="{FF2B5EF4-FFF2-40B4-BE49-F238E27FC236}">
                  <a16:creationId xmlns:a16="http://schemas.microsoft.com/office/drawing/2014/main" id="{EE600F3C-EC66-4179-9FE5-8E52291541C3}"/>
                </a:ext>
              </a:extLst>
            </p:cNvPr>
            <p:cNvSpPr txBox="1"/>
            <p:nvPr/>
          </p:nvSpPr>
          <p:spPr>
            <a:xfrm>
              <a:off x="1541173" y="3811396"/>
              <a:ext cx="42557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4777"/>
                  </a:solidFill>
                  <a:effectLst/>
                  <a:uLnTx/>
                  <a:uFillTx/>
                  <a:latin typeface="Arial" panose="020B0604020202020204" pitchFamily="34" charset="0"/>
                  <a:ea typeface="Roboto Light" panose="02000000000000000000" pitchFamily="2" charset="0"/>
                  <a:cs typeface="Arial" panose="020B0604020202020204" pitchFamily="34" charset="0"/>
                </a:rPr>
                <a:t>Potential for efficiency gains from thorough review of current operating conditions and required range of service </a:t>
              </a:r>
            </a:p>
          </p:txBody>
        </p:sp>
        <p:sp>
          <p:nvSpPr>
            <p:cNvPr id="47" name="Rectangle 46">
              <a:extLst>
                <a:ext uri="{FF2B5EF4-FFF2-40B4-BE49-F238E27FC236}">
                  <a16:creationId xmlns:a16="http://schemas.microsoft.com/office/drawing/2014/main" id="{7759B49F-82CC-4AE0-B551-50F08B4966A8}"/>
                </a:ext>
              </a:extLst>
            </p:cNvPr>
            <p:cNvSpPr/>
            <p:nvPr/>
          </p:nvSpPr>
          <p:spPr>
            <a:xfrm>
              <a:off x="1541173" y="3541525"/>
              <a:ext cx="4235255" cy="2974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Evaluate</a:t>
              </a:r>
            </a:p>
          </p:txBody>
        </p:sp>
      </p:grpSp>
      <p:grpSp>
        <p:nvGrpSpPr>
          <p:cNvPr id="52" name="Group 51">
            <a:extLst>
              <a:ext uri="{FF2B5EF4-FFF2-40B4-BE49-F238E27FC236}">
                <a16:creationId xmlns:a16="http://schemas.microsoft.com/office/drawing/2014/main" id="{4021B530-318C-4E72-9CAD-348AE99048C4}"/>
              </a:ext>
            </a:extLst>
          </p:cNvPr>
          <p:cNvGrpSpPr/>
          <p:nvPr/>
        </p:nvGrpSpPr>
        <p:grpSpPr>
          <a:xfrm>
            <a:off x="1541173" y="4561062"/>
            <a:ext cx="4255765" cy="916202"/>
            <a:chOff x="1541173" y="3541525"/>
            <a:chExt cx="4255765" cy="916202"/>
          </a:xfrm>
        </p:grpSpPr>
        <p:sp>
          <p:nvSpPr>
            <p:cNvPr id="53" name="TextBox 52">
              <a:extLst>
                <a:ext uri="{FF2B5EF4-FFF2-40B4-BE49-F238E27FC236}">
                  <a16:creationId xmlns:a16="http://schemas.microsoft.com/office/drawing/2014/main" id="{A0EE3990-7F96-459B-9F14-81AF95632145}"/>
                </a:ext>
              </a:extLst>
            </p:cNvPr>
            <p:cNvSpPr txBox="1"/>
            <p:nvPr/>
          </p:nvSpPr>
          <p:spPr>
            <a:xfrm>
              <a:off x="1541173" y="3811396"/>
              <a:ext cx="42557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4777"/>
                  </a:solidFill>
                  <a:effectLst/>
                  <a:uLnTx/>
                  <a:uFillTx/>
                  <a:latin typeface="Arial" panose="020B0604020202020204" pitchFamily="34" charset="0"/>
                  <a:ea typeface="+mn-ea"/>
                  <a:cs typeface="Arial" panose="020B0604020202020204" pitchFamily="34" charset="0"/>
                </a:rPr>
                <a:t>Integrating a cost advantage program for opportunities to correct production limiting or poor reliability pumps within the program</a:t>
              </a:r>
              <a:endParaRPr kumimoji="0" lang="en-US" sz="1200" b="0" i="0" u="none" strike="noStrike" kern="1200" cap="none" spc="0" normalizeH="0" baseline="0" noProof="0">
                <a:ln>
                  <a:noFill/>
                </a:ln>
                <a:solidFill>
                  <a:srgbClr val="004777"/>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54" name="Rectangle 53">
              <a:extLst>
                <a:ext uri="{FF2B5EF4-FFF2-40B4-BE49-F238E27FC236}">
                  <a16:creationId xmlns:a16="http://schemas.microsoft.com/office/drawing/2014/main" id="{DCC4F468-7135-4C31-90B2-5D0409AAC3F2}"/>
                </a:ext>
              </a:extLst>
            </p:cNvPr>
            <p:cNvSpPr/>
            <p:nvPr/>
          </p:nvSpPr>
          <p:spPr>
            <a:xfrm>
              <a:off x="1541173" y="3541525"/>
              <a:ext cx="4235255" cy="2974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Assess</a:t>
              </a:r>
            </a:p>
          </p:txBody>
        </p:sp>
      </p:grpSp>
      <p:grpSp>
        <p:nvGrpSpPr>
          <p:cNvPr id="58" name="Group 57">
            <a:extLst>
              <a:ext uri="{FF2B5EF4-FFF2-40B4-BE49-F238E27FC236}">
                <a16:creationId xmlns:a16="http://schemas.microsoft.com/office/drawing/2014/main" id="{CBF72A14-7466-4718-B2F1-EC7C05BBBBDB}"/>
              </a:ext>
            </a:extLst>
          </p:cNvPr>
          <p:cNvGrpSpPr/>
          <p:nvPr/>
        </p:nvGrpSpPr>
        <p:grpSpPr>
          <a:xfrm>
            <a:off x="7161666" y="2549706"/>
            <a:ext cx="4255765" cy="731536"/>
            <a:chOff x="1541173" y="3541525"/>
            <a:chExt cx="4255765" cy="731536"/>
          </a:xfrm>
        </p:grpSpPr>
        <p:sp>
          <p:nvSpPr>
            <p:cNvPr id="59" name="TextBox 58">
              <a:extLst>
                <a:ext uri="{FF2B5EF4-FFF2-40B4-BE49-F238E27FC236}">
                  <a16:creationId xmlns:a16="http://schemas.microsoft.com/office/drawing/2014/main" id="{9DEADC09-0C37-4462-838F-649DFCB26FC4}"/>
                </a:ext>
              </a:extLst>
            </p:cNvPr>
            <p:cNvSpPr txBox="1"/>
            <p:nvPr/>
          </p:nvSpPr>
          <p:spPr>
            <a:xfrm>
              <a:off x="1541173" y="3811396"/>
              <a:ext cx="42557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4777"/>
                  </a:solidFill>
                  <a:effectLst/>
                  <a:uLnTx/>
                  <a:uFillTx/>
                  <a:latin typeface="Arial" panose="020B0604020202020204" pitchFamily="34" charset="0"/>
                  <a:ea typeface="+mn-ea"/>
                  <a:cs typeface="Arial" panose="020B0604020202020204" pitchFamily="34" charset="0"/>
                </a:rPr>
                <a:t>Deliver an execution program to meet agreed payback criteria</a:t>
              </a:r>
              <a:endParaRPr kumimoji="0" lang="en-US" sz="1200" b="0" i="0" u="none" strike="noStrike" kern="1200" cap="none" spc="0" normalizeH="0" baseline="0" noProof="0">
                <a:ln>
                  <a:noFill/>
                </a:ln>
                <a:solidFill>
                  <a:srgbClr val="004777"/>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60" name="Rectangle 59">
              <a:extLst>
                <a:ext uri="{FF2B5EF4-FFF2-40B4-BE49-F238E27FC236}">
                  <a16:creationId xmlns:a16="http://schemas.microsoft.com/office/drawing/2014/main" id="{F65D5F74-B9D1-4830-AC44-AD844363A9A9}"/>
                </a:ext>
              </a:extLst>
            </p:cNvPr>
            <p:cNvSpPr/>
            <p:nvPr/>
          </p:nvSpPr>
          <p:spPr>
            <a:xfrm>
              <a:off x="1541173" y="3541525"/>
              <a:ext cx="4235255" cy="2974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Report</a:t>
              </a:r>
            </a:p>
          </p:txBody>
        </p:sp>
      </p:grpSp>
      <p:grpSp>
        <p:nvGrpSpPr>
          <p:cNvPr id="61" name="Group 60">
            <a:extLst>
              <a:ext uri="{FF2B5EF4-FFF2-40B4-BE49-F238E27FC236}">
                <a16:creationId xmlns:a16="http://schemas.microsoft.com/office/drawing/2014/main" id="{A76A7281-A3BE-480B-9EAB-0633A69C6725}"/>
              </a:ext>
            </a:extLst>
          </p:cNvPr>
          <p:cNvGrpSpPr/>
          <p:nvPr/>
        </p:nvGrpSpPr>
        <p:grpSpPr>
          <a:xfrm>
            <a:off x="7161666" y="3559356"/>
            <a:ext cx="4255765" cy="731536"/>
            <a:chOff x="1541173" y="3541525"/>
            <a:chExt cx="4255765" cy="731536"/>
          </a:xfrm>
        </p:grpSpPr>
        <p:sp>
          <p:nvSpPr>
            <p:cNvPr id="62" name="TextBox 61">
              <a:extLst>
                <a:ext uri="{FF2B5EF4-FFF2-40B4-BE49-F238E27FC236}">
                  <a16:creationId xmlns:a16="http://schemas.microsoft.com/office/drawing/2014/main" id="{FE09C467-0BC2-49D2-B707-5865BD242347}"/>
                </a:ext>
              </a:extLst>
            </p:cNvPr>
            <p:cNvSpPr txBox="1"/>
            <p:nvPr/>
          </p:nvSpPr>
          <p:spPr>
            <a:xfrm>
              <a:off x="1541173" y="3811396"/>
              <a:ext cx="42557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4777"/>
                  </a:solidFill>
                  <a:effectLst/>
                  <a:uLnTx/>
                  <a:uFillTx/>
                  <a:latin typeface="Arial" panose="020B0604020202020204" pitchFamily="34" charset="0"/>
                  <a:ea typeface="+mn-ea"/>
                  <a:cs typeface="Arial" panose="020B0604020202020204" pitchFamily="34" charset="0"/>
                </a:rPr>
                <a:t>Agree to commercial approach for the program and resource with Program manager</a:t>
              </a:r>
              <a:endParaRPr kumimoji="0" lang="en-US" sz="1200" b="0" i="0" u="none" strike="noStrike" kern="1200" cap="none" spc="0" normalizeH="0" baseline="0" noProof="0">
                <a:ln>
                  <a:noFill/>
                </a:ln>
                <a:solidFill>
                  <a:srgbClr val="004777"/>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63" name="Rectangle 62">
              <a:extLst>
                <a:ext uri="{FF2B5EF4-FFF2-40B4-BE49-F238E27FC236}">
                  <a16:creationId xmlns:a16="http://schemas.microsoft.com/office/drawing/2014/main" id="{69122090-BE24-44FD-8496-B5C1A6E5A253}"/>
                </a:ext>
              </a:extLst>
            </p:cNvPr>
            <p:cNvSpPr/>
            <p:nvPr/>
          </p:nvSpPr>
          <p:spPr>
            <a:xfrm>
              <a:off x="1541173" y="3541525"/>
              <a:ext cx="4235255" cy="2974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Execution</a:t>
              </a:r>
            </a:p>
          </p:txBody>
        </p:sp>
      </p:grpSp>
      <p:grpSp>
        <p:nvGrpSpPr>
          <p:cNvPr id="64" name="Group 63">
            <a:extLst>
              <a:ext uri="{FF2B5EF4-FFF2-40B4-BE49-F238E27FC236}">
                <a16:creationId xmlns:a16="http://schemas.microsoft.com/office/drawing/2014/main" id="{558FDA9A-A087-44A4-8F7E-EFB48524E498}"/>
              </a:ext>
            </a:extLst>
          </p:cNvPr>
          <p:cNvGrpSpPr/>
          <p:nvPr/>
        </p:nvGrpSpPr>
        <p:grpSpPr>
          <a:xfrm>
            <a:off x="7161666" y="4576295"/>
            <a:ext cx="4255765" cy="916202"/>
            <a:chOff x="1541173" y="3541525"/>
            <a:chExt cx="4255765" cy="916202"/>
          </a:xfrm>
        </p:grpSpPr>
        <p:sp>
          <p:nvSpPr>
            <p:cNvPr id="65" name="TextBox 64">
              <a:extLst>
                <a:ext uri="{FF2B5EF4-FFF2-40B4-BE49-F238E27FC236}">
                  <a16:creationId xmlns:a16="http://schemas.microsoft.com/office/drawing/2014/main" id="{819C2F83-C1CE-4F9C-AC51-96D0D83AEAF3}"/>
                </a:ext>
              </a:extLst>
            </p:cNvPr>
            <p:cNvSpPr txBox="1"/>
            <p:nvPr/>
          </p:nvSpPr>
          <p:spPr>
            <a:xfrm>
              <a:off x="1541173" y="3811396"/>
              <a:ext cx="42557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4777"/>
                  </a:solidFill>
                  <a:effectLst/>
                  <a:uLnTx/>
                  <a:uFillTx/>
                  <a:latin typeface="Arial" panose="020B0604020202020204" pitchFamily="34" charset="0"/>
                  <a:ea typeface="+mn-ea"/>
                  <a:cs typeface="Arial" panose="020B0604020202020204" pitchFamily="34" charset="0"/>
                </a:rPr>
                <a:t>Create baseline of power consumption from which efficiency gains can be measured.  Instrument and monitor equipment to provide sustainable savings</a:t>
              </a:r>
              <a:endParaRPr kumimoji="0" lang="en-US" sz="1200" b="0" i="0" u="none" strike="noStrike" kern="1200" cap="none" spc="0" normalizeH="0" baseline="0" noProof="0">
                <a:ln>
                  <a:noFill/>
                </a:ln>
                <a:solidFill>
                  <a:srgbClr val="004777"/>
                </a:solidFill>
                <a:effectLst/>
                <a:uLnTx/>
                <a:uFillTx/>
                <a:latin typeface="Arial" panose="020B0604020202020204" pitchFamily="34" charset="0"/>
                <a:ea typeface="Roboto Light" panose="02000000000000000000" pitchFamily="2" charset="0"/>
                <a:cs typeface="Arial" panose="020B0604020202020204" pitchFamily="34" charset="0"/>
              </a:endParaRPr>
            </a:p>
          </p:txBody>
        </p:sp>
        <p:sp>
          <p:nvSpPr>
            <p:cNvPr id="66" name="Rectangle 65">
              <a:extLst>
                <a:ext uri="{FF2B5EF4-FFF2-40B4-BE49-F238E27FC236}">
                  <a16:creationId xmlns:a16="http://schemas.microsoft.com/office/drawing/2014/main" id="{312CD47B-833B-4E5F-B1F8-EED731AE7A98}"/>
                </a:ext>
              </a:extLst>
            </p:cNvPr>
            <p:cNvSpPr/>
            <p:nvPr/>
          </p:nvSpPr>
          <p:spPr>
            <a:xfrm>
              <a:off x="1541173" y="3541525"/>
              <a:ext cx="4235255" cy="2974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Sustain</a:t>
              </a:r>
            </a:p>
          </p:txBody>
        </p:sp>
      </p:grpSp>
      <p:pic>
        <p:nvPicPr>
          <p:cNvPr id="42" name="Picture 41" descr="Logo&#10;&#10;Description automatically generated">
            <a:extLst>
              <a:ext uri="{FF2B5EF4-FFF2-40B4-BE49-F238E27FC236}">
                <a16:creationId xmlns:a16="http://schemas.microsoft.com/office/drawing/2014/main" id="{DAB44AE6-F260-4330-96BF-C3E7973C5934}"/>
              </a:ext>
            </a:extLst>
          </p:cNvPr>
          <p:cNvPicPr>
            <a:picLocks noChangeAspect="1"/>
          </p:cNvPicPr>
          <p:nvPr/>
        </p:nvPicPr>
        <p:blipFill rotWithShape="1">
          <a:blip r:embed="rId5">
            <a:extLst>
              <a:ext uri="{28A0092B-C50C-407E-A947-70E740481C1C}">
                <a14:useLocalDpi xmlns:a14="http://schemas.microsoft.com/office/drawing/2010/main" val="0"/>
              </a:ext>
            </a:extLst>
          </a:blip>
          <a:srcRect l="3981"/>
          <a:stretch/>
        </p:blipFill>
        <p:spPr>
          <a:xfrm>
            <a:off x="325005" y="6103700"/>
            <a:ext cx="1695195" cy="590462"/>
          </a:xfrm>
          <a:prstGeom prst="rect">
            <a:avLst/>
          </a:prstGeom>
        </p:spPr>
      </p:pic>
    </p:spTree>
    <p:extLst>
      <p:ext uri="{BB962C8B-B14F-4D97-AF65-F5344CB8AC3E}">
        <p14:creationId xmlns:p14="http://schemas.microsoft.com/office/powerpoint/2010/main" val="594650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14D848-B373-4628-8EB5-1CE39527AC18}"/>
              </a:ext>
            </a:extLst>
          </p:cNvPr>
          <p:cNvSpPr>
            <a:spLocks noGrp="1"/>
          </p:cNvSpPr>
          <p:nvPr>
            <p:ph type="title"/>
          </p:nvPr>
        </p:nvSpPr>
        <p:spPr/>
        <p:txBody>
          <a:bodyPr/>
          <a:lstStyle/>
          <a:p>
            <a:r>
              <a:rPr lang="en-US"/>
              <a:t>Estimated Opportunity</a:t>
            </a:r>
          </a:p>
        </p:txBody>
      </p:sp>
      <p:sp>
        <p:nvSpPr>
          <p:cNvPr id="2" name="Slide Number Placeholder 1">
            <a:extLst>
              <a:ext uri="{FF2B5EF4-FFF2-40B4-BE49-F238E27FC236}">
                <a16:creationId xmlns:a16="http://schemas.microsoft.com/office/drawing/2014/main" id="{70A11042-0DEE-485A-80CD-6066EE38A6A2}"/>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627E49D-364B-4C3E-A9BF-27E6A29023EB}" type="slidenum">
              <a:rPr kumimoji="0" lang="en-US" sz="700" b="0" i="0" u="none" strike="noStrike" kern="1200" cap="none" spc="0" normalizeH="0" baseline="0" noProof="0" smtClean="0">
                <a:ln>
                  <a:noFill/>
                </a:ln>
                <a:solidFill>
                  <a:prstClr val="black">
                    <a:lumMod val="65000"/>
                    <a:lumOff val="3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700" b="0" i="0" u="none" strike="noStrike" kern="1200" cap="none" spc="0" normalizeH="0" baseline="0" noProof="0">
              <a:ln>
                <a:noFill/>
              </a:ln>
              <a:solidFill>
                <a:prstClr val="black">
                  <a:lumMod val="65000"/>
                  <a:lumOff val="35000"/>
                </a:prstClr>
              </a:solidFill>
              <a:effectLst/>
              <a:uLnTx/>
              <a:uFillTx/>
              <a:latin typeface="Arial" panose="020B0604020202020204"/>
              <a:ea typeface="+mn-ea"/>
              <a:cs typeface="+mn-cs"/>
            </a:endParaRPr>
          </a:p>
        </p:txBody>
      </p:sp>
      <p:pic>
        <p:nvPicPr>
          <p:cNvPr id="5" name="Picture 4" descr="Logo&#10;&#10;Description automatically generated">
            <a:extLst>
              <a:ext uri="{FF2B5EF4-FFF2-40B4-BE49-F238E27FC236}">
                <a16:creationId xmlns:a16="http://schemas.microsoft.com/office/drawing/2014/main" id="{5AB6D0C7-2C3F-47DD-A094-5D8AC7462794}"/>
              </a:ext>
            </a:extLst>
          </p:cNvPr>
          <p:cNvPicPr>
            <a:picLocks noChangeAspect="1"/>
          </p:cNvPicPr>
          <p:nvPr/>
        </p:nvPicPr>
        <p:blipFill rotWithShape="1">
          <a:blip r:embed="rId3">
            <a:extLst>
              <a:ext uri="{28A0092B-C50C-407E-A947-70E740481C1C}">
                <a14:useLocalDpi xmlns:a14="http://schemas.microsoft.com/office/drawing/2010/main" val="0"/>
              </a:ext>
            </a:extLst>
          </a:blip>
          <a:srcRect l="3981"/>
          <a:stretch/>
        </p:blipFill>
        <p:spPr>
          <a:xfrm>
            <a:off x="325005" y="6103700"/>
            <a:ext cx="1695195" cy="590462"/>
          </a:xfrm>
          <a:prstGeom prst="rect">
            <a:avLst/>
          </a:prstGeom>
        </p:spPr>
      </p:pic>
      <p:sp>
        <p:nvSpPr>
          <p:cNvPr id="6" name="Subtitle 2">
            <a:extLst>
              <a:ext uri="{FF2B5EF4-FFF2-40B4-BE49-F238E27FC236}">
                <a16:creationId xmlns:a16="http://schemas.microsoft.com/office/drawing/2014/main" id="{DB8B5784-13D9-4031-A63E-E8F7A99D74F3}"/>
              </a:ext>
            </a:extLst>
          </p:cNvPr>
          <p:cNvSpPr txBox="1">
            <a:spLocks/>
          </p:cNvSpPr>
          <p:nvPr/>
        </p:nvSpPr>
        <p:spPr>
          <a:xfrm>
            <a:off x="810100" y="1023933"/>
            <a:ext cx="10255246" cy="4810133"/>
          </a:xfrm>
          <a:prstGeom prst="rect">
            <a:avLst/>
          </a:prstGeom>
        </p:spPr>
        <p:txBody>
          <a:bodyPr vert="horz" lIns="91440" tIns="45720" rIns="91440" bIns="45720" rtlCol="0">
            <a:noAutofit/>
          </a:bodyPr>
          <a:lstStyle>
            <a:lvl1pPr marL="228555" indent="-228555" algn="l" defTabSz="914217" rtl="0" eaLnBrk="1" latinLnBrk="0" hangingPunct="1">
              <a:lnSpc>
                <a:spcPct val="90000"/>
              </a:lnSpc>
              <a:spcBef>
                <a:spcPts val="1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1pPr>
            <a:lvl2pPr marL="685663" indent="-228555" algn="l" defTabSz="914217" rtl="0" eaLnBrk="1" latinLnBrk="0" hangingPunct="1">
              <a:lnSpc>
                <a:spcPct val="90000"/>
              </a:lnSpc>
              <a:spcBef>
                <a:spcPts val="5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2pPr>
            <a:lvl3pPr marL="1142772" indent="-228555"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3pPr>
            <a:lvl4pPr marL="1599880" indent="-228555" algn="l" defTabSz="914217" rtl="0" eaLnBrk="1" latinLnBrk="0" hangingPunct="1">
              <a:lnSpc>
                <a:spcPct val="90000"/>
              </a:lnSpc>
              <a:spcBef>
                <a:spcPts val="500"/>
              </a:spcBef>
              <a:buFont typeface="Arial" panose="020B0604020202020204" pitchFamily="34" charset="0"/>
              <a:buChar char="•"/>
              <a:defRPr sz="2133"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4pPr>
            <a:lvl5pPr marL="2056989" indent="-228555" algn="l" defTabSz="914217" rtl="0" eaLnBrk="1" latinLnBrk="0" hangingPunct="1">
              <a:lnSpc>
                <a:spcPct val="90000"/>
              </a:lnSpc>
              <a:spcBef>
                <a:spcPts val="500"/>
              </a:spcBef>
              <a:buFont typeface="Arial" panose="020B0604020202020204" pitchFamily="34" charset="0"/>
              <a:buChar char="•"/>
              <a:defRPr sz="2133"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55" marR="0" lvl="0" indent="165100" algn="l" defTabSz="914217" rtl="0" eaLnBrk="1" fontAlgn="auto" latinLnBrk="0" hangingPunct="1">
              <a:lnSpc>
                <a:spcPct val="90000"/>
              </a:lnSpc>
              <a:spcBef>
                <a:spcPts val="1200"/>
              </a:spcBef>
              <a:spcAft>
                <a:spcPts val="0"/>
              </a:spcAft>
              <a:buClr>
                <a:prstClr val="black"/>
              </a:buClr>
              <a:buSzTx/>
              <a:buFont typeface="Arial" panose="020B0604020202020204" pitchFamily="34" charset="0"/>
              <a:buChar char="•"/>
              <a:tabLst/>
              <a:defRPr/>
            </a:pPr>
            <a:r>
              <a:rPr kumimoji="0" lang="en-US" sz="1800" b="1" i="0" u="none" strike="noStrike" kern="0" cap="none" spc="0" normalizeH="0" baseline="0" noProof="0" dirty="0">
                <a:ln>
                  <a:noFill/>
                </a:ln>
                <a:solidFill>
                  <a:prstClr val="black">
                    <a:lumMod val="65000"/>
                    <a:lumOff val="35000"/>
                  </a:prstClr>
                </a:solidFill>
                <a:effectLst/>
                <a:uLnTx/>
                <a:uFillTx/>
                <a:latin typeface="Arial" panose="020B0604020202020204"/>
                <a:ea typeface="+mn-ea"/>
                <a:cs typeface="Arial" charset="0"/>
                <a:sym typeface="Arial" panose="020B0604020202020204" pitchFamily="34" charset="0"/>
              </a:rPr>
              <a:t>XX Pumps selected represent installed kW</a:t>
            </a:r>
          </a:p>
          <a:p>
            <a:pPr marL="228555" marR="0" lvl="0" indent="165100" algn="l" defTabSz="914217" rtl="0" eaLnBrk="1" fontAlgn="auto" latinLnBrk="0" hangingPunct="1">
              <a:lnSpc>
                <a:spcPct val="90000"/>
              </a:lnSpc>
              <a:spcBef>
                <a:spcPts val="1200"/>
              </a:spcBef>
              <a:spcAft>
                <a:spcPts val="0"/>
              </a:spcAft>
              <a:buClr>
                <a:prstClr val="black"/>
              </a:buClr>
              <a:buSzTx/>
              <a:buFont typeface="Arial" panose="020B0604020202020204" pitchFamily="34" charset="0"/>
              <a:buChar char="•"/>
              <a:tabLst/>
              <a:defRPr/>
            </a:pPr>
            <a:endParaRPr kumimoji="0" lang="en-US" sz="1800" b="0" i="0" u="none" strike="noStrike" kern="0" cap="none" spc="0" normalizeH="0" baseline="0" noProof="0" dirty="0">
              <a:ln>
                <a:noFill/>
              </a:ln>
              <a:solidFill>
                <a:prstClr val="black">
                  <a:lumMod val="65000"/>
                  <a:lumOff val="35000"/>
                </a:prstClr>
              </a:solidFill>
              <a:effectLst/>
              <a:uLnTx/>
              <a:uFillTx/>
              <a:latin typeface="Arial" panose="020B0604020202020204"/>
              <a:ea typeface="+mn-ea"/>
              <a:cs typeface="Arial" charset="0"/>
              <a:sym typeface="Arial" panose="020B0604020202020204" pitchFamily="34" charset="0"/>
            </a:endParaRPr>
          </a:p>
          <a:p>
            <a:pPr marL="228555" marR="0" lvl="0" indent="165100" algn="l" defTabSz="914217" rtl="0" eaLnBrk="1" fontAlgn="auto" latinLnBrk="0" hangingPunct="1">
              <a:lnSpc>
                <a:spcPct val="90000"/>
              </a:lnSpc>
              <a:spcBef>
                <a:spcPts val="1200"/>
              </a:spcBef>
              <a:spcAft>
                <a:spcPts val="0"/>
              </a:spcAft>
              <a:buClr>
                <a:prstClr val="black"/>
              </a:buClr>
              <a:buSzTx/>
              <a:buFont typeface="Arial" panose="020B0604020202020204" pitchFamily="34" charset="0"/>
              <a:buChar char="•"/>
              <a:tabLst/>
              <a:defRPr/>
            </a:pPr>
            <a:r>
              <a:rPr kumimoji="0" lang="en-US" sz="1800" b="1" i="0" u="none" strike="noStrike" kern="0" cap="none" spc="0" normalizeH="0" baseline="0" noProof="0" dirty="0">
                <a:ln>
                  <a:noFill/>
                </a:ln>
                <a:solidFill>
                  <a:prstClr val="black">
                    <a:lumMod val="65000"/>
                    <a:lumOff val="35000"/>
                  </a:prstClr>
                </a:solidFill>
                <a:effectLst/>
                <a:uLnTx/>
                <a:uFillTx/>
                <a:latin typeface="Arial" panose="020B0604020202020204"/>
                <a:ea typeface="+mn-ea"/>
                <a:cs typeface="Arial" charset="0"/>
                <a:sym typeface="Arial" panose="020B0604020202020204" pitchFamily="34" charset="0"/>
              </a:rPr>
              <a:t>Estimated Savings:</a:t>
            </a:r>
          </a:p>
          <a:p>
            <a:pPr marL="685663" marR="0" lvl="1" indent="165100" algn="l" defTabSz="914217" rtl="0" eaLnBrk="1" fontAlgn="auto" latinLnBrk="0" hangingPunct="1">
              <a:lnSpc>
                <a:spcPct val="90000"/>
              </a:lnSpc>
              <a:spcBef>
                <a:spcPts val="1200"/>
              </a:spcBef>
              <a:spcAft>
                <a:spcPts val="0"/>
              </a:spcAft>
              <a:buClr>
                <a:prstClr val="black"/>
              </a:buClr>
              <a:buSzTx/>
              <a:buFont typeface="Arial" panose="020B0604020202020204" pitchFamily="34" charset="0"/>
              <a:buChar char="•"/>
              <a:tabLst/>
              <a:defRPr/>
            </a:pPr>
            <a:r>
              <a:rPr kumimoji="0" lang="en-US" sz="1800" b="0" i="0" u="none" strike="noStrike" kern="0" cap="none" spc="0" normalizeH="0" baseline="0" noProof="0" dirty="0">
                <a:ln>
                  <a:noFill/>
                </a:ln>
                <a:solidFill>
                  <a:prstClr val="black">
                    <a:lumMod val="65000"/>
                    <a:lumOff val="35000"/>
                  </a:prstClr>
                </a:solidFill>
                <a:effectLst/>
                <a:uLnTx/>
                <a:uFillTx/>
                <a:latin typeface="Arial" panose="020B0604020202020204"/>
                <a:ea typeface="+mn-ea"/>
                <a:cs typeface="Arial" charset="0"/>
                <a:sym typeface="Arial" panose="020B0604020202020204" pitchFamily="34" charset="0"/>
              </a:rPr>
              <a:t>XXX kWh</a:t>
            </a:r>
          </a:p>
          <a:p>
            <a:pPr marL="685663" marR="0" lvl="1" indent="165100" algn="l" defTabSz="914217" rtl="0" eaLnBrk="1" fontAlgn="auto" latinLnBrk="0" hangingPunct="1">
              <a:lnSpc>
                <a:spcPct val="90000"/>
              </a:lnSpc>
              <a:spcBef>
                <a:spcPts val="1200"/>
              </a:spcBef>
              <a:spcAft>
                <a:spcPts val="0"/>
              </a:spcAft>
              <a:buClr>
                <a:prstClr val="black"/>
              </a:buClr>
              <a:buSzTx/>
              <a:buFont typeface="Arial" panose="020B0604020202020204" pitchFamily="34" charset="0"/>
              <a:buChar char="•"/>
              <a:tabLst/>
              <a:defRPr/>
            </a:pPr>
            <a:r>
              <a:rPr kumimoji="0" lang="en-US" sz="1800" b="0" i="0" u="none" strike="noStrike" kern="0" cap="none" spc="0" normalizeH="0" baseline="0" noProof="0" dirty="0">
                <a:ln>
                  <a:noFill/>
                </a:ln>
                <a:solidFill>
                  <a:prstClr val="black">
                    <a:lumMod val="65000"/>
                    <a:lumOff val="35000"/>
                  </a:prstClr>
                </a:solidFill>
                <a:effectLst/>
                <a:uLnTx/>
                <a:uFillTx/>
                <a:latin typeface="Arial" panose="020B0604020202020204"/>
                <a:ea typeface="+mn-ea"/>
                <a:cs typeface="Arial" charset="0"/>
                <a:sym typeface="Arial" panose="020B0604020202020204" pitchFamily="34" charset="0"/>
              </a:rPr>
              <a:t>$XXXX/</a:t>
            </a:r>
            <a:r>
              <a:rPr kumimoji="0" lang="en-US" sz="1800" b="0" i="0" u="none" strike="noStrike" kern="0" cap="none" spc="0" normalizeH="0" baseline="0" noProof="0" dirty="0" err="1">
                <a:ln>
                  <a:noFill/>
                </a:ln>
                <a:solidFill>
                  <a:prstClr val="black">
                    <a:lumMod val="65000"/>
                    <a:lumOff val="35000"/>
                  </a:prstClr>
                </a:solidFill>
                <a:effectLst/>
                <a:uLnTx/>
                <a:uFillTx/>
                <a:latin typeface="Arial" panose="020B0604020202020204"/>
                <a:ea typeface="+mn-ea"/>
                <a:cs typeface="Arial" charset="0"/>
                <a:sym typeface="Arial" panose="020B0604020202020204" pitchFamily="34" charset="0"/>
              </a:rPr>
              <a:t>Yr</a:t>
            </a:r>
            <a:r>
              <a:rPr kumimoji="0" lang="en-US" sz="1800" b="0" i="0" u="none" strike="noStrike" kern="0" cap="none" spc="0" normalizeH="0" baseline="0" noProof="0" dirty="0">
                <a:ln>
                  <a:noFill/>
                </a:ln>
                <a:solidFill>
                  <a:prstClr val="black">
                    <a:lumMod val="65000"/>
                    <a:lumOff val="35000"/>
                  </a:prstClr>
                </a:solidFill>
                <a:effectLst/>
                <a:uLnTx/>
                <a:uFillTx/>
                <a:latin typeface="Arial" panose="020B0604020202020204"/>
                <a:ea typeface="+mn-ea"/>
                <a:cs typeface="Arial" charset="0"/>
                <a:sym typeface="Arial" panose="020B0604020202020204" pitchFamily="34" charset="0"/>
              </a:rPr>
              <a:t> </a:t>
            </a:r>
          </a:p>
          <a:p>
            <a:pPr marL="685663" marR="0" lvl="1" indent="165100" algn="l" defTabSz="914217" rtl="0" eaLnBrk="1" fontAlgn="auto" latinLnBrk="0" hangingPunct="1">
              <a:lnSpc>
                <a:spcPct val="90000"/>
              </a:lnSpc>
              <a:spcBef>
                <a:spcPts val="1200"/>
              </a:spcBef>
              <a:spcAft>
                <a:spcPts val="0"/>
              </a:spcAft>
              <a:buClr>
                <a:prstClr val="black"/>
              </a:buClr>
              <a:buSzTx/>
              <a:buFont typeface="Arial" panose="020B0604020202020204" pitchFamily="34" charset="0"/>
              <a:buChar char="•"/>
              <a:tabLst/>
              <a:defRPr/>
            </a:pPr>
            <a:r>
              <a:rPr kumimoji="0" lang="en-US" sz="1800" b="0" i="0" u="none" strike="noStrike" kern="0" cap="none" spc="0" normalizeH="0" baseline="0" noProof="0" dirty="0">
                <a:ln>
                  <a:noFill/>
                </a:ln>
                <a:solidFill>
                  <a:prstClr val="black">
                    <a:lumMod val="65000"/>
                    <a:lumOff val="35000"/>
                  </a:prstClr>
                </a:solidFill>
                <a:effectLst/>
                <a:uLnTx/>
                <a:uFillTx/>
                <a:latin typeface="Arial" panose="020B0604020202020204"/>
                <a:ea typeface="+mn-ea"/>
                <a:cs typeface="Arial" charset="0"/>
                <a:sym typeface="Arial" panose="020B0604020202020204" pitchFamily="34" charset="0"/>
              </a:rPr>
              <a:t> XXXX metric Tons/</a:t>
            </a:r>
            <a:r>
              <a:rPr kumimoji="0" lang="en-US" sz="1800" b="0" i="0" u="none" strike="noStrike" kern="0" cap="none" spc="0" normalizeH="0" baseline="0" noProof="0" dirty="0" err="1">
                <a:ln>
                  <a:noFill/>
                </a:ln>
                <a:solidFill>
                  <a:prstClr val="black">
                    <a:lumMod val="65000"/>
                    <a:lumOff val="35000"/>
                  </a:prstClr>
                </a:solidFill>
                <a:effectLst/>
                <a:uLnTx/>
                <a:uFillTx/>
                <a:latin typeface="Arial" panose="020B0604020202020204"/>
                <a:ea typeface="+mn-ea"/>
                <a:cs typeface="Arial" charset="0"/>
                <a:sym typeface="Arial" panose="020B0604020202020204" pitchFamily="34" charset="0"/>
              </a:rPr>
              <a:t>Yr</a:t>
            </a:r>
            <a:r>
              <a:rPr kumimoji="0" lang="en-US" sz="1800" b="0" i="0" u="none" strike="noStrike" kern="0" cap="none" spc="0" normalizeH="0" baseline="0" noProof="0" dirty="0">
                <a:ln>
                  <a:noFill/>
                </a:ln>
                <a:solidFill>
                  <a:prstClr val="black">
                    <a:lumMod val="65000"/>
                    <a:lumOff val="35000"/>
                  </a:prstClr>
                </a:solidFill>
                <a:effectLst/>
                <a:uLnTx/>
                <a:uFillTx/>
                <a:latin typeface="Arial" panose="020B0604020202020204"/>
                <a:ea typeface="+mn-ea"/>
                <a:cs typeface="Arial" charset="0"/>
                <a:sym typeface="Arial" panose="020B0604020202020204" pitchFamily="34" charset="0"/>
              </a:rPr>
              <a:t> CO2 savings</a:t>
            </a:r>
          </a:p>
          <a:p>
            <a:pPr marL="228555" marR="0" lvl="0" indent="165100" algn="l" defTabSz="914217" rtl="0" eaLnBrk="1" fontAlgn="auto" latinLnBrk="0" hangingPunct="1">
              <a:lnSpc>
                <a:spcPct val="90000"/>
              </a:lnSpc>
              <a:spcBef>
                <a:spcPts val="1200"/>
              </a:spcBef>
              <a:spcAft>
                <a:spcPts val="0"/>
              </a:spcAft>
              <a:buClr>
                <a:prstClr val="black"/>
              </a:buClr>
              <a:buSzTx/>
              <a:buFont typeface="Arial" panose="020B0604020202020204" pitchFamily="34" charset="0"/>
              <a:buChar char="•"/>
              <a:tabLst/>
              <a:defRPr/>
            </a:pPr>
            <a:endParaRPr kumimoji="0" lang="en-US" sz="1800" b="0" i="0" u="none" strike="noStrike" kern="0" cap="none" spc="0" normalizeH="0" baseline="0" noProof="0" dirty="0">
              <a:ln>
                <a:noFill/>
              </a:ln>
              <a:solidFill>
                <a:prstClr val="black">
                  <a:lumMod val="65000"/>
                  <a:lumOff val="35000"/>
                </a:prstClr>
              </a:solidFill>
              <a:effectLst/>
              <a:uLnTx/>
              <a:uFillTx/>
              <a:latin typeface="Arial" panose="020B0604020202020204"/>
              <a:ea typeface="+mn-ea"/>
              <a:cs typeface="Arial" charset="0"/>
              <a:sym typeface="Arial" panose="020B0604020202020204" pitchFamily="34" charset="0"/>
            </a:endParaRPr>
          </a:p>
          <a:p>
            <a:pPr marL="228555" marR="0" lvl="0" indent="165100" algn="l" defTabSz="914217" rtl="0" eaLnBrk="1" fontAlgn="auto" latinLnBrk="0" hangingPunct="1">
              <a:lnSpc>
                <a:spcPct val="90000"/>
              </a:lnSpc>
              <a:spcBef>
                <a:spcPts val="1200"/>
              </a:spcBef>
              <a:spcAft>
                <a:spcPts val="0"/>
              </a:spcAft>
              <a:buClr>
                <a:prstClr val="black"/>
              </a:buClr>
              <a:buSzTx/>
              <a:buFont typeface="Arial" panose="020B0604020202020204" pitchFamily="34" charset="0"/>
              <a:buChar char="•"/>
              <a:tabLst/>
              <a:defRPr/>
            </a:pPr>
            <a:r>
              <a:rPr kumimoji="0" lang="en-US" sz="1800" b="1" i="0" u="none" strike="noStrike" kern="0" cap="none" spc="0" normalizeH="0" baseline="0" noProof="0" dirty="0">
                <a:ln>
                  <a:noFill/>
                </a:ln>
                <a:solidFill>
                  <a:prstClr val="black">
                    <a:lumMod val="65000"/>
                    <a:lumOff val="35000"/>
                  </a:prstClr>
                </a:solidFill>
                <a:effectLst/>
                <a:uLnTx/>
                <a:uFillTx/>
                <a:latin typeface="Arial" panose="020B0604020202020204"/>
                <a:ea typeface="+mn-ea"/>
                <a:cs typeface="Arial" charset="0"/>
                <a:sym typeface="Arial" panose="020B0604020202020204" pitchFamily="34" charset="0"/>
              </a:rPr>
              <a:t>Assumptions:</a:t>
            </a:r>
          </a:p>
          <a:p>
            <a:pPr marL="685663" marR="0" lvl="1" indent="165100" algn="l" defTabSz="914217" rtl="0" eaLnBrk="1" fontAlgn="auto" latinLnBrk="0" hangingPunct="1">
              <a:lnSpc>
                <a:spcPct val="90000"/>
              </a:lnSpc>
              <a:spcBef>
                <a:spcPts val="1200"/>
              </a:spcBef>
              <a:spcAft>
                <a:spcPts val="0"/>
              </a:spcAft>
              <a:buClr>
                <a:prstClr val="black"/>
              </a:buClr>
              <a:buSzTx/>
              <a:buFont typeface="Arial" panose="020B0604020202020204" pitchFamily="34" charset="0"/>
              <a:buChar char="•"/>
              <a:tabLst/>
              <a:defRPr/>
            </a:pPr>
            <a:r>
              <a:rPr kumimoji="0" lang="en-US" sz="1800" b="0" i="0" u="none" strike="noStrike" kern="0" cap="none" spc="0" normalizeH="0" baseline="0" noProof="0" dirty="0">
                <a:ln>
                  <a:noFill/>
                </a:ln>
                <a:solidFill>
                  <a:prstClr val="black">
                    <a:lumMod val="65000"/>
                    <a:lumOff val="35000"/>
                  </a:prstClr>
                </a:solidFill>
                <a:effectLst/>
                <a:uLnTx/>
                <a:uFillTx/>
                <a:latin typeface="Arial" panose="020B0604020202020204"/>
                <a:ea typeface="+mn-ea"/>
                <a:cs typeface="Arial" charset="0"/>
                <a:sym typeface="Arial" panose="020B0604020202020204" pitchFamily="34" charset="0"/>
              </a:rPr>
              <a:t>$0.056/kWh cost of power</a:t>
            </a:r>
          </a:p>
          <a:p>
            <a:pPr marL="685663" marR="0" lvl="1" indent="165100" algn="l" defTabSz="914217" rtl="0" eaLnBrk="1" fontAlgn="auto" latinLnBrk="0" hangingPunct="1">
              <a:lnSpc>
                <a:spcPct val="90000"/>
              </a:lnSpc>
              <a:spcBef>
                <a:spcPts val="1200"/>
              </a:spcBef>
              <a:spcAft>
                <a:spcPts val="0"/>
              </a:spcAft>
              <a:buClr>
                <a:prstClr val="black"/>
              </a:buClr>
              <a:buSzTx/>
              <a:buFont typeface="Arial" panose="020B0604020202020204" pitchFamily="34" charset="0"/>
              <a:buChar char="•"/>
              <a:tabLst/>
              <a:defRPr/>
            </a:pPr>
            <a:r>
              <a:rPr kumimoji="0" lang="en-US" sz="1800" b="0" i="0" u="none" strike="noStrike" kern="0" cap="none" spc="0" normalizeH="0" baseline="0" noProof="0" dirty="0">
                <a:ln>
                  <a:noFill/>
                </a:ln>
                <a:solidFill>
                  <a:prstClr val="black">
                    <a:lumMod val="65000"/>
                    <a:lumOff val="35000"/>
                  </a:prstClr>
                </a:solidFill>
                <a:effectLst/>
                <a:uLnTx/>
                <a:uFillTx/>
                <a:latin typeface="Arial" panose="020B0604020202020204"/>
                <a:ea typeface="+mn-ea"/>
                <a:cs typeface="Arial" charset="0"/>
                <a:sym typeface="Arial" panose="020B0604020202020204" pitchFamily="34" charset="0"/>
              </a:rPr>
              <a:t>8,500 operating </a:t>
            </a:r>
            <a:r>
              <a:rPr kumimoji="0" lang="en-US" sz="1800" b="0" i="0" u="none" strike="noStrike" kern="0" cap="none" spc="0" normalizeH="0" baseline="0" noProof="0" dirty="0" err="1">
                <a:ln>
                  <a:noFill/>
                </a:ln>
                <a:solidFill>
                  <a:prstClr val="black">
                    <a:lumMod val="65000"/>
                    <a:lumOff val="35000"/>
                  </a:prstClr>
                </a:solidFill>
                <a:effectLst/>
                <a:uLnTx/>
                <a:uFillTx/>
                <a:latin typeface="Arial" panose="020B0604020202020204"/>
                <a:ea typeface="+mn-ea"/>
                <a:cs typeface="Arial" charset="0"/>
                <a:sym typeface="Arial" panose="020B0604020202020204" pitchFamily="34" charset="0"/>
              </a:rPr>
              <a:t>hrs</a:t>
            </a:r>
            <a:r>
              <a:rPr kumimoji="0" lang="en-US" sz="1800" b="0" i="0" u="none" strike="noStrike" kern="0" cap="none" spc="0" normalizeH="0" baseline="0" noProof="0" dirty="0">
                <a:ln>
                  <a:noFill/>
                </a:ln>
                <a:solidFill>
                  <a:prstClr val="black">
                    <a:lumMod val="65000"/>
                    <a:lumOff val="35000"/>
                  </a:prstClr>
                </a:solidFill>
                <a:effectLst/>
                <a:uLnTx/>
                <a:uFillTx/>
                <a:latin typeface="Arial" panose="020B0604020202020204"/>
                <a:ea typeface="+mn-ea"/>
                <a:cs typeface="Arial" charset="0"/>
                <a:sym typeface="Arial" panose="020B0604020202020204" pitchFamily="34" charset="0"/>
              </a:rPr>
              <a:t>/</a:t>
            </a:r>
            <a:r>
              <a:rPr kumimoji="0" lang="en-US" sz="1800" b="0" i="0" u="none" strike="noStrike" kern="0" cap="none" spc="0" normalizeH="0" baseline="0" noProof="0" dirty="0" err="1">
                <a:ln>
                  <a:noFill/>
                </a:ln>
                <a:solidFill>
                  <a:prstClr val="black">
                    <a:lumMod val="65000"/>
                    <a:lumOff val="35000"/>
                  </a:prstClr>
                </a:solidFill>
                <a:effectLst/>
                <a:uLnTx/>
                <a:uFillTx/>
                <a:latin typeface="Arial" panose="020B0604020202020204"/>
                <a:ea typeface="+mn-ea"/>
                <a:cs typeface="Arial" charset="0"/>
                <a:sym typeface="Arial" panose="020B0604020202020204" pitchFamily="34" charset="0"/>
              </a:rPr>
              <a:t>yr</a:t>
            </a:r>
            <a:endParaRPr kumimoji="0" lang="en-US" sz="1800" b="0" i="0" u="none" strike="noStrike" kern="0" cap="none" spc="0" normalizeH="0" baseline="0" noProof="0" dirty="0">
              <a:ln>
                <a:noFill/>
              </a:ln>
              <a:solidFill>
                <a:prstClr val="black">
                  <a:lumMod val="65000"/>
                  <a:lumOff val="35000"/>
                </a:prstClr>
              </a:solidFill>
              <a:effectLst/>
              <a:uLnTx/>
              <a:uFillTx/>
              <a:latin typeface="Arial" panose="020B0604020202020204"/>
              <a:ea typeface="+mn-ea"/>
              <a:cs typeface="Arial" charset="0"/>
              <a:sym typeface="Arial" panose="020B0604020202020204" pitchFamily="34" charset="0"/>
            </a:endParaRPr>
          </a:p>
          <a:p>
            <a:pPr marL="685663" marR="0" lvl="1" indent="165100" algn="l" defTabSz="914217" rtl="0" eaLnBrk="1" fontAlgn="auto" latinLnBrk="0" hangingPunct="1">
              <a:lnSpc>
                <a:spcPct val="90000"/>
              </a:lnSpc>
              <a:spcBef>
                <a:spcPts val="1200"/>
              </a:spcBef>
              <a:spcAft>
                <a:spcPts val="0"/>
              </a:spcAft>
              <a:buClr>
                <a:prstClr val="black"/>
              </a:buClr>
              <a:buSzTx/>
              <a:buFont typeface="Arial" panose="020B0604020202020204" pitchFamily="34" charset="0"/>
              <a:buChar char="•"/>
              <a:tabLst/>
              <a:defRPr/>
            </a:pPr>
            <a:r>
              <a:rPr kumimoji="0" lang="en-US" sz="1800" b="0" i="0" u="none" strike="noStrike" kern="0" cap="none" spc="0" normalizeH="0" baseline="0" noProof="0" dirty="0">
                <a:ln>
                  <a:noFill/>
                </a:ln>
                <a:solidFill>
                  <a:prstClr val="black">
                    <a:lumMod val="65000"/>
                    <a:lumOff val="35000"/>
                  </a:prstClr>
                </a:solidFill>
                <a:effectLst/>
                <a:uLnTx/>
                <a:uFillTx/>
                <a:latin typeface="Arial" panose="020B0604020202020204"/>
                <a:ea typeface="+mn-ea"/>
                <a:cs typeface="Arial" charset="0"/>
                <a:sym typeface="Arial" panose="020B0604020202020204" pitchFamily="34" charset="0"/>
              </a:rPr>
              <a:t>Pumps operate at 90% of motor nameplate power</a:t>
            </a:r>
          </a:p>
          <a:p>
            <a:pPr marL="685663" marR="0" lvl="1" indent="165100" algn="l" defTabSz="914217" rtl="0" eaLnBrk="1" fontAlgn="auto" latinLnBrk="0" hangingPunct="1">
              <a:lnSpc>
                <a:spcPct val="90000"/>
              </a:lnSpc>
              <a:spcBef>
                <a:spcPts val="1200"/>
              </a:spcBef>
              <a:spcAft>
                <a:spcPts val="0"/>
              </a:spcAft>
              <a:buClr>
                <a:prstClr val="black"/>
              </a:buClr>
              <a:buSzTx/>
              <a:buFont typeface="Arial" panose="020B0604020202020204" pitchFamily="34" charset="0"/>
              <a:buChar char="•"/>
              <a:tabLst/>
              <a:defRPr/>
            </a:pPr>
            <a:r>
              <a:rPr kumimoji="0" lang="en-US" sz="1800" b="0" i="0" u="none" strike="noStrike" kern="0" cap="none" spc="0" normalizeH="0" baseline="0" noProof="0" dirty="0">
                <a:ln>
                  <a:noFill/>
                </a:ln>
                <a:solidFill>
                  <a:prstClr val="black">
                    <a:lumMod val="65000"/>
                    <a:lumOff val="35000"/>
                  </a:prstClr>
                </a:solidFill>
                <a:effectLst/>
                <a:uLnTx/>
                <a:uFillTx/>
                <a:latin typeface="Arial" panose="020B0604020202020204"/>
                <a:ea typeface="+mn-ea"/>
                <a:cs typeface="Arial" charset="0"/>
                <a:sym typeface="Arial" panose="020B0604020202020204" pitchFamily="34" charset="0"/>
              </a:rPr>
              <a:t>80% of pump flow loops will yield savings within acceptable payback timeframe</a:t>
            </a:r>
          </a:p>
        </p:txBody>
      </p:sp>
      <p:sp>
        <p:nvSpPr>
          <p:cNvPr id="7" name="Rectangle 6">
            <a:extLst>
              <a:ext uri="{FF2B5EF4-FFF2-40B4-BE49-F238E27FC236}">
                <a16:creationId xmlns:a16="http://schemas.microsoft.com/office/drawing/2014/main" id="{C1BDB825-F7EA-4BF9-9A1F-50BFA798E0F7}"/>
              </a:ext>
            </a:extLst>
          </p:cNvPr>
          <p:cNvSpPr/>
          <p:nvPr/>
        </p:nvSpPr>
        <p:spPr>
          <a:xfrm>
            <a:off x="2238578" y="5834067"/>
            <a:ext cx="9976565" cy="66865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Arial" panose="020B0604020202020204"/>
                <a:ea typeface="+mn-ea"/>
                <a:cs typeface="+mn-cs"/>
              </a:rPr>
              <a:t>Tip1 – Replace above example with data relevant to the customer Tip2  - look at slide 9 for typical savings identified thorugh the program Tip 3 – assume 0.5 metric ton CO2/MWh</a:t>
            </a:r>
          </a:p>
        </p:txBody>
      </p:sp>
    </p:spTree>
    <p:extLst>
      <p:ext uri="{BB962C8B-B14F-4D97-AF65-F5344CB8AC3E}">
        <p14:creationId xmlns:p14="http://schemas.microsoft.com/office/powerpoint/2010/main" val="3658775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81CABD-D1E0-4B26-ABE8-F1059ED0B1EC}"/>
              </a:ext>
            </a:extLst>
          </p:cNvPr>
          <p:cNvSpPr>
            <a:spLocks noGrp="1"/>
          </p:cNvSpPr>
          <p:nvPr>
            <p:ph type="title"/>
          </p:nvPr>
        </p:nvSpPr>
        <p:spPr/>
        <p:txBody>
          <a:bodyPr/>
          <a:lstStyle/>
          <a:p>
            <a:r>
              <a:rPr lang="en-US"/>
              <a:t>TITLE HERE</a:t>
            </a:r>
            <a:endParaRPr lang="en-US" dirty="0"/>
          </a:p>
        </p:txBody>
      </p:sp>
      <p:sp>
        <p:nvSpPr>
          <p:cNvPr id="2" name="Slide Number Placeholder 1">
            <a:extLst>
              <a:ext uri="{FF2B5EF4-FFF2-40B4-BE49-F238E27FC236}">
                <a16:creationId xmlns:a16="http://schemas.microsoft.com/office/drawing/2014/main" id="{2A6ADABE-699A-4067-A369-81CFEC2CAF62}"/>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627E49D-364B-4C3E-A9BF-27E6A29023EB}" type="slidenum">
              <a:rPr kumimoji="0" lang="en-US" sz="700" b="0" i="0" u="none" strike="noStrike" kern="1200" cap="none" spc="0" normalizeH="0" baseline="0" noProof="0" smtClean="0">
                <a:ln>
                  <a:noFill/>
                </a:ln>
                <a:solidFill>
                  <a:prstClr val="black">
                    <a:lumMod val="65000"/>
                    <a:lumOff val="3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700" b="0" i="0" u="none" strike="noStrike" kern="1200" cap="none" spc="0" normalizeH="0" baseline="0" noProof="0">
              <a:ln>
                <a:noFill/>
              </a:ln>
              <a:solidFill>
                <a:prstClr val="black">
                  <a:lumMod val="65000"/>
                  <a:lumOff val="35000"/>
                </a:prstClr>
              </a:solidFill>
              <a:effectLst/>
              <a:uLnTx/>
              <a:uFillTx/>
              <a:latin typeface="Arial" panose="020B0604020202020204"/>
              <a:ea typeface="+mn-ea"/>
              <a:cs typeface="+mn-cs"/>
            </a:endParaRPr>
          </a:p>
        </p:txBody>
      </p:sp>
      <p:sp>
        <p:nvSpPr>
          <p:cNvPr id="7" name="Content Placeholder 1">
            <a:extLst>
              <a:ext uri="{FF2B5EF4-FFF2-40B4-BE49-F238E27FC236}">
                <a16:creationId xmlns:a16="http://schemas.microsoft.com/office/drawing/2014/main" id="{0D8B070C-E1B7-4622-9CC5-82F292946127}"/>
              </a:ext>
            </a:extLst>
          </p:cNvPr>
          <p:cNvSpPr txBox="1">
            <a:spLocks/>
          </p:cNvSpPr>
          <p:nvPr/>
        </p:nvSpPr>
        <p:spPr>
          <a:xfrm>
            <a:off x="319314" y="1248251"/>
            <a:ext cx="11208290" cy="4969069"/>
          </a:xfrm>
          <a:prstGeom prst="rect">
            <a:avLst/>
          </a:prstGeom>
        </p:spPr>
        <p:txBody>
          <a:bodyPr/>
          <a:lstStyle>
            <a:lvl1pPr marL="228555" indent="-228555" algn="l" defTabSz="91421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66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772" indent="-228555" algn="l" defTabSz="91421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880" indent="-228555" algn="l" defTabSz="91421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989" indent="-228555" algn="l" defTabSz="91421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217" rtl="0" eaLnBrk="1" fontAlgn="auto" latinLnBrk="0" hangingPunct="1">
              <a:lnSpc>
                <a:spcPct val="90000"/>
              </a:lnSpc>
              <a:spcBef>
                <a:spcPts val="1000"/>
              </a:spcBef>
              <a:spcAft>
                <a:spcPts val="0"/>
              </a:spcAft>
              <a:buClrTx/>
              <a:buSzTx/>
              <a:buNone/>
              <a:tabLst/>
              <a:defRPr/>
            </a:pPr>
            <a:r>
              <a:rPr lang="en-US" dirty="0"/>
              <a:t>Instruction: Sell Your Proposal on this slide</a:t>
            </a:r>
          </a:p>
          <a:p>
            <a:pPr marL="0" marR="0" lvl="0" indent="0" algn="l" defTabSz="914217" rtl="0" eaLnBrk="1" fontAlgn="auto" latinLnBrk="0" hangingPunct="1">
              <a:lnSpc>
                <a:spcPct val="90000"/>
              </a:lnSpc>
              <a:spcBef>
                <a:spcPts val="1000"/>
              </a:spcBef>
              <a:spcAft>
                <a:spcPts val="0"/>
              </a:spcAft>
              <a:buClrTx/>
              <a:buSzTx/>
              <a:buNone/>
              <a:tabLst/>
              <a:defRPr/>
            </a:pPr>
            <a:endParaRPr lang="en-US" dirty="0"/>
          </a:p>
          <a:p>
            <a:pPr marL="0" marR="0" lvl="0" indent="0" algn="l" defTabSz="914217" rtl="0" eaLnBrk="1" fontAlgn="auto" latinLnBrk="0" hangingPunct="1">
              <a:lnSpc>
                <a:spcPct val="90000"/>
              </a:lnSpc>
              <a:spcBef>
                <a:spcPts val="1000"/>
              </a:spcBef>
              <a:spcAft>
                <a:spcPts val="0"/>
              </a:spcAft>
              <a:buClrTx/>
              <a:buSzTx/>
              <a:buNone/>
              <a:tabLst/>
              <a:defRPr/>
            </a:pPr>
            <a:r>
              <a:rPr lang="en-US" dirty="0"/>
              <a:t>Here you should d</a:t>
            </a:r>
            <a:r>
              <a:rPr lang="en-US" sz="2000" dirty="0"/>
              <a:t>emonstrate your understanding of the customer and your unique perspective on how to address their needs / challenges.</a:t>
            </a: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05834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FF2B5EF4-FFF2-40B4-BE49-F238E27FC236}">
                <a16:creationId xmlns:a16="http://schemas.microsoft.com/office/drawing/2014/main" id="{18E8DC0C-35C7-4EA1-9177-68401C754685}"/>
              </a:ext>
            </a:extLst>
          </p:cNvPr>
          <p:cNvSpPr/>
          <p:nvPr/>
        </p:nvSpPr>
        <p:spPr>
          <a:xfrm>
            <a:off x="-1" y="1690487"/>
            <a:ext cx="6985519" cy="3741394"/>
          </a:xfrm>
          <a:prstGeom prst="frame">
            <a:avLst>
              <a:gd name="adj1" fmla="val 50000"/>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9285746A-11FD-4017-985E-CF63E18F5F19}"/>
              </a:ext>
            </a:extLst>
          </p:cNvPr>
          <p:cNvSpPr txBox="1"/>
          <p:nvPr/>
        </p:nvSpPr>
        <p:spPr>
          <a:xfrm>
            <a:off x="603379" y="2668632"/>
            <a:ext cx="6096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Arial" panose="020B0604020202020204"/>
                <a:ea typeface="+mn-ea"/>
                <a:cs typeface="+mn-cs"/>
              </a:rPr>
              <a:t>APPENDIX</a:t>
            </a:r>
            <a:endParaRPr kumimoji="0" lang="en-US" sz="2800" b="1" i="0" u="none" strike="noStrike" kern="1200" cap="none" spc="0" normalizeH="0" baseline="0" noProof="0">
              <a:ln>
                <a:noFill/>
              </a:ln>
              <a:solidFill>
                <a:prstClr val="black">
                  <a:lumMod val="85000"/>
                  <a:lumOff val="15000"/>
                </a:prstClr>
              </a:solidFill>
              <a:effectLst/>
              <a:uLnTx/>
              <a:uFillTx/>
              <a:latin typeface="Arial" panose="020B0604020202020204"/>
              <a:ea typeface="+mn-ea"/>
              <a:cs typeface="+mn-cs"/>
            </a:endParaRPr>
          </a:p>
        </p:txBody>
      </p:sp>
      <p:sp>
        <p:nvSpPr>
          <p:cNvPr id="2" name="Slide Number Placeholder 1">
            <a:extLst>
              <a:ext uri="{FF2B5EF4-FFF2-40B4-BE49-F238E27FC236}">
                <a16:creationId xmlns:a16="http://schemas.microsoft.com/office/drawing/2014/main" id="{2A6ADABE-699A-4067-A369-81CFEC2CAF62}"/>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627E49D-364B-4C3E-A9BF-27E6A29023EB}" type="slidenum">
              <a:rPr kumimoji="0" lang="en-US" sz="700" b="0" i="0" u="none" strike="noStrike" kern="1200" cap="none" spc="0" normalizeH="0" baseline="0" noProof="0" smtClean="0">
                <a:ln>
                  <a:noFill/>
                </a:ln>
                <a:solidFill>
                  <a:prstClr val="black">
                    <a:lumMod val="65000"/>
                    <a:lumOff val="3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700" b="0" i="0" u="none" strike="noStrike" kern="1200" cap="none" spc="0" normalizeH="0" baseline="0" noProof="0">
              <a:ln>
                <a:noFill/>
              </a:ln>
              <a:solidFill>
                <a:prstClr val="black">
                  <a:lumMod val="65000"/>
                  <a:lumOff val="35000"/>
                </a:prstClr>
              </a:solidFill>
              <a:effectLst/>
              <a:uLnTx/>
              <a:uFillTx/>
              <a:latin typeface="Arial" panose="020B0604020202020204"/>
              <a:ea typeface="+mn-ea"/>
              <a:cs typeface="+mn-cs"/>
            </a:endParaRPr>
          </a:p>
        </p:txBody>
      </p:sp>
      <p:pic>
        <p:nvPicPr>
          <p:cNvPr id="12" name="Picture 11" descr="Logo&#10;&#10;Description automatically generated">
            <a:extLst>
              <a:ext uri="{FF2B5EF4-FFF2-40B4-BE49-F238E27FC236}">
                <a16:creationId xmlns:a16="http://schemas.microsoft.com/office/drawing/2014/main" id="{7D03FF98-2F3A-4731-B34B-2A74BE79F7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3865" y="1693518"/>
            <a:ext cx="4510064" cy="3738363"/>
          </a:xfrm>
          <a:prstGeom prst="rect">
            <a:avLst/>
          </a:prstGeom>
        </p:spPr>
      </p:pic>
    </p:spTree>
    <p:extLst>
      <p:ext uri="{BB962C8B-B14F-4D97-AF65-F5344CB8AC3E}">
        <p14:creationId xmlns:p14="http://schemas.microsoft.com/office/powerpoint/2010/main" val="1936981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9" name="Title 38">
            <a:extLst>
              <a:ext uri="{FF2B5EF4-FFF2-40B4-BE49-F238E27FC236}">
                <a16:creationId xmlns:a16="http://schemas.microsoft.com/office/drawing/2014/main" id="{3DA93177-8F89-4655-A0D0-C433D3C7EAA5}"/>
              </a:ext>
            </a:extLst>
          </p:cNvPr>
          <p:cNvSpPr>
            <a:spLocks noGrp="1"/>
          </p:cNvSpPr>
          <p:nvPr>
            <p:ph type="title"/>
          </p:nvPr>
        </p:nvSpPr>
        <p:spPr/>
        <p:txBody>
          <a:bodyPr/>
          <a:lstStyle/>
          <a:p>
            <a:r>
              <a:rPr lang="en-US" dirty="0"/>
              <a:t>Building Sustainable Operations for Ourselves and our Customers</a:t>
            </a:r>
          </a:p>
        </p:txBody>
      </p:sp>
      <p:sp>
        <p:nvSpPr>
          <p:cNvPr id="2" name="Slide Number Placeholder 1">
            <a:extLst>
              <a:ext uri="{FF2B5EF4-FFF2-40B4-BE49-F238E27FC236}">
                <a16:creationId xmlns:a16="http://schemas.microsoft.com/office/drawing/2014/main" id="{70A11042-0DEE-485A-80CD-6066EE38A6A2}"/>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627E49D-364B-4C3E-A9BF-27E6A29023EB}" type="slidenum">
              <a:rPr kumimoji="0" lang="en-US" sz="700" b="0" i="0" u="none" strike="noStrike" kern="1200" cap="none" spc="0" normalizeH="0" baseline="0" noProof="0" smtClean="0">
                <a:ln>
                  <a:noFill/>
                </a:ln>
                <a:solidFill>
                  <a:prstClr val="black">
                    <a:lumMod val="65000"/>
                    <a:lumOff val="3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700" b="0" i="0" u="none" strike="noStrike" kern="1200" cap="none" spc="0" normalizeH="0" baseline="0" noProof="0">
              <a:ln>
                <a:noFill/>
              </a:ln>
              <a:solidFill>
                <a:prstClr val="black">
                  <a:lumMod val="65000"/>
                  <a:lumOff val="35000"/>
                </a:prstClr>
              </a:solidFill>
              <a:effectLst/>
              <a:uLnTx/>
              <a:uFillTx/>
              <a:latin typeface="Arial" panose="020B0604020202020204"/>
              <a:ea typeface="+mn-ea"/>
              <a:cs typeface="+mn-cs"/>
            </a:endParaRPr>
          </a:p>
        </p:txBody>
      </p:sp>
      <p:sp>
        <p:nvSpPr>
          <p:cNvPr id="12" name="object 116">
            <a:extLst>
              <a:ext uri="{FF2B5EF4-FFF2-40B4-BE49-F238E27FC236}">
                <a16:creationId xmlns:a16="http://schemas.microsoft.com/office/drawing/2014/main" id="{BD475FB2-CFE3-4578-A21D-503FB6E09D75}"/>
              </a:ext>
            </a:extLst>
          </p:cNvPr>
          <p:cNvSpPr/>
          <p:nvPr/>
        </p:nvSpPr>
        <p:spPr>
          <a:xfrm>
            <a:off x="3890321" y="1209942"/>
            <a:ext cx="554990" cy="554990"/>
          </a:xfrm>
          <a:custGeom>
            <a:avLst/>
            <a:gdLst/>
            <a:ahLst/>
            <a:cxnLst/>
            <a:rect l="l" t="t" r="r" b="b"/>
            <a:pathLst>
              <a:path w="554989" h="554989">
                <a:moveTo>
                  <a:pt x="554735" y="0"/>
                </a:moveTo>
                <a:lnTo>
                  <a:pt x="0" y="0"/>
                </a:lnTo>
                <a:lnTo>
                  <a:pt x="0" y="554736"/>
                </a:lnTo>
                <a:lnTo>
                  <a:pt x="554735" y="554736"/>
                </a:lnTo>
                <a:lnTo>
                  <a:pt x="554735" y="0"/>
                </a:lnTo>
                <a:close/>
              </a:path>
            </a:pathLst>
          </a:cu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82336B5E-B264-415B-9AAC-D166FF188D8A}"/>
              </a:ext>
            </a:extLst>
          </p:cNvPr>
          <p:cNvSpPr txBox="1"/>
          <p:nvPr/>
        </p:nvSpPr>
        <p:spPr>
          <a:xfrm>
            <a:off x="158241" y="1158201"/>
            <a:ext cx="7452233" cy="707886"/>
          </a:xfrm>
          <a:prstGeom prst="rect">
            <a:avLst/>
          </a:prstGeom>
          <a:noFill/>
        </p:spPr>
        <p:txBody>
          <a:bodyPr wrap="square">
            <a:spAutoFit/>
          </a:bodyPr>
          <a:lstStyle/>
          <a:p>
            <a:pPr marL="139065" marR="9271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HelveticaNeueLT Std Lt"/>
                <a:cs typeface="HelveticaNeueLT Std Lt"/>
              </a:rPr>
              <a:t>Our approach to sustainability is comprised of three key pillars – </a:t>
            </a:r>
            <a:r>
              <a:rPr kumimoji="0" lang="en-US" sz="2000" b="1" i="0" u="none" strike="noStrike" kern="1200" cap="none" spc="0" normalizeH="0" baseline="0" noProof="0" dirty="0">
                <a:ln>
                  <a:noFill/>
                </a:ln>
                <a:solidFill>
                  <a:prstClr val="black"/>
                </a:solidFill>
                <a:effectLst/>
                <a:uLnTx/>
                <a:uFillTx/>
                <a:latin typeface="Arial" panose="020B0604020202020204"/>
                <a:ea typeface="HelveticaNeueLT Std Lt"/>
                <a:cs typeface="HelveticaNeueLT Std Lt"/>
              </a:rPr>
              <a:t>People</a:t>
            </a:r>
            <a:r>
              <a:rPr kumimoji="0" lang="en-US" sz="2000" b="0" i="0" u="none" strike="noStrike" kern="1200" cap="none" spc="0" normalizeH="0" baseline="0" noProof="0" dirty="0">
                <a:ln>
                  <a:noFill/>
                </a:ln>
                <a:solidFill>
                  <a:prstClr val="black"/>
                </a:solidFill>
                <a:effectLst/>
                <a:uLnTx/>
                <a:uFillTx/>
                <a:latin typeface="Arial" panose="020B0604020202020204"/>
                <a:ea typeface="HelveticaNeueLT Std Lt"/>
                <a:cs typeface="HelveticaNeueLT Std Lt"/>
              </a:rPr>
              <a:t>, </a:t>
            </a:r>
            <a:r>
              <a:rPr kumimoji="0" lang="en-US" sz="2000" b="1" i="0" u="none" strike="noStrike" kern="1200" cap="none" spc="0" normalizeH="0" baseline="0" noProof="0" dirty="0">
                <a:ln>
                  <a:noFill/>
                </a:ln>
                <a:solidFill>
                  <a:prstClr val="black"/>
                </a:solidFill>
                <a:effectLst/>
                <a:uLnTx/>
                <a:uFillTx/>
                <a:latin typeface="Arial" panose="020B0604020202020204"/>
                <a:ea typeface="HelveticaNeueLT Std Lt"/>
                <a:cs typeface="HelveticaNeueLT Std Lt"/>
              </a:rPr>
              <a:t>Planet</a:t>
            </a:r>
            <a:r>
              <a:rPr kumimoji="0" lang="en-US" sz="2000" b="0" i="0" u="none" strike="noStrike" kern="1200" cap="none" spc="0" normalizeH="0" baseline="0" noProof="0" dirty="0">
                <a:ln>
                  <a:noFill/>
                </a:ln>
                <a:solidFill>
                  <a:prstClr val="black"/>
                </a:solidFill>
                <a:effectLst/>
                <a:uLnTx/>
                <a:uFillTx/>
                <a:latin typeface="Arial" panose="020B0604020202020204"/>
                <a:ea typeface="HelveticaNeueLT Std Lt"/>
                <a:cs typeface="HelveticaNeueLT Std Lt"/>
              </a:rPr>
              <a:t> and </a:t>
            </a:r>
            <a:r>
              <a:rPr kumimoji="0" lang="en-US" sz="2000" b="1" i="0" u="none" strike="noStrike" kern="1200" cap="none" spc="0" normalizeH="0" baseline="0" noProof="0" dirty="0">
                <a:ln>
                  <a:noFill/>
                </a:ln>
                <a:solidFill>
                  <a:prstClr val="black"/>
                </a:solidFill>
                <a:effectLst/>
                <a:uLnTx/>
                <a:uFillTx/>
                <a:latin typeface="Arial" panose="020B0604020202020204"/>
                <a:ea typeface="HelveticaNeueLT Std Lt"/>
                <a:cs typeface="HelveticaNeueLT Std Lt"/>
              </a:rPr>
              <a:t>Operational Excellence</a:t>
            </a:r>
            <a:r>
              <a:rPr kumimoji="0" lang="en-US" sz="2000" b="0" i="0" u="none" strike="noStrike" kern="1200" cap="none" spc="0" normalizeH="0" baseline="0" noProof="0" dirty="0">
                <a:ln>
                  <a:noFill/>
                </a:ln>
                <a:solidFill>
                  <a:prstClr val="black"/>
                </a:solidFill>
                <a:effectLst/>
                <a:uLnTx/>
                <a:uFillTx/>
                <a:latin typeface="Arial" panose="020B0604020202020204"/>
                <a:ea typeface="HelveticaNeueLT Std Lt"/>
                <a:cs typeface="HelveticaNeueLT Std Lt"/>
              </a:rPr>
              <a:t>:</a:t>
            </a:r>
          </a:p>
        </p:txBody>
      </p:sp>
      <p:pic>
        <p:nvPicPr>
          <p:cNvPr id="5" name="Picture 4">
            <a:extLst>
              <a:ext uri="{FF2B5EF4-FFF2-40B4-BE49-F238E27FC236}">
                <a16:creationId xmlns:a16="http://schemas.microsoft.com/office/drawing/2014/main" id="{62EF9770-1F62-4D1D-9BF1-16ACB66E41E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955" b="96422" l="6567" r="93809">
                        <a14:foregroundMark x1="29831" y1="16008" x2="30394" y2="26365"/>
                        <a14:foregroundMark x1="30394" y1="26365" x2="41463" y2="26742"/>
                        <a14:foregroundMark x1="42214" y1="5650" x2="45966" y2="7345"/>
                        <a14:foregroundMark x1="56473" y1="12429" x2="80300" y2="42938"/>
                        <a14:foregroundMark x1="80300" y1="42938" x2="81801" y2="46704"/>
                        <a14:foregroundMark x1="32270" y1="16949" x2="20826" y2="35028"/>
                        <a14:foregroundMark x1="20826" y1="35028" x2="19137" y2="46516"/>
                        <a14:foregroundMark x1="40525" y1="38418" x2="16135" y2="52166"/>
                        <a14:foregroundMark x1="9006" y1="33333" x2="18011" y2="63465"/>
                        <a14:foregroundMark x1="13133" y1="66290" x2="38649" y2="53107"/>
                        <a14:foregroundMark x1="38649" y1="53107" x2="39587" y2="52166"/>
                        <a14:foregroundMark x1="43152" y1="33898" x2="43527" y2="52731"/>
                        <a14:foregroundMark x1="40713" y1="9605" x2="24765" y2="15443"/>
                        <a14:foregroundMark x1="24765" y1="15443" x2="17261" y2="22411"/>
                        <a14:foregroundMark x1="17261" y1="22411" x2="9568" y2="39548"/>
                        <a14:foregroundMark x1="9568" y1="39548" x2="9006" y2="55367"/>
                        <a14:foregroundMark x1="35647" y1="13371" x2="46154" y2="16761"/>
                        <a14:foregroundMark x1="46154" y1="16761" x2="76548" y2="46139"/>
                        <a14:foregroundMark x1="93996" y1="52731" x2="93996" y2="52731"/>
                        <a14:foregroundMark x1="51407" y1="79473" x2="51407" y2="79473"/>
                        <a14:foregroundMark x1="42026" y1="72505" x2="42026" y2="72505"/>
                        <a14:foregroundMark x1="29268" y1="70810" x2="41463" y2="80414"/>
                        <a14:foregroundMark x1="41463" y1="80414" x2="60413" y2="81544"/>
                        <a14:foregroundMark x1="60413" y1="81544" x2="63790" y2="76083"/>
                        <a14:foregroundMark x1="38086" y1="63089" x2="54784" y2="62712"/>
                        <a14:foregroundMark x1="12946" y1="75141" x2="65666" y2="92467"/>
                        <a14:foregroundMark x1="65666" y1="92467" x2="75985" y2="86629"/>
                        <a14:foregroundMark x1="75985" y1="86629" x2="81426" y2="78154"/>
                        <a14:foregroundMark x1="81426" y1="78154" x2="81426" y2="78154"/>
                        <a14:foregroundMark x1="5816" y1="43503" x2="6567" y2="55556"/>
                        <a14:foregroundMark x1="6567" y1="55556" x2="6567" y2="55556"/>
                        <a14:foregroundMark x1="40901" y1="62712" x2="54409" y2="64783"/>
                        <a14:foregroundMark x1="54409" y1="64783" x2="56473" y2="63277"/>
                        <a14:foregroundMark x1="42589" y1="65725" x2="56473" y2="67797"/>
                        <a14:foregroundMark x1="56473" y1="67797" x2="52908" y2="56309"/>
                        <a14:foregroundMark x1="52908" y1="56309" x2="49343" y2="55744"/>
                        <a14:foregroundMark x1="41088" y1="59887" x2="50469" y2="59134"/>
                        <a14:foregroundMark x1="51595" y1="4520" x2="54034" y2="4520"/>
                        <a14:foregroundMark x1="45966" y1="4143" x2="48405" y2="4708"/>
                        <a14:foregroundMark x1="51970" y1="33145" x2="76735" y2="56685"/>
                        <a14:foregroundMark x1="43527" y1="96234" x2="52158" y2="96422"/>
                        <a14:foregroundMark x1="54597" y1="42373" x2="58161" y2="44633"/>
                        <a14:backgroundMark x1="21201" y1="9793" x2="12570" y2="13559"/>
                        <a14:backgroundMark x1="12570" y1="13559" x2="11632" y2="8663"/>
                      </a14:backgroundRemoval>
                    </a14:imgEffect>
                  </a14:imgLayer>
                </a14:imgProps>
              </a:ext>
            </a:extLst>
          </a:blip>
          <a:stretch>
            <a:fillRect/>
          </a:stretch>
        </p:blipFill>
        <p:spPr>
          <a:xfrm>
            <a:off x="7872170" y="1134963"/>
            <a:ext cx="4287067" cy="4270981"/>
          </a:xfrm>
          <a:prstGeom prst="rect">
            <a:avLst/>
          </a:prstGeom>
        </p:spPr>
      </p:pic>
      <p:sp>
        <p:nvSpPr>
          <p:cNvPr id="3" name="Rectangle 2">
            <a:extLst>
              <a:ext uri="{FF2B5EF4-FFF2-40B4-BE49-F238E27FC236}">
                <a16:creationId xmlns:a16="http://schemas.microsoft.com/office/drawing/2014/main" id="{6AAAB668-F817-4A47-BD0B-DB759F535F45}"/>
              </a:ext>
            </a:extLst>
          </p:cNvPr>
          <p:cNvSpPr/>
          <p:nvPr/>
        </p:nvSpPr>
        <p:spPr>
          <a:xfrm>
            <a:off x="-1" y="4951750"/>
            <a:ext cx="8010525" cy="13506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0" name="Graphic 9">
            <a:extLst>
              <a:ext uri="{FF2B5EF4-FFF2-40B4-BE49-F238E27FC236}">
                <a16:creationId xmlns:a16="http://schemas.microsoft.com/office/drawing/2014/main" id="{48B678CB-B659-4A68-9EE1-9B60CB730BA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8241" y="5212399"/>
            <a:ext cx="2520409" cy="841700"/>
          </a:xfrm>
          <a:prstGeom prst="rect">
            <a:avLst/>
          </a:prstGeom>
        </p:spPr>
      </p:pic>
      <p:sp>
        <p:nvSpPr>
          <p:cNvPr id="4" name="TextBox 3">
            <a:extLst>
              <a:ext uri="{FF2B5EF4-FFF2-40B4-BE49-F238E27FC236}">
                <a16:creationId xmlns:a16="http://schemas.microsoft.com/office/drawing/2014/main" id="{E4FD6B91-7228-4F9D-9C3F-DA52226F673B}"/>
              </a:ext>
            </a:extLst>
          </p:cNvPr>
          <p:cNvSpPr txBox="1"/>
          <p:nvPr/>
        </p:nvSpPr>
        <p:spPr>
          <a:xfrm>
            <a:off x="2871537" y="5056632"/>
            <a:ext cx="480561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2400"/>
              </a:spcAft>
              <a:buClr>
                <a:srgbClr val="44546A"/>
              </a:buClr>
              <a:buSzTx/>
              <a:buFontTx/>
              <a:buNone/>
              <a:tabLst/>
              <a:defRPr/>
            </a:pPr>
            <a:r>
              <a:rPr kumimoji="0" lang="it-IT" sz="1600" b="0" i="0" u="none" strike="noStrike" kern="1200" cap="none" spc="0" normalizeH="0" baseline="0" noProof="0" dirty="0">
                <a:ln>
                  <a:noFill/>
                </a:ln>
                <a:solidFill>
                  <a:prstClr val="white"/>
                </a:solidFill>
                <a:effectLst/>
                <a:uLnTx/>
                <a:uFillTx/>
                <a:latin typeface="Arial" panose="020B0604020202020204"/>
                <a:ea typeface="+mn-ea"/>
                <a:cs typeface="+mn-cs"/>
              </a:rPr>
              <a:t>As we work to meet our emissions commitments, Flowserve offers the Energy Advantage Program to our customers as a way to help them achieve their sustainability goals </a:t>
            </a:r>
          </a:p>
        </p:txBody>
      </p:sp>
      <p:sp>
        <p:nvSpPr>
          <p:cNvPr id="11" name="TextBox 10">
            <a:extLst>
              <a:ext uri="{FF2B5EF4-FFF2-40B4-BE49-F238E27FC236}">
                <a16:creationId xmlns:a16="http://schemas.microsoft.com/office/drawing/2014/main" id="{6A8070E9-B7DA-472C-AF4D-B67906025304}"/>
              </a:ext>
            </a:extLst>
          </p:cNvPr>
          <p:cNvSpPr txBox="1"/>
          <p:nvPr/>
        </p:nvSpPr>
        <p:spPr>
          <a:xfrm>
            <a:off x="158242" y="2147394"/>
            <a:ext cx="2238375" cy="18081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NeueLT Std"/>
                <a:ea typeface="HelveticaNeueLT Std Lt"/>
                <a:cs typeface="HelveticaNeueLT Std Lt"/>
              </a:rPr>
              <a:t>People</a:t>
            </a:r>
          </a:p>
          <a:p>
            <a:pPr marL="11430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Arial" panose="020B0604020202020204"/>
                <a:ea typeface="+mn-ea"/>
                <a:cs typeface="+mn-cs"/>
              </a:rPr>
              <a:t>Driving towards the goal of zero safety incidents to protect the health of our associates </a:t>
            </a:r>
          </a:p>
          <a:p>
            <a:pPr marL="11430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Arial" panose="020B0604020202020204"/>
                <a:ea typeface="+mn-ea"/>
                <a:cs typeface="+mn-cs"/>
              </a:rPr>
              <a:t>Promoting a diverse and inclusive work environment</a:t>
            </a:r>
          </a:p>
          <a:p>
            <a:pPr marL="11430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Arial" panose="020B0604020202020204"/>
                <a:ea typeface="+mn-ea"/>
                <a:cs typeface="+mn-cs"/>
              </a:rPr>
              <a:t>Responding to community needs where we operate</a:t>
            </a:r>
          </a:p>
        </p:txBody>
      </p:sp>
      <p:sp>
        <p:nvSpPr>
          <p:cNvPr id="15" name="TextBox 14">
            <a:extLst>
              <a:ext uri="{FF2B5EF4-FFF2-40B4-BE49-F238E27FC236}">
                <a16:creationId xmlns:a16="http://schemas.microsoft.com/office/drawing/2014/main" id="{57396B72-5AF0-4338-9CAA-C7A74505A7DF}"/>
              </a:ext>
            </a:extLst>
          </p:cNvPr>
          <p:cNvSpPr txBox="1"/>
          <p:nvPr/>
        </p:nvSpPr>
        <p:spPr>
          <a:xfrm>
            <a:off x="2470974" y="2147394"/>
            <a:ext cx="2497705" cy="23698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NeueLT Std"/>
                <a:ea typeface="HelveticaNeueLT Std Lt"/>
                <a:cs typeface="HelveticaNeueLT Std Lt"/>
              </a:rPr>
              <a:t>Planet</a:t>
            </a:r>
          </a:p>
          <a:p>
            <a:pPr marL="11430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Arial" panose="020B0604020202020204"/>
                <a:ea typeface="+mn-ea"/>
                <a:cs typeface="+mn-cs"/>
              </a:rPr>
              <a:t>Increasing energy efficiency and reducing carbon emissions in our operations.</a:t>
            </a:r>
          </a:p>
          <a:p>
            <a:pPr marL="11430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Arial" panose="020B0604020202020204"/>
                <a:ea typeface="+mn-ea"/>
                <a:cs typeface="+mn-cs"/>
              </a:rPr>
              <a:t>Providing the products and services that help customers improve efficiency</a:t>
            </a:r>
          </a:p>
          <a:p>
            <a:pPr marL="11430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Arial" panose="020B0604020202020204"/>
                <a:ea typeface="+mn-ea"/>
                <a:cs typeface="+mn-cs"/>
              </a:rPr>
              <a:t>Conserving water and reducing waste</a:t>
            </a:r>
          </a:p>
          <a:p>
            <a:pPr marL="11430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Arial" panose="020B0604020202020204"/>
                <a:ea typeface="+mn-ea"/>
                <a:cs typeface="+mn-cs"/>
              </a:rPr>
              <a:t>Tracking social and environmental metrics to gauge our progress </a:t>
            </a:r>
          </a:p>
        </p:txBody>
      </p:sp>
      <p:sp>
        <p:nvSpPr>
          <p:cNvPr id="16" name="TextBox 15">
            <a:extLst>
              <a:ext uri="{FF2B5EF4-FFF2-40B4-BE49-F238E27FC236}">
                <a16:creationId xmlns:a16="http://schemas.microsoft.com/office/drawing/2014/main" id="{7A449E31-23E4-4888-929C-9681A19BB779}"/>
              </a:ext>
            </a:extLst>
          </p:cNvPr>
          <p:cNvSpPr txBox="1"/>
          <p:nvPr/>
        </p:nvSpPr>
        <p:spPr>
          <a:xfrm>
            <a:off x="4985886" y="2147394"/>
            <a:ext cx="2789331" cy="22082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NeueLT Std"/>
                <a:ea typeface="HelveticaNeueLT Std Lt"/>
                <a:cs typeface="HelveticaNeueLT Std Lt"/>
              </a:rPr>
              <a:t>Operational Excellence</a:t>
            </a:r>
          </a:p>
          <a:p>
            <a:pPr marL="11430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Arial" panose="020B0604020202020204"/>
                <a:ea typeface="+mn-ea"/>
                <a:cs typeface="+mn-cs"/>
              </a:rPr>
              <a:t>Operating in an ethical and socially responsible manner </a:t>
            </a:r>
          </a:p>
          <a:p>
            <a:pPr marL="11430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Arial" panose="020B0604020202020204"/>
                <a:ea typeface="+mn-ea"/>
                <a:cs typeface="+mn-cs"/>
              </a:rPr>
              <a:t>Partnering with suppliers sharing similar commitment to ethics, human rights and environmental stewardship</a:t>
            </a:r>
          </a:p>
          <a:p>
            <a:pPr marL="11430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Arial" panose="020B0604020202020204"/>
                <a:ea typeface="+mn-ea"/>
                <a:cs typeface="+mn-cs"/>
              </a:rPr>
              <a:t>Strong governance structure to manage risks</a:t>
            </a:r>
          </a:p>
          <a:p>
            <a:pPr marL="11430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Arial" panose="020B0604020202020204"/>
                <a:ea typeface="+mn-ea"/>
                <a:cs typeface="+mn-cs"/>
              </a:rPr>
              <a:t>Sharing sustainability metrics data with stakeholders </a:t>
            </a:r>
          </a:p>
        </p:txBody>
      </p:sp>
    </p:spTree>
    <p:extLst>
      <p:ext uri="{BB962C8B-B14F-4D97-AF65-F5344CB8AC3E}">
        <p14:creationId xmlns:p14="http://schemas.microsoft.com/office/powerpoint/2010/main" val="175988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9" name="Title 38">
            <a:extLst>
              <a:ext uri="{FF2B5EF4-FFF2-40B4-BE49-F238E27FC236}">
                <a16:creationId xmlns:a16="http://schemas.microsoft.com/office/drawing/2014/main" id="{3DA93177-8F89-4655-A0D0-C433D3C7EAA5}"/>
              </a:ext>
            </a:extLst>
          </p:cNvPr>
          <p:cNvSpPr>
            <a:spLocks noGrp="1"/>
          </p:cNvSpPr>
          <p:nvPr>
            <p:ph type="title"/>
          </p:nvPr>
        </p:nvSpPr>
        <p:spPr/>
        <p:txBody>
          <a:bodyPr/>
          <a:lstStyle/>
          <a:p>
            <a:r>
              <a:rPr lang="en-US" dirty="0"/>
              <a:t>Flowserve Carbon Reduction &amp; Other Sustainability Metrics</a:t>
            </a:r>
          </a:p>
        </p:txBody>
      </p:sp>
      <p:sp>
        <p:nvSpPr>
          <p:cNvPr id="2" name="Slide Number Placeholder 1">
            <a:extLst>
              <a:ext uri="{FF2B5EF4-FFF2-40B4-BE49-F238E27FC236}">
                <a16:creationId xmlns:a16="http://schemas.microsoft.com/office/drawing/2014/main" id="{70A11042-0DEE-485A-80CD-6066EE38A6A2}"/>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627E49D-364B-4C3E-A9BF-27E6A29023EB}" type="slidenum">
              <a:rPr kumimoji="0" lang="en-US" sz="700" b="0" i="0" u="none" strike="noStrike" kern="1200" cap="none" spc="0" normalizeH="0" baseline="0" noProof="0" smtClean="0">
                <a:ln>
                  <a:noFill/>
                </a:ln>
                <a:solidFill>
                  <a:prstClr val="black">
                    <a:lumMod val="65000"/>
                    <a:lumOff val="3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700" b="0" i="0" u="none" strike="noStrike" kern="1200" cap="none" spc="0" normalizeH="0" baseline="0" noProof="0">
              <a:ln>
                <a:noFill/>
              </a:ln>
              <a:solidFill>
                <a:prstClr val="black">
                  <a:lumMod val="65000"/>
                  <a:lumOff val="35000"/>
                </a:prstClr>
              </a:solidFill>
              <a:effectLst/>
              <a:uLnTx/>
              <a:uFillTx/>
              <a:latin typeface="Arial" panose="020B0604020202020204"/>
              <a:ea typeface="+mn-ea"/>
              <a:cs typeface="+mn-cs"/>
            </a:endParaRPr>
          </a:p>
        </p:txBody>
      </p:sp>
      <p:grpSp>
        <p:nvGrpSpPr>
          <p:cNvPr id="15" name="Group 14">
            <a:extLst>
              <a:ext uri="{FF2B5EF4-FFF2-40B4-BE49-F238E27FC236}">
                <a16:creationId xmlns:a16="http://schemas.microsoft.com/office/drawing/2014/main" id="{BA4CCE59-1DE7-48A4-AD1A-21EEE0CE7228}"/>
              </a:ext>
            </a:extLst>
          </p:cNvPr>
          <p:cNvGrpSpPr/>
          <p:nvPr/>
        </p:nvGrpSpPr>
        <p:grpSpPr>
          <a:xfrm>
            <a:off x="1373468" y="899420"/>
            <a:ext cx="9750799" cy="2644588"/>
            <a:chOff x="318349" y="1222246"/>
            <a:chExt cx="10929186" cy="4413507"/>
          </a:xfrm>
        </p:grpSpPr>
        <p:grpSp>
          <p:nvGrpSpPr>
            <p:cNvPr id="7" name="Group 6">
              <a:extLst>
                <a:ext uri="{FF2B5EF4-FFF2-40B4-BE49-F238E27FC236}">
                  <a16:creationId xmlns:a16="http://schemas.microsoft.com/office/drawing/2014/main" id="{1BA3D8E6-CE73-4849-9DED-3E643C7F6CFA}"/>
                </a:ext>
              </a:extLst>
            </p:cNvPr>
            <p:cNvGrpSpPr/>
            <p:nvPr/>
          </p:nvGrpSpPr>
          <p:grpSpPr>
            <a:xfrm>
              <a:off x="318349" y="1222246"/>
              <a:ext cx="2542297" cy="4413507"/>
              <a:chOff x="262155" y="2558942"/>
              <a:chExt cx="2254542" cy="3834367"/>
            </a:xfrm>
          </p:grpSpPr>
          <p:sp>
            <p:nvSpPr>
              <p:cNvPr id="4" name="Rectangle: Single Corner Snipped 3">
                <a:extLst>
                  <a:ext uri="{FF2B5EF4-FFF2-40B4-BE49-F238E27FC236}">
                    <a16:creationId xmlns:a16="http://schemas.microsoft.com/office/drawing/2014/main" id="{5CA31E63-0A9D-40F3-9BFB-33E5F1849EC8}"/>
                  </a:ext>
                </a:extLst>
              </p:cNvPr>
              <p:cNvSpPr/>
              <p:nvPr/>
            </p:nvSpPr>
            <p:spPr>
              <a:xfrm>
                <a:off x="262155" y="2558942"/>
                <a:ext cx="2254542" cy="3834367"/>
              </a:xfrm>
              <a:prstGeom prst="snip1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10" name="Group 9">
                <a:extLst>
                  <a:ext uri="{FF2B5EF4-FFF2-40B4-BE49-F238E27FC236}">
                    <a16:creationId xmlns:a16="http://schemas.microsoft.com/office/drawing/2014/main" id="{0717549E-08B2-45C7-A01C-831C53E1677E}"/>
                  </a:ext>
                </a:extLst>
              </p:cNvPr>
              <p:cNvGrpSpPr/>
              <p:nvPr/>
            </p:nvGrpSpPr>
            <p:grpSpPr>
              <a:xfrm>
                <a:off x="1134733" y="3054320"/>
                <a:ext cx="509385" cy="374680"/>
                <a:chOff x="5775325" y="3484563"/>
                <a:chExt cx="714376" cy="525462"/>
              </a:xfrm>
              <a:solidFill>
                <a:schemeClr val="accent3"/>
              </a:solidFill>
            </p:grpSpPr>
            <p:sp>
              <p:nvSpPr>
                <p:cNvPr id="11" name="Freeform 5">
                  <a:extLst>
                    <a:ext uri="{FF2B5EF4-FFF2-40B4-BE49-F238E27FC236}">
                      <a16:creationId xmlns:a16="http://schemas.microsoft.com/office/drawing/2014/main" id="{682FDDA0-C8B6-49AA-BB23-C4903CFA7F12}"/>
                    </a:ext>
                  </a:extLst>
                </p:cNvPr>
                <p:cNvSpPr>
                  <a:spLocks/>
                </p:cNvSpPr>
                <p:nvPr/>
              </p:nvSpPr>
              <p:spPr bwMode="auto">
                <a:xfrm>
                  <a:off x="5775325" y="3662363"/>
                  <a:ext cx="350838" cy="314325"/>
                </a:xfrm>
                <a:custGeom>
                  <a:avLst/>
                  <a:gdLst>
                    <a:gd name="T0" fmla="*/ 0 w 52"/>
                    <a:gd name="T1" fmla="*/ 3 h 46"/>
                    <a:gd name="T2" fmla="*/ 13 w 52"/>
                    <a:gd name="T3" fmla="*/ 12 h 46"/>
                    <a:gd name="T4" fmla="*/ 23 w 52"/>
                    <a:gd name="T5" fmla="*/ 34 h 46"/>
                    <a:gd name="T6" fmla="*/ 42 w 52"/>
                    <a:gd name="T7" fmla="*/ 45 h 46"/>
                    <a:gd name="T8" fmla="*/ 27 w 52"/>
                    <a:gd name="T9" fmla="*/ 17 h 46"/>
                    <a:gd name="T10" fmla="*/ 45 w 52"/>
                    <a:gd name="T11" fmla="*/ 44 h 46"/>
                    <a:gd name="T12" fmla="*/ 50 w 52"/>
                    <a:gd name="T13" fmla="*/ 29 h 46"/>
                    <a:gd name="T14" fmla="*/ 0 w 52"/>
                    <a:gd name="T15" fmla="*/ 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46">
                      <a:moveTo>
                        <a:pt x="0" y="3"/>
                      </a:moveTo>
                      <a:cubicBezTo>
                        <a:pt x="6" y="5"/>
                        <a:pt x="10" y="7"/>
                        <a:pt x="13" y="12"/>
                      </a:cubicBezTo>
                      <a:cubicBezTo>
                        <a:pt x="18" y="20"/>
                        <a:pt x="19" y="26"/>
                        <a:pt x="23" y="34"/>
                      </a:cubicBezTo>
                      <a:cubicBezTo>
                        <a:pt x="28" y="44"/>
                        <a:pt x="38" y="46"/>
                        <a:pt x="42" y="45"/>
                      </a:cubicBezTo>
                      <a:cubicBezTo>
                        <a:pt x="42" y="36"/>
                        <a:pt x="36" y="24"/>
                        <a:pt x="27" y="17"/>
                      </a:cubicBezTo>
                      <a:cubicBezTo>
                        <a:pt x="38" y="24"/>
                        <a:pt x="44" y="33"/>
                        <a:pt x="45" y="44"/>
                      </a:cubicBezTo>
                      <a:cubicBezTo>
                        <a:pt x="45" y="44"/>
                        <a:pt x="52" y="39"/>
                        <a:pt x="50" y="29"/>
                      </a:cubicBezTo>
                      <a:cubicBezTo>
                        <a:pt x="46" y="5"/>
                        <a:pt x="18" y="0"/>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 name="Freeform 6">
                  <a:extLst>
                    <a:ext uri="{FF2B5EF4-FFF2-40B4-BE49-F238E27FC236}">
                      <a16:creationId xmlns:a16="http://schemas.microsoft.com/office/drawing/2014/main" id="{0A8E497D-D3C8-4A8D-ABBC-BDEB309538C5}"/>
                    </a:ext>
                  </a:extLst>
                </p:cNvPr>
                <p:cNvSpPr>
                  <a:spLocks/>
                </p:cNvSpPr>
                <p:nvPr/>
              </p:nvSpPr>
              <p:spPr bwMode="auto">
                <a:xfrm>
                  <a:off x="6072188" y="3484563"/>
                  <a:ext cx="417513" cy="525462"/>
                </a:xfrm>
                <a:custGeom>
                  <a:avLst/>
                  <a:gdLst>
                    <a:gd name="T0" fmla="*/ 0 w 62"/>
                    <a:gd name="T1" fmla="*/ 38 h 77"/>
                    <a:gd name="T2" fmla="*/ 8 w 62"/>
                    <a:gd name="T3" fmla="*/ 56 h 77"/>
                    <a:gd name="T4" fmla="*/ 5 w 62"/>
                    <a:gd name="T5" fmla="*/ 70 h 77"/>
                    <a:gd name="T6" fmla="*/ 10 w 62"/>
                    <a:gd name="T7" fmla="*/ 74 h 77"/>
                    <a:gd name="T8" fmla="*/ 29 w 62"/>
                    <a:gd name="T9" fmla="*/ 29 h 77"/>
                    <a:gd name="T10" fmla="*/ 13 w 62"/>
                    <a:gd name="T11" fmla="*/ 75 h 77"/>
                    <a:gd name="T12" fmla="*/ 39 w 62"/>
                    <a:gd name="T13" fmla="*/ 52 h 77"/>
                    <a:gd name="T14" fmla="*/ 46 w 62"/>
                    <a:gd name="T15" fmla="*/ 18 h 77"/>
                    <a:gd name="T16" fmla="*/ 62 w 62"/>
                    <a:gd name="T17" fmla="*/ 0 h 77"/>
                    <a:gd name="T18" fmla="*/ 0 w 62"/>
                    <a:gd name="T19" fmla="*/ 3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77">
                      <a:moveTo>
                        <a:pt x="0" y="38"/>
                      </a:moveTo>
                      <a:cubicBezTo>
                        <a:pt x="5" y="43"/>
                        <a:pt x="7" y="48"/>
                        <a:pt x="8" y="56"/>
                      </a:cubicBezTo>
                      <a:cubicBezTo>
                        <a:pt x="9" y="61"/>
                        <a:pt x="7" y="66"/>
                        <a:pt x="5" y="70"/>
                      </a:cubicBezTo>
                      <a:cubicBezTo>
                        <a:pt x="6" y="73"/>
                        <a:pt x="10" y="74"/>
                        <a:pt x="10" y="74"/>
                      </a:cubicBezTo>
                      <a:cubicBezTo>
                        <a:pt x="11" y="56"/>
                        <a:pt x="14" y="42"/>
                        <a:pt x="29" y="29"/>
                      </a:cubicBezTo>
                      <a:cubicBezTo>
                        <a:pt x="17" y="42"/>
                        <a:pt x="12" y="62"/>
                        <a:pt x="13" y="75"/>
                      </a:cubicBezTo>
                      <a:cubicBezTo>
                        <a:pt x="21" y="77"/>
                        <a:pt x="35" y="69"/>
                        <a:pt x="39" y="52"/>
                      </a:cubicBezTo>
                      <a:cubicBezTo>
                        <a:pt x="43" y="39"/>
                        <a:pt x="41" y="30"/>
                        <a:pt x="46" y="18"/>
                      </a:cubicBezTo>
                      <a:cubicBezTo>
                        <a:pt x="50" y="9"/>
                        <a:pt x="55" y="5"/>
                        <a:pt x="62" y="0"/>
                      </a:cubicBezTo>
                      <a:cubicBezTo>
                        <a:pt x="40" y="1"/>
                        <a:pt x="8" y="13"/>
                        <a:pt x="0"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4" name="TextBox 13">
                <a:extLst>
                  <a:ext uri="{FF2B5EF4-FFF2-40B4-BE49-F238E27FC236}">
                    <a16:creationId xmlns:a16="http://schemas.microsoft.com/office/drawing/2014/main" id="{D24E9292-DDBE-465D-8E22-508648A4D235}"/>
                  </a:ext>
                </a:extLst>
              </p:cNvPr>
              <p:cNvSpPr txBox="1"/>
              <p:nvPr/>
            </p:nvSpPr>
            <p:spPr>
              <a:xfrm>
                <a:off x="277099" y="4055529"/>
                <a:ext cx="2215597" cy="20080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Flowserve set a carbon reduction target to reduce operating carbon intensity 40% by 2030, using 2015 as a baseline year. As of December 2020, we have </a:t>
                </a:r>
                <a:r>
                  <a:rPr kumimoji="0" lang="en-US" sz="1200" b="1" i="0" u="none" strike="noStrike" kern="1200" cap="none" spc="0" normalizeH="0" baseline="0" noProof="0" dirty="0">
                    <a:ln>
                      <a:noFill/>
                    </a:ln>
                    <a:solidFill>
                      <a:prstClr val="black"/>
                    </a:solidFill>
                    <a:effectLst/>
                    <a:uLnTx/>
                    <a:uFillTx/>
                    <a:latin typeface="Arial" panose="020B0604020202020204"/>
                    <a:ea typeface="HelveticaNeueLT Std Lt"/>
                    <a:cs typeface="HelveticaNeueLT Std Lt"/>
                  </a:rPr>
                  <a:t>achieved 57% </a:t>
                </a:r>
                <a:r>
                  <a:rPr kumimoji="0" lang="en-US" sz="1200" b="0" i="0" u="none" strike="noStrike" kern="1200" cap="none" spc="0" normalizeH="0" baseline="0" noProof="0" dirty="0">
                    <a:ln>
                      <a:noFill/>
                    </a:ln>
                    <a:solidFill>
                      <a:prstClr val="black"/>
                    </a:solidFill>
                    <a:effectLst/>
                    <a:uLnTx/>
                    <a:uFillTx/>
                    <a:latin typeface="Arial" panose="020B0604020202020204"/>
                    <a:ea typeface="HelveticaNeueLT Std Lt"/>
                    <a:cs typeface="HelveticaNeueLT Std Lt"/>
                  </a:rPr>
                  <a:t>of the target.</a:t>
                </a:r>
              </a:p>
            </p:txBody>
          </p:sp>
        </p:grpSp>
        <p:grpSp>
          <p:nvGrpSpPr>
            <p:cNvPr id="34" name="Group 33">
              <a:extLst>
                <a:ext uri="{FF2B5EF4-FFF2-40B4-BE49-F238E27FC236}">
                  <a16:creationId xmlns:a16="http://schemas.microsoft.com/office/drawing/2014/main" id="{0BFD8376-0A59-4743-8B0E-5B1F11597A30}"/>
                </a:ext>
              </a:extLst>
            </p:cNvPr>
            <p:cNvGrpSpPr/>
            <p:nvPr/>
          </p:nvGrpSpPr>
          <p:grpSpPr>
            <a:xfrm>
              <a:off x="3099340" y="1222246"/>
              <a:ext cx="2542297" cy="4413507"/>
              <a:chOff x="262155" y="2558942"/>
              <a:chExt cx="2254542" cy="3834367"/>
            </a:xfrm>
          </p:grpSpPr>
          <p:sp>
            <p:nvSpPr>
              <p:cNvPr id="35" name="Rectangle: Single Corner Snipped 34">
                <a:extLst>
                  <a:ext uri="{FF2B5EF4-FFF2-40B4-BE49-F238E27FC236}">
                    <a16:creationId xmlns:a16="http://schemas.microsoft.com/office/drawing/2014/main" id="{D28E21FE-D82F-4EC7-AA4C-605A4109CEA5}"/>
                  </a:ext>
                </a:extLst>
              </p:cNvPr>
              <p:cNvSpPr/>
              <p:nvPr/>
            </p:nvSpPr>
            <p:spPr>
              <a:xfrm>
                <a:off x="262155" y="2558942"/>
                <a:ext cx="2254542" cy="3834367"/>
              </a:xfrm>
              <a:prstGeom prst="snip1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36" name="Group 35">
                <a:extLst>
                  <a:ext uri="{FF2B5EF4-FFF2-40B4-BE49-F238E27FC236}">
                    <a16:creationId xmlns:a16="http://schemas.microsoft.com/office/drawing/2014/main" id="{8DFF3D69-D46F-43BF-A110-48789F16E2BB}"/>
                  </a:ext>
                </a:extLst>
              </p:cNvPr>
              <p:cNvGrpSpPr/>
              <p:nvPr/>
            </p:nvGrpSpPr>
            <p:grpSpPr>
              <a:xfrm>
                <a:off x="1134733" y="3054320"/>
                <a:ext cx="509385" cy="374680"/>
                <a:chOff x="5775325" y="3484563"/>
                <a:chExt cx="714376" cy="525462"/>
              </a:xfrm>
              <a:solidFill>
                <a:schemeClr val="accent3"/>
              </a:solidFill>
            </p:grpSpPr>
            <p:sp>
              <p:nvSpPr>
                <p:cNvPr id="38" name="Freeform 5">
                  <a:extLst>
                    <a:ext uri="{FF2B5EF4-FFF2-40B4-BE49-F238E27FC236}">
                      <a16:creationId xmlns:a16="http://schemas.microsoft.com/office/drawing/2014/main" id="{3EEC181E-DF62-4C69-A088-C3C844E6BBC0}"/>
                    </a:ext>
                  </a:extLst>
                </p:cNvPr>
                <p:cNvSpPr>
                  <a:spLocks/>
                </p:cNvSpPr>
                <p:nvPr/>
              </p:nvSpPr>
              <p:spPr bwMode="auto">
                <a:xfrm>
                  <a:off x="5775325" y="3662363"/>
                  <a:ext cx="350838" cy="314325"/>
                </a:xfrm>
                <a:custGeom>
                  <a:avLst/>
                  <a:gdLst>
                    <a:gd name="T0" fmla="*/ 0 w 52"/>
                    <a:gd name="T1" fmla="*/ 3 h 46"/>
                    <a:gd name="T2" fmla="*/ 13 w 52"/>
                    <a:gd name="T3" fmla="*/ 12 h 46"/>
                    <a:gd name="T4" fmla="*/ 23 w 52"/>
                    <a:gd name="T5" fmla="*/ 34 h 46"/>
                    <a:gd name="T6" fmla="*/ 42 w 52"/>
                    <a:gd name="T7" fmla="*/ 45 h 46"/>
                    <a:gd name="T8" fmla="*/ 27 w 52"/>
                    <a:gd name="T9" fmla="*/ 17 h 46"/>
                    <a:gd name="T10" fmla="*/ 45 w 52"/>
                    <a:gd name="T11" fmla="*/ 44 h 46"/>
                    <a:gd name="T12" fmla="*/ 50 w 52"/>
                    <a:gd name="T13" fmla="*/ 29 h 46"/>
                    <a:gd name="T14" fmla="*/ 0 w 52"/>
                    <a:gd name="T15" fmla="*/ 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46">
                      <a:moveTo>
                        <a:pt x="0" y="3"/>
                      </a:moveTo>
                      <a:cubicBezTo>
                        <a:pt x="6" y="5"/>
                        <a:pt x="10" y="7"/>
                        <a:pt x="13" y="12"/>
                      </a:cubicBezTo>
                      <a:cubicBezTo>
                        <a:pt x="18" y="20"/>
                        <a:pt x="19" y="26"/>
                        <a:pt x="23" y="34"/>
                      </a:cubicBezTo>
                      <a:cubicBezTo>
                        <a:pt x="28" y="44"/>
                        <a:pt x="38" y="46"/>
                        <a:pt x="42" y="45"/>
                      </a:cubicBezTo>
                      <a:cubicBezTo>
                        <a:pt x="42" y="36"/>
                        <a:pt x="36" y="24"/>
                        <a:pt x="27" y="17"/>
                      </a:cubicBezTo>
                      <a:cubicBezTo>
                        <a:pt x="38" y="24"/>
                        <a:pt x="44" y="33"/>
                        <a:pt x="45" y="44"/>
                      </a:cubicBezTo>
                      <a:cubicBezTo>
                        <a:pt x="45" y="44"/>
                        <a:pt x="52" y="39"/>
                        <a:pt x="50" y="29"/>
                      </a:cubicBezTo>
                      <a:cubicBezTo>
                        <a:pt x="46" y="5"/>
                        <a:pt x="18" y="0"/>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 name="Freeform 6">
                  <a:extLst>
                    <a:ext uri="{FF2B5EF4-FFF2-40B4-BE49-F238E27FC236}">
                      <a16:creationId xmlns:a16="http://schemas.microsoft.com/office/drawing/2014/main" id="{9AEE5DE0-472B-44D0-AD95-EB46F4290023}"/>
                    </a:ext>
                  </a:extLst>
                </p:cNvPr>
                <p:cNvSpPr>
                  <a:spLocks/>
                </p:cNvSpPr>
                <p:nvPr/>
              </p:nvSpPr>
              <p:spPr bwMode="auto">
                <a:xfrm>
                  <a:off x="6072188" y="3484563"/>
                  <a:ext cx="417513" cy="525462"/>
                </a:xfrm>
                <a:custGeom>
                  <a:avLst/>
                  <a:gdLst>
                    <a:gd name="T0" fmla="*/ 0 w 62"/>
                    <a:gd name="T1" fmla="*/ 38 h 77"/>
                    <a:gd name="T2" fmla="*/ 8 w 62"/>
                    <a:gd name="T3" fmla="*/ 56 h 77"/>
                    <a:gd name="T4" fmla="*/ 5 w 62"/>
                    <a:gd name="T5" fmla="*/ 70 h 77"/>
                    <a:gd name="T6" fmla="*/ 10 w 62"/>
                    <a:gd name="T7" fmla="*/ 74 h 77"/>
                    <a:gd name="T8" fmla="*/ 29 w 62"/>
                    <a:gd name="T9" fmla="*/ 29 h 77"/>
                    <a:gd name="T10" fmla="*/ 13 w 62"/>
                    <a:gd name="T11" fmla="*/ 75 h 77"/>
                    <a:gd name="T12" fmla="*/ 39 w 62"/>
                    <a:gd name="T13" fmla="*/ 52 h 77"/>
                    <a:gd name="T14" fmla="*/ 46 w 62"/>
                    <a:gd name="T15" fmla="*/ 18 h 77"/>
                    <a:gd name="T16" fmla="*/ 62 w 62"/>
                    <a:gd name="T17" fmla="*/ 0 h 77"/>
                    <a:gd name="T18" fmla="*/ 0 w 62"/>
                    <a:gd name="T19" fmla="*/ 3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77">
                      <a:moveTo>
                        <a:pt x="0" y="38"/>
                      </a:moveTo>
                      <a:cubicBezTo>
                        <a:pt x="5" y="43"/>
                        <a:pt x="7" y="48"/>
                        <a:pt x="8" y="56"/>
                      </a:cubicBezTo>
                      <a:cubicBezTo>
                        <a:pt x="9" y="61"/>
                        <a:pt x="7" y="66"/>
                        <a:pt x="5" y="70"/>
                      </a:cubicBezTo>
                      <a:cubicBezTo>
                        <a:pt x="6" y="73"/>
                        <a:pt x="10" y="74"/>
                        <a:pt x="10" y="74"/>
                      </a:cubicBezTo>
                      <a:cubicBezTo>
                        <a:pt x="11" y="56"/>
                        <a:pt x="14" y="42"/>
                        <a:pt x="29" y="29"/>
                      </a:cubicBezTo>
                      <a:cubicBezTo>
                        <a:pt x="17" y="42"/>
                        <a:pt x="12" y="62"/>
                        <a:pt x="13" y="75"/>
                      </a:cubicBezTo>
                      <a:cubicBezTo>
                        <a:pt x="21" y="77"/>
                        <a:pt x="35" y="69"/>
                        <a:pt x="39" y="52"/>
                      </a:cubicBezTo>
                      <a:cubicBezTo>
                        <a:pt x="43" y="39"/>
                        <a:pt x="41" y="30"/>
                        <a:pt x="46" y="18"/>
                      </a:cubicBezTo>
                      <a:cubicBezTo>
                        <a:pt x="50" y="9"/>
                        <a:pt x="55" y="5"/>
                        <a:pt x="62" y="0"/>
                      </a:cubicBezTo>
                      <a:cubicBezTo>
                        <a:pt x="40" y="1"/>
                        <a:pt x="8" y="13"/>
                        <a:pt x="0"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7" name="TextBox 36">
                <a:extLst>
                  <a:ext uri="{FF2B5EF4-FFF2-40B4-BE49-F238E27FC236}">
                    <a16:creationId xmlns:a16="http://schemas.microsoft.com/office/drawing/2014/main" id="{97711679-2285-4B32-AD92-569AC91E7435}"/>
                  </a:ext>
                </a:extLst>
              </p:cNvPr>
              <p:cNvSpPr txBox="1"/>
              <p:nvPr/>
            </p:nvSpPr>
            <p:spPr>
              <a:xfrm>
                <a:off x="277099" y="4055531"/>
                <a:ext cx="2215597" cy="147260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In 2020, Flowserve </a:t>
                </a: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completed 44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energy efficiency projects representing a </a:t>
                </a: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3.5% reduction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in electricity usage.</a:t>
                </a:r>
              </a:p>
            </p:txBody>
          </p:sp>
        </p:grpSp>
        <p:grpSp>
          <p:nvGrpSpPr>
            <p:cNvPr id="41" name="Group 40">
              <a:extLst>
                <a:ext uri="{FF2B5EF4-FFF2-40B4-BE49-F238E27FC236}">
                  <a16:creationId xmlns:a16="http://schemas.microsoft.com/office/drawing/2014/main" id="{A77F68A1-E54E-47FC-84F4-CB44B919EAB7}"/>
                </a:ext>
              </a:extLst>
            </p:cNvPr>
            <p:cNvGrpSpPr/>
            <p:nvPr/>
          </p:nvGrpSpPr>
          <p:grpSpPr>
            <a:xfrm>
              <a:off x="5880330" y="1222246"/>
              <a:ext cx="2542297" cy="4413507"/>
              <a:chOff x="262155" y="2558942"/>
              <a:chExt cx="2254542" cy="3834367"/>
            </a:xfrm>
          </p:grpSpPr>
          <p:sp>
            <p:nvSpPr>
              <p:cNvPr id="42" name="Rectangle: Single Corner Snipped 41">
                <a:extLst>
                  <a:ext uri="{FF2B5EF4-FFF2-40B4-BE49-F238E27FC236}">
                    <a16:creationId xmlns:a16="http://schemas.microsoft.com/office/drawing/2014/main" id="{87691BBE-91DC-4DD7-B1F2-2C8A52AD0629}"/>
                  </a:ext>
                </a:extLst>
              </p:cNvPr>
              <p:cNvSpPr/>
              <p:nvPr/>
            </p:nvSpPr>
            <p:spPr>
              <a:xfrm>
                <a:off x="262155" y="2558942"/>
                <a:ext cx="2254542" cy="3834367"/>
              </a:xfrm>
              <a:prstGeom prst="snip1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43" name="Group 42">
                <a:extLst>
                  <a:ext uri="{FF2B5EF4-FFF2-40B4-BE49-F238E27FC236}">
                    <a16:creationId xmlns:a16="http://schemas.microsoft.com/office/drawing/2014/main" id="{FA83D9D3-DA04-4FC9-8578-C4A8260AA3C1}"/>
                  </a:ext>
                </a:extLst>
              </p:cNvPr>
              <p:cNvGrpSpPr/>
              <p:nvPr/>
            </p:nvGrpSpPr>
            <p:grpSpPr>
              <a:xfrm>
                <a:off x="1134733" y="3054320"/>
                <a:ext cx="509385" cy="374680"/>
                <a:chOff x="5775325" y="3484563"/>
                <a:chExt cx="714376" cy="525462"/>
              </a:xfrm>
              <a:solidFill>
                <a:schemeClr val="accent3"/>
              </a:solidFill>
            </p:grpSpPr>
            <p:sp>
              <p:nvSpPr>
                <p:cNvPr id="45" name="Freeform 5">
                  <a:extLst>
                    <a:ext uri="{FF2B5EF4-FFF2-40B4-BE49-F238E27FC236}">
                      <a16:creationId xmlns:a16="http://schemas.microsoft.com/office/drawing/2014/main" id="{FE9C7ACD-9E25-48E0-AD40-1A7AB82E99D5}"/>
                    </a:ext>
                  </a:extLst>
                </p:cNvPr>
                <p:cNvSpPr>
                  <a:spLocks/>
                </p:cNvSpPr>
                <p:nvPr/>
              </p:nvSpPr>
              <p:spPr bwMode="auto">
                <a:xfrm>
                  <a:off x="5775325" y="3662363"/>
                  <a:ext cx="350838" cy="314325"/>
                </a:xfrm>
                <a:custGeom>
                  <a:avLst/>
                  <a:gdLst>
                    <a:gd name="T0" fmla="*/ 0 w 52"/>
                    <a:gd name="T1" fmla="*/ 3 h 46"/>
                    <a:gd name="T2" fmla="*/ 13 w 52"/>
                    <a:gd name="T3" fmla="*/ 12 h 46"/>
                    <a:gd name="T4" fmla="*/ 23 w 52"/>
                    <a:gd name="T5" fmla="*/ 34 h 46"/>
                    <a:gd name="T6" fmla="*/ 42 w 52"/>
                    <a:gd name="T7" fmla="*/ 45 h 46"/>
                    <a:gd name="T8" fmla="*/ 27 w 52"/>
                    <a:gd name="T9" fmla="*/ 17 h 46"/>
                    <a:gd name="T10" fmla="*/ 45 w 52"/>
                    <a:gd name="T11" fmla="*/ 44 h 46"/>
                    <a:gd name="T12" fmla="*/ 50 w 52"/>
                    <a:gd name="T13" fmla="*/ 29 h 46"/>
                    <a:gd name="T14" fmla="*/ 0 w 52"/>
                    <a:gd name="T15" fmla="*/ 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46">
                      <a:moveTo>
                        <a:pt x="0" y="3"/>
                      </a:moveTo>
                      <a:cubicBezTo>
                        <a:pt x="6" y="5"/>
                        <a:pt x="10" y="7"/>
                        <a:pt x="13" y="12"/>
                      </a:cubicBezTo>
                      <a:cubicBezTo>
                        <a:pt x="18" y="20"/>
                        <a:pt x="19" y="26"/>
                        <a:pt x="23" y="34"/>
                      </a:cubicBezTo>
                      <a:cubicBezTo>
                        <a:pt x="28" y="44"/>
                        <a:pt x="38" y="46"/>
                        <a:pt x="42" y="45"/>
                      </a:cubicBezTo>
                      <a:cubicBezTo>
                        <a:pt x="42" y="36"/>
                        <a:pt x="36" y="24"/>
                        <a:pt x="27" y="17"/>
                      </a:cubicBezTo>
                      <a:cubicBezTo>
                        <a:pt x="38" y="24"/>
                        <a:pt x="44" y="33"/>
                        <a:pt x="45" y="44"/>
                      </a:cubicBezTo>
                      <a:cubicBezTo>
                        <a:pt x="45" y="44"/>
                        <a:pt x="52" y="39"/>
                        <a:pt x="50" y="29"/>
                      </a:cubicBezTo>
                      <a:cubicBezTo>
                        <a:pt x="46" y="5"/>
                        <a:pt x="18" y="0"/>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 name="Freeform 6">
                  <a:extLst>
                    <a:ext uri="{FF2B5EF4-FFF2-40B4-BE49-F238E27FC236}">
                      <a16:creationId xmlns:a16="http://schemas.microsoft.com/office/drawing/2014/main" id="{6514299B-71DC-4BD8-8567-971F722D8077}"/>
                    </a:ext>
                  </a:extLst>
                </p:cNvPr>
                <p:cNvSpPr>
                  <a:spLocks/>
                </p:cNvSpPr>
                <p:nvPr/>
              </p:nvSpPr>
              <p:spPr bwMode="auto">
                <a:xfrm>
                  <a:off x="6072188" y="3484563"/>
                  <a:ext cx="417513" cy="525462"/>
                </a:xfrm>
                <a:custGeom>
                  <a:avLst/>
                  <a:gdLst>
                    <a:gd name="T0" fmla="*/ 0 w 62"/>
                    <a:gd name="T1" fmla="*/ 38 h 77"/>
                    <a:gd name="T2" fmla="*/ 8 w 62"/>
                    <a:gd name="T3" fmla="*/ 56 h 77"/>
                    <a:gd name="T4" fmla="*/ 5 w 62"/>
                    <a:gd name="T5" fmla="*/ 70 h 77"/>
                    <a:gd name="T6" fmla="*/ 10 w 62"/>
                    <a:gd name="T7" fmla="*/ 74 h 77"/>
                    <a:gd name="T8" fmla="*/ 29 w 62"/>
                    <a:gd name="T9" fmla="*/ 29 h 77"/>
                    <a:gd name="T10" fmla="*/ 13 w 62"/>
                    <a:gd name="T11" fmla="*/ 75 h 77"/>
                    <a:gd name="T12" fmla="*/ 39 w 62"/>
                    <a:gd name="T13" fmla="*/ 52 h 77"/>
                    <a:gd name="T14" fmla="*/ 46 w 62"/>
                    <a:gd name="T15" fmla="*/ 18 h 77"/>
                    <a:gd name="T16" fmla="*/ 62 w 62"/>
                    <a:gd name="T17" fmla="*/ 0 h 77"/>
                    <a:gd name="T18" fmla="*/ 0 w 62"/>
                    <a:gd name="T19" fmla="*/ 3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77">
                      <a:moveTo>
                        <a:pt x="0" y="38"/>
                      </a:moveTo>
                      <a:cubicBezTo>
                        <a:pt x="5" y="43"/>
                        <a:pt x="7" y="48"/>
                        <a:pt x="8" y="56"/>
                      </a:cubicBezTo>
                      <a:cubicBezTo>
                        <a:pt x="9" y="61"/>
                        <a:pt x="7" y="66"/>
                        <a:pt x="5" y="70"/>
                      </a:cubicBezTo>
                      <a:cubicBezTo>
                        <a:pt x="6" y="73"/>
                        <a:pt x="10" y="74"/>
                        <a:pt x="10" y="74"/>
                      </a:cubicBezTo>
                      <a:cubicBezTo>
                        <a:pt x="11" y="56"/>
                        <a:pt x="14" y="42"/>
                        <a:pt x="29" y="29"/>
                      </a:cubicBezTo>
                      <a:cubicBezTo>
                        <a:pt x="17" y="42"/>
                        <a:pt x="12" y="62"/>
                        <a:pt x="13" y="75"/>
                      </a:cubicBezTo>
                      <a:cubicBezTo>
                        <a:pt x="21" y="77"/>
                        <a:pt x="35" y="69"/>
                        <a:pt x="39" y="52"/>
                      </a:cubicBezTo>
                      <a:cubicBezTo>
                        <a:pt x="43" y="39"/>
                        <a:pt x="41" y="30"/>
                        <a:pt x="46" y="18"/>
                      </a:cubicBezTo>
                      <a:cubicBezTo>
                        <a:pt x="50" y="9"/>
                        <a:pt x="55" y="5"/>
                        <a:pt x="62" y="0"/>
                      </a:cubicBezTo>
                      <a:cubicBezTo>
                        <a:pt x="40" y="1"/>
                        <a:pt x="8" y="13"/>
                        <a:pt x="0"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44" name="TextBox 43">
                <a:extLst>
                  <a:ext uri="{FF2B5EF4-FFF2-40B4-BE49-F238E27FC236}">
                    <a16:creationId xmlns:a16="http://schemas.microsoft.com/office/drawing/2014/main" id="{2868A302-B9D6-47CC-A48B-B88EF9FB8E56}"/>
                  </a:ext>
                </a:extLst>
              </p:cNvPr>
              <p:cNvSpPr txBox="1"/>
              <p:nvPr/>
            </p:nvSpPr>
            <p:spPr>
              <a:xfrm>
                <a:off x="277099" y="4055531"/>
                <a:ext cx="2215597" cy="937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72%</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of Flowserve’s discarded materials were recycled in 2020.</a:t>
                </a:r>
                <a:endParaRPr kumimoji="0" lang="en-US" sz="1200" b="0" i="0" u="none" strike="noStrike" kern="1200" cap="none" spc="0" normalizeH="0" baseline="0" noProof="0" dirty="0">
                  <a:ln>
                    <a:noFill/>
                  </a:ln>
                  <a:solidFill>
                    <a:prstClr val="black"/>
                  </a:solidFill>
                  <a:effectLst/>
                  <a:uLnTx/>
                  <a:uFillTx/>
                  <a:latin typeface="Arial" panose="020B0604020202020204"/>
                  <a:ea typeface="HelveticaNeueLT Std Lt"/>
                  <a:cs typeface="HelveticaNeueLT Std Lt"/>
                </a:endParaRPr>
              </a:p>
            </p:txBody>
          </p:sp>
        </p:grpSp>
        <p:grpSp>
          <p:nvGrpSpPr>
            <p:cNvPr id="47" name="Group 46">
              <a:extLst>
                <a:ext uri="{FF2B5EF4-FFF2-40B4-BE49-F238E27FC236}">
                  <a16:creationId xmlns:a16="http://schemas.microsoft.com/office/drawing/2014/main" id="{096ADFC7-6A1C-4753-931A-746ADEB71FB0}"/>
                </a:ext>
              </a:extLst>
            </p:cNvPr>
            <p:cNvGrpSpPr/>
            <p:nvPr/>
          </p:nvGrpSpPr>
          <p:grpSpPr>
            <a:xfrm>
              <a:off x="8705238" y="1222246"/>
              <a:ext cx="2542297" cy="4413507"/>
              <a:chOff x="262155" y="2558942"/>
              <a:chExt cx="2254542" cy="3834367"/>
            </a:xfrm>
          </p:grpSpPr>
          <p:sp>
            <p:nvSpPr>
              <p:cNvPr id="48" name="Rectangle: Single Corner Snipped 47">
                <a:extLst>
                  <a:ext uri="{FF2B5EF4-FFF2-40B4-BE49-F238E27FC236}">
                    <a16:creationId xmlns:a16="http://schemas.microsoft.com/office/drawing/2014/main" id="{FB6C1608-7278-4445-8333-16AA142DECD7}"/>
                  </a:ext>
                </a:extLst>
              </p:cNvPr>
              <p:cNvSpPr/>
              <p:nvPr/>
            </p:nvSpPr>
            <p:spPr>
              <a:xfrm>
                <a:off x="262155" y="2558942"/>
                <a:ext cx="2254542" cy="3834367"/>
              </a:xfrm>
              <a:prstGeom prst="snip1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49" name="Group 48">
                <a:extLst>
                  <a:ext uri="{FF2B5EF4-FFF2-40B4-BE49-F238E27FC236}">
                    <a16:creationId xmlns:a16="http://schemas.microsoft.com/office/drawing/2014/main" id="{FFF289E6-0C6F-46F4-80EB-A3D90AD0FE77}"/>
                  </a:ext>
                </a:extLst>
              </p:cNvPr>
              <p:cNvGrpSpPr/>
              <p:nvPr/>
            </p:nvGrpSpPr>
            <p:grpSpPr>
              <a:xfrm>
                <a:off x="1134733" y="3054320"/>
                <a:ext cx="509385" cy="374680"/>
                <a:chOff x="5775325" y="3484563"/>
                <a:chExt cx="714376" cy="525462"/>
              </a:xfrm>
              <a:solidFill>
                <a:schemeClr val="accent3"/>
              </a:solidFill>
            </p:grpSpPr>
            <p:sp>
              <p:nvSpPr>
                <p:cNvPr id="51" name="Freeform 5">
                  <a:extLst>
                    <a:ext uri="{FF2B5EF4-FFF2-40B4-BE49-F238E27FC236}">
                      <a16:creationId xmlns:a16="http://schemas.microsoft.com/office/drawing/2014/main" id="{19182A72-B51D-4E71-BD80-424BAC9361F4}"/>
                    </a:ext>
                  </a:extLst>
                </p:cNvPr>
                <p:cNvSpPr>
                  <a:spLocks/>
                </p:cNvSpPr>
                <p:nvPr/>
              </p:nvSpPr>
              <p:spPr bwMode="auto">
                <a:xfrm>
                  <a:off x="5775325" y="3662363"/>
                  <a:ext cx="350838" cy="314325"/>
                </a:xfrm>
                <a:custGeom>
                  <a:avLst/>
                  <a:gdLst>
                    <a:gd name="T0" fmla="*/ 0 w 52"/>
                    <a:gd name="T1" fmla="*/ 3 h 46"/>
                    <a:gd name="T2" fmla="*/ 13 w 52"/>
                    <a:gd name="T3" fmla="*/ 12 h 46"/>
                    <a:gd name="T4" fmla="*/ 23 w 52"/>
                    <a:gd name="T5" fmla="*/ 34 h 46"/>
                    <a:gd name="T6" fmla="*/ 42 w 52"/>
                    <a:gd name="T7" fmla="*/ 45 h 46"/>
                    <a:gd name="T8" fmla="*/ 27 w 52"/>
                    <a:gd name="T9" fmla="*/ 17 h 46"/>
                    <a:gd name="T10" fmla="*/ 45 w 52"/>
                    <a:gd name="T11" fmla="*/ 44 h 46"/>
                    <a:gd name="T12" fmla="*/ 50 w 52"/>
                    <a:gd name="T13" fmla="*/ 29 h 46"/>
                    <a:gd name="T14" fmla="*/ 0 w 52"/>
                    <a:gd name="T15" fmla="*/ 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46">
                      <a:moveTo>
                        <a:pt x="0" y="3"/>
                      </a:moveTo>
                      <a:cubicBezTo>
                        <a:pt x="6" y="5"/>
                        <a:pt x="10" y="7"/>
                        <a:pt x="13" y="12"/>
                      </a:cubicBezTo>
                      <a:cubicBezTo>
                        <a:pt x="18" y="20"/>
                        <a:pt x="19" y="26"/>
                        <a:pt x="23" y="34"/>
                      </a:cubicBezTo>
                      <a:cubicBezTo>
                        <a:pt x="28" y="44"/>
                        <a:pt x="38" y="46"/>
                        <a:pt x="42" y="45"/>
                      </a:cubicBezTo>
                      <a:cubicBezTo>
                        <a:pt x="42" y="36"/>
                        <a:pt x="36" y="24"/>
                        <a:pt x="27" y="17"/>
                      </a:cubicBezTo>
                      <a:cubicBezTo>
                        <a:pt x="38" y="24"/>
                        <a:pt x="44" y="33"/>
                        <a:pt x="45" y="44"/>
                      </a:cubicBezTo>
                      <a:cubicBezTo>
                        <a:pt x="45" y="44"/>
                        <a:pt x="52" y="39"/>
                        <a:pt x="50" y="29"/>
                      </a:cubicBezTo>
                      <a:cubicBezTo>
                        <a:pt x="46" y="5"/>
                        <a:pt x="18" y="0"/>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Freeform 6">
                  <a:extLst>
                    <a:ext uri="{FF2B5EF4-FFF2-40B4-BE49-F238E27FC236}">
                      <a16:creationId xmlns:a16="http://schemas.microsoft.com/office/drawing/2014/main" id="{A8D37F2E-BCA1-47BC-87C7-6131E493CED7}"/>
                    </a:ext>
                  </a:extLst>
                </p:cNvPr>
                <p:cNvSpPr>
                  <a:spLocks/>
                </p:cNvSpPr>
                <p:nvPr/>
              </p:nvSpPr>
              <p:spPr bwMode="auto">
                <a:xfrm>
                  <a:off x="6072188" y="3484563"/>
                  <a:ext cx="417513" cy="525462"/>
                </a:xfrm>
                <a:custGeom>
                  <a:avLst/>
                  <a:gdLst>
                    <a:gd name="T0" fmla="*/ 0 w 62"/>
                    <a:gd name="T1" fmla="*/ 38 h 77"/>
                    <a:gd name="T2" fmla="*/ 8 w 62"/>
                    <a:gd name="T3" fmla="*/ 56 h 77"/>
                    <a:gd name="T4" fmla="*/ 5 w 62"/>
                    <a:gd name="T5" fmla="*/ 70 h 77"/>
                    <a:gd name="T6" fmla="*/ 10 w 62"/>
                    <a:gd name="T7" fmla="*/ 74 h 77"/>
                    <a:gd name="T8" fmla="*/ 29 w 62"/>
                    <a:gd name="T9" fmla="*/ 29 h 77"/>
                    <a:gd name="T10" fmla="*/ 13 w 62"/>
                    <a:gd name="T11" fmla="*/ 75 h 77"/>
                    <a:gd name="T12" fmla="*/ 39 w 62"/>
                    <a:gd name="T13" fmla="*/ 52 h 77"/>
                    <a:gd name="T14" fmla="*/ 46 w 62"/>
                    <a:gd name="T15" fmla="*/ 18 h 77"/>
                    <a:gd name="T16" fmla="*/ 62 w 62"/>
                    <a:gd name="T17" fmla="*/ 0 h 77"/>
                    <a:gd name="T18" fmla="*/ 0 w 62"/>
                    <a:gd name="T19" fmla="*/ 3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77">
                      <a:moveTo>
                        <a:pt x="0" y="38"/>
                      </a:moveTo>
                      <a:cubicBezTo>
                        <a:pt x="5" y="43"/>
                        <a:pt x="7" y="48"/>
                        <a:pt x="8" y="56"/>
                      </a:cubicBezTo>
                      <a:cubicBezTo>
                        <a:pt x="9" y="61"/>
                        <a:pt x="7" y="66"/>
                        <a:pt x="5" y="70"/>
                      </a:cubicBezTo>
                      <a:cubicBezTo>
                        <a:pt x="6" y="73"/>
                        <a:pt x="10" y="74"/>
                        <a:pt x="10" y="74"/>
                      </a:cubicBezTo>
                      <a:cubicBezTo>
                        <a:pt x="11" y="56"/>
                        <a:pt x="14" y="42"/>
                        <a:pt x="29" y="29"/>
                      </a:cubicBezTo>
                      <a:cubicBezTo>
                        <a:pt x="17" y="42"/>
                        <a:pt x="12" y="62"/>
                        <a:pt x="13" y="75"/>
                      </a:cubicBezTo>
                      <a:cubicBezTo>
                        <a:pt x="21" y="77"/>
                        <a:pt x="35" y="69"/>
                        <a:pt x="39" y="52"/>
                      </a:cubicBezTo>
                      <a:cubicBezTo>
                        <a:pt x="43" y="39"/>
                        <a:pt x="41" y="30"/>
                        <a:pt x="46" y="18"/>
                      </a:cubicBezTo>
                      <a:cubicBezTo>
                        <a:pt x="50" y="9"/>
                        <a:pt x="55" y="5"/>
                        <a:pt x="62" y="0"/>
                      </a:cubicBezTo>
                      <a:cubicBezTo>
                        <a:pt x="40" y="1"/>
                        <a:pt x="8" y="13"/>
                        <a:pt x="0"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50" name="TextBox 49">
                <a:extLst>
                  <a:ext uri="{FF2B5EF4-FFF2-40B4-BE49-F238E27FC236}">
                    <a16:creationId xmlns:a16="http://schemas.microsoft.com/office/drawing/2014/main" id="{BA42715C-BAB8-4294-A69D-9102FE0F91A1}"/>
                  </a:ext>
                </a:extLst>
              </p:cNvPr>
              <p:cNvSpPr txBox="1"/>
              <p:nvPr/>
            </p:nvSpPr>
            <p:spPr>
              <a:xfrm>
                <a:off x="277099" y="4055531"/>
                <a:ext cx="2215597" cy="120485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HelveticaNeueLT Std Lt"/>
                    <a:cs typeface="HelveticaNeueLT Std Lt"/>
                  </a:rPr>
                  <a:t>In 2020, Flowserve decreased its </a:t>
                </a:r>
                <a:r>
                  <a:rPr kumimoji="0" lang="en-US" sz="1200" b="1" i="0" u="none" strike="noStrike" kern="1200" cap="none" spc="0" normalizeH="0" baseline="0" noProof="0" dirty="0">
                    <a:ln>
                      <a:noFill/>
                    </a:ln>
                    <a:solidFill>
                      <a:prstClr val="black"/>
                    </a:solidFill>
                    <a:effectLst/>
                    <a:uLnTx/>
                    <a:uFillTx/>
                    <a:latin typeface="Arial" panose="020B0604020202020204"/>
                    <a:ea typeface="HelveticaNeueLT Std Lt"/>
                    <a:cs typeface="HelveticaNeueLT Std Lt"/>
                  </a:rPr>
                  <a:t>Total Recordable Incident Rate to 0.29 </a:t>
                </a:r>
                <a:r>
                  <a:rPr kumimoji="0" lang="en-US" sz="1200" b="0" i="0" u="none" strike="noStrike" kern="1200" cap="none" spc="0" normalizeH="0" baseline="0" noProof="0" dirty="0">
                    <a:ln>
                      <a:noFill/>
                    </a:ln>
                    <a:solidFill>
                      <a:prstClr val="black"/>
                    </a:solidFill>
                    <a:effectLst/>
                    <a:uLnTx/>
                    <a:uFillTx/>
                    <a:latin typeface="Arial" panose="020B0604020202020204"/>
                    <a:ea typeface="HelveticaNeueLT Std Lt"/>
                    <a:cs typeface="HelveticaNeueLT Std Lt"/>
                  </a:rPr>
                  <a:t>- the lowest in company history.</a:t>
                </a:r>
              </a:p>
            </p:txBody>
          </p:sp>
        </p:grpSp>
      </p:grpSp>
      <p:grpSp>
        <p:nvGrpSpPr>
          <p:cNvPr id="29" name="Group 28">
            <a:extLst>
              <a:ext uri="{FF2B5EF4-FFF2-40B4-BE49-F238E27FC236}">
                <a16:creationId xmlns:a16="http://schemas.microsoft.com/office/drawing/2014/main" id="{E8E720CF-58FE-43C2-B873-B9BB79F156C7}"/>
              </a:ext>
            </a:extLst>
          </p:cNvPr>
          <p:cNvGrpSpPr/>
          <p:nvPr/>
        </p:nvGrpSpPr>
        <p:grpSpPr>
          <a:xfrm>
            <a:off x="1401860" y="3686142"/>
            <a:ext cx="9750797" cy="2644588"/>
            <a:chOff x="318349" y="1222246"/>
            <a:chExt cx="10929186" cy="4413507"/>
          </a:xfrm>
        </p:grpSpPr>
        <p:grpSp>
          <p:nvGrpSpPr>
            <p:cNvPr id="30" name="Group 29">
              <a:extLst>
                <a:ext uri="{FF2B5EF4-FFF2-40B4-BE49-F238E27FC236}">
                  <a16:creationId xmlns:a16="http://schemas.microsoft.com/office/drawing/2014/main" id="{9A5D1583-40B8-4E63-B9D6-A462FEA73D5A}"/>
                </a:ext>
              </a:extLst>
            </p:cNvPr>
            <p:cNvGrpSpPr/>
            <p:nvPr/>
          </p:nvGrpSpPr>
          <p:grpSpPr>
            <a:xfrm>
              <a:off x="318349" y="1222246"/>
              <a:ext cx="2542297" cy="4413507"/>
              <a:chOff x="262155" y="2558942"/>
              <a:chExt cx="2254542" cy="3834367"/>
            </a:xfrm>
          </p:grpSpPr>
          <p:sp>
            <p:nvSpPr>
              <p:cNvPr id="68" name="Rectangle: Single Corner Snipped 67">
                <a:extLst>
                  <a:ext uri="{FF2B5EF4-FFF2-40B4-BE49-F238E27FC236}">
                    <a16:creationId xmlns:a16="http://schemas.microsoft.com/office/drawing/2014/main" id="{D18BE9DB-CE74-4722-A825-CF262450259B}"/>
                  </a:ext>
                </a:extLst>
              </p:cNvPr>
              <p:cNvSpPr/>
              <p:nvPr/>
            </p:nvSpPr>
            <p:spPr>
              <a:xfrm>
                <a:off x="262155" y="2558942"/>
                <a:ext cx="2254542" cy="3834367"/>
              </a:xfrm>
              <a:prstGeom prst="snip1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69" name="Group 68">
                <a:extLst>
                  <a:ext uri="{FF2B5EF4-FFF2-40B4-BE49-F238E27FC236}">
                    <a16:creationId xmlns:a16="http://schemas.microsoft.com/office/drawing/2014/main" id="{03A8C5C8-7C2E-483B-A06A-3ED65EECA10F}"/>
                  </a:ext>
                </a:extLst>
              </p:cNvPr>
              <p:cNvGrpSpPr/>
              <p:nvPr/>
            </p:nvGrpSpPr>
            <p:grpSpPr>
              <a:xfrm>
                <a:off x="1134733" y="3054320"/>
                <a:ext cx="509385" cy="374680"/>
                <a:chOff x="5775325" y="3484563"/>
                <a:chExt cx="714376" cy="525462"/>
              </a:xfrm>
              <a:solidFill>
                <a:schemeClr val="accent3"/>
              </a:solidFill>
            </p:grpSpPr>
            <p:sp>
              <p:nvSpPr>
                <p:cNvPr id="71" name="Freeform 5">
                  <a:extLst>
                    <a:ext uri="{FF2B5EF4-FFF2-40B4-BE49-F238E27FC236}">
                      <a16:creationId xmlns:a16="http://schemas.microsoft.com/office/drawing/2014/main" id="{A8101ACF-823F-425E-A52B-743F9622C3BB}"/>
                    </a:ext>
                  </a:extLst>
                </p:cNvPr>
                <p:cNvSpPr>
                  <a:spLocks/>
                </p:cNvSpPr>
                <p:nvPr/>
              </p:nvSpPr>
              <p:spPr bwMode="auto">
                <a:xfrm>
                  <a:off x="5775325" y="3662363"/>
                  <a:ext cx="350838" cy="314325"/>
                </a:xfrm>
                <a:custGeom>
                  <a:avLst/>
                  <a:gdLst>
                    <a:gd name="T0" fmla="*/ 0 w 52"/>
                    <a:gd name="T1" fmla="*/ 3 h 46"/>
                    <a:gd name="T2" fmla="*/ 13 w 52"/>
                    <a:gd name="T3" fmla="*/ 12 h 46"/>
                    <a:gd name="T4" fmla="*/ 23 w 52"/>
                    <a:gd name="T5" fmla="*/ 34 h 46"/>
                    <a:gd name="T6" fmla="*/ 42 w 52"/>
                    <a:gd name="T7" fmla="*/ 45 h 46"/>
                    <a:gd name="T8" fmla="*/ 27 w 52"/>
                    <a:gd name="T9" fmla="*/ 17 h 46"/>
                    <a:gd name="T10" fmla="*/ 45 w 52"/>
                    <a:gd name="T11" fmla="*/ 44 h 46"/>
                    <a:gd name="T12" fmla="*/ 50 w 52"/>
                    <a:gd name="T13" fmla="*/ 29 h 46"/>
                    <a:gd name="T14" fmla="*/ 0 w 52"/>
                    <a:gd name="T15" fmla="*/ 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46">
                      <a:moveTo>
                        <a:pt x="0" y="3"/>
                      </a:moveTo>
                      <a:cubicBezTo>
                        <a:pt x="6" y="5"/>
                        <a:pt x="10" y="7"/>
                        <a:pt x="13" y="12"/>
                      </a:cubicBezTo>
                      <a:cubicBezTo>
                        <a:pt x="18" y="20"/>
                        <a:pt x="19" y="26"/>
                        <a:pt x="23" y="34"/>
                      </a:cubicBezTo>
                      <a:cubicBezTo>
                        <a:pt x="28" y="44"/>
                        <a:pt x="38" y="46"/>
                        <a:pt x="42" y="45"/>
                      </a:cubicBezTo>
                      <a:cubicBezTo>
                        <a:pt x="42" y="36"/>
                        <a:pt x="36" y="24"/>
                        <a:pt x="27" y="17"/>
                      </a:cubicBezTo>
                      <a:cubicBezTo>
                        <a:pt x="38" y="24"/>
                        <a:pt x="44" y="33"/>
                        <a:pt x="45" y="44"/>
                      </a:cubicBezTo>
                      <a:cubicBezTo>
                        <a:pt x="45" y="44"/>
                        <a:pt x="52" y="39"/>
                        <a:pt x="50" y="29"/>
                      </a:cubicBezTo>
                      <a:cubicBezTo>
                        <a:pt x="46" y="5"/>
                        <a:pt x="18" y="0"/>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 name="Freeform 6">
                  <a:extLst>
                    <a:ext uri="{FF2B5EF4-FFF2-40B4-BE49-F238E27FC236}">
                      <a16:creationId xmlns:a16="http://schemas.microsoft.com/office/drawing/2014/main" id="{C30B32FB-34A4-4271-B284-4A5FD588A083}"/>
                    </a:ext>
                  </a:extLst>
                </p:cNvPr>
                <p:cNvSpPr>
                  <a:spLocks/>
                </p:cNvSpPr>
                <p:nvPr/>
              </p:nvSpPr>
              <p:spPr bwMode="auto">
                <a:xfrm>
                  <a:off x="6072188" y="3484563"/>
                  <a:ext cx="417513" cy="525462"/>
                </a:xfrm>
                <a:custGeom>
                  <a:avLst/>
                  <a:gdLst>
                    <a:gd name="T0" fmla="*/ 0 w 62"/>
                    <a:gd name="T1" fmla="*/ 38 h 77"/>
                    <a:gd name="T2" fmla="*/ 8 w 62"/>
                    <a:gd name="T3" fmla="*/ 56 h 77"/>
                    <a:gd name="T4" fmla="*/ 5 w 62"/>
                    <a:gd name="T5" fmla="*/ 70 h 77"/>
                    <a:gd name="T6" fmla="*/ 10 w 62"/>
                    <a:gd name="T7" fmla="*/ 74 h 77"/>
                    <a:gd name="T8" fmla="*/ 29 w 62"/>
                    <a:gd name="T9" fmla="*/ 29 h 77"/>
                    <a:gd name="T10" fmla="*/ 13 w 62"/>
                    <a:gd name="T11" fmla="*/ 75 h 77"/>
                    <a:gd name="T12" fmla="*/ 39 w 62"/>
                    <a:gd name="T13" fmla="*/ 52 h 77"/>
                    <a:gd name="T14" fmla="*/ 46 w 62"/>
                    <a:gd name="T15" fmla="*/ 18 h 77"/>
                    <a:gd name="T16" fmla="*/ 62 w 62"/>
                    <a:gd name="T17" fmla="*/ 0 h 77"/>
                    <a:gd name="T18" fmla="*/ 0 w 62"/>
                    <a:gd name="T19" fmla="*/ 3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77">
                      <a:moveTo>
                        <a:pt x="0" y="38"/>
                      </a:moveTo>
                      <a:cubicBezTo>
                        <a:pt x="5" y="43"/>
                        <a:pt x="7" y="48"/>
                        <a:pt x="8" y="56"/>
                      </a:cubicBezTo>
                      <a:cubicBezTo>
                        <a:pt x="9" y="61"/>
                        <a:pt x="7" y="66"/>
                        <a:pt x="5" y="70"/>
                      </a:cubicBezTo>
                      <a:cubicBezTo>
                        <a:pt x="6" y="73"/>
                        <a:pt x="10" y="74"/>
                        <a:pt x="10" y="74"/>
                      </a:cubicBezTo>
                      <a:cubicBezTo>
                        <a:pt x="11" y="56"/>
                        <a:pt x="14" y="42"/>
                        <a:pt x="29" y="29"/>
                      </a:cubicBezTo>
                      <a:cubicBezTo>
                        <a:pt x="17" y="42"/>
                        <a:pt x="12" y="62"/>
                        <a:pt x="13" y="75"/>
                      </a:cubicBezTo>
                      <a:cubicBezTo>
                        <a:pt x="21" y="77"/>
                        <a:pt x="35" y="69"/>
                        <a:pt x="39" y="52"/>
                      </a:cubicBezTo>
                      <a:cubicBezTo>
                        <a:pt x="43" y="39"/>
                        <a:pt x="41" y="30"/>
                        <a:pt x="46" y="18"/>
                      </a:cubicBezTo>
                      <a:cubicBezTo>
                        <a:pt x="50" y="9"/>
                        <a:pt x="55" y="5"/>
                        <a:pt x="62" y="0"/>
                      </a:cubicBezTo>
                      <a:cubicBezTo>
                        <a:pt x="40" y="1"/>
                        <a:pt x="8" y="13"/>
                        <a:pt x="0"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grpSp>
          <p:nvGrpSpPr>
            <p:cNvPr id="31" name="Group 30">
              <a:extLst>
                <a:ext uri="{FF2B5EF4-FFF2-40B4-BE49-F238E27FC236}">
                  <a16:creationId xmlns:a16="http://schemas.microsoft.com/office/drawing/2014/main" id="{8A5F29EC-E753-4BF8-AE25-2E1279DC7F98}"/>
                </a:ext>
              </a:extLst>
            </p:cNvPr>
            <p:cNvGrpSpPr/>
            <p:nvPr/>
          </p:nvGrpSpPr>
          <p:grpSpPr>
            <a:xfrm>
              <a:off x="3099340" y="1222246"/>
              <a:ext cx="2542297" cy="4413507"/>
              <a:chOff x="262155" y="2558942"/>
              <a:chExt cx="2254542" cy="3834367"/>
            </a:xfrm>
          </p:grpSpPr>
          <p:sp>
            <p:nvSpPr>
              <p:cNvPr id="63" name="Rectangle: Single Corner Snipped 62">
                <a:extLst>
                  <a:ext uri="{FF2B5EF4-FFF2-40B4-BE49-F238E27FC236}">
                    <a16:creationId xmlns:a16="http://schemas.microsoft.com/office/drawing/2014/main" id="{8DB4083F-8CA9-43A7-AC4D-0ED217B8CD31}"/>
                  </a:ext>
                </a:extLst>
              </p:cNvPr>
              <p:cNvSpPr/>
              <p:nvPr/>
            </p:nvSpPr>
            <p:spPr>
              <a:xfrm>
                <a:off x="262155" y="2558942"/>
                <a:ext cx="2254542" cy="3834367"/>
              </a:xfrm>
              <a:prstGeom prst="snip1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64" name="Group 63">
                <a:extLst>
                  <a:ext uri="{FF2B5EF4-FFF2-40B4-BE49-F238E27FC236}">
                    <a16:creationId xmlns:a16="http://schemas.microsoft.com/office/drawing/2014/main" id="{DC4B35D4-C13D-4B42-831D-D538BE3E57BD}"/>
                  </a:ext>
                </a:extLst>
              </p:cNvPr>
              <p:cNvGrpSpPr/>
              <p:nvPr/>
            </p:nvGrpSpPr>
            <p:grpSpPr>
              <a:xfrm>
                <a:off x="1134733" y="3054320"/>
                <a:ext cx="509385" cy="374680"/>
                <a:chOff x="5775325" y="3484563"/>
                <a:chExt cx="714376" cy="525462"/>
              </a:xfrm>
              <a:solidFill>
                <a:schemeClr val="accent3"/>
              </a:solidFill>
            </p:grpSpPr>
            <p:sp>
              <p:nvSpPr>
                <p:cNvPr id="66" name="Freeform 5">
                  <a:extLst>
                    <a:ext uri="{FF2B5EF4-FFF2-40B4-BE49-F238E27FC236}">
                      <a16:creationId xmlns:a16="http://schemas.microsoft.com/office/drawing/2014/main" id="{9C605471-DEB4-49D3-B7B6-BC0DF75B863D}"/>
                    </a:ext>
                  </a:extLst>
                </p:cNvPr>
                <p:cNvSpPr>
                  <a:spLocks/>
                </p:cNvSpPr>
                <p:nvPr/>
              </p:nvSpPr>
              <p:spPr bwMode="auto">
                <a:xfrm>
                  <a:off x="5775325" y="3662363"/>
                  <a:ext cx="350838" cy="314325"/>
                </a:xfrm>
                <a:custGeom>
                  <a:avLst/>
                  <a:gdLst>
                    <a:gd name="T0" fmla="*/ 0 w 52"/>
                    <a:gd name="T1" fmla="*/ 3 h 46"/>
                    <a:gd name="T2" fmla="*/ 13 w 52"/>
                    <a:gd name="T3" fmla="*/ 12 h 46"/>
                    <a:gd name="T4" fmla="*/ 23 w 52"/>
                    <a:gd name="T5" fmla="*/ 34 h 46"/>
                    <a:gd name="T6" fmla="*/ 42 w 52"/>
                    <a:gd name="T7" fmla="*/ 45 h 46"/>
                    <a:gd name="T8" fmla="*/ 27 w 52"/>
                    <a:gd name="T9" fmla="*/ 17 h 46"/>
                    <a:gd name="T10" fmla="*/ 45 w 52"/>
                    <a:gd name="T11" fmla="*/ 44 h 46"/>
                    <a:gd name="T12" fmla="*/ 50 w 52"/>
                    <a:gd name="T13" fmla="*/ 29 h 46"/>
                    <a:gd name="T14" fmla="*/ 0 w 52"/>
                    <a:gd name="T15" fmla="*/ 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46">
                      <a:moveTo>
                        <a:pt x="0" y="3"/>
                      </a:moveTo>
                      <a:cubicBezTo>
                        <a:pt x="6" y="5"/>
                        <a:pt x="10" y="7"/>
                        <a:pt x="13" y="12"/>
                      </a:cubicBezTo>
                      <a:cubicBezTo>
                        <a:pt x="18" y="20"/>
                        <a:pt x="19" y="26"/>
                        <a:pt x="23" y="34"/>
                      </a:cubicBezTo>
                      <a:cubicBezTo>
                        <a:pt x="28" y="44"/>
                        <a:pt x="38" y="46"/>
                        <a:pt x="42" y="45"/>
                      </a:cubicBezTo>
                      <a:cubicBezTo>
                        <a:pt x="42" y="36"/>
                        <a:pt x="36" y="24"/>
                        <a:pt x="27" y="17"/>
                      </a:cubicBezTo>
                      <a:cubicBezTo>
                        <a:pt x="38" y="24"/>
                        <a:pt x="44" y="33"/>
                        <a:pt x="45" y="44"/>
                      </a:cubicBezTo>
                      <a:cubicBezTo>
                        <a:pt x="45" y="44"/>
                        <a:pt x="52" y="39"/>
                        <a:pt x="50" y="29"/>
                      </a:cubicBezTo>
                      <a:cubicBezTo>
                        <a:pt x="46" y="5"/>
                        <a:pt x="18" y="0"/>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 name="Freeform 6">
                  <a:extLst>
                    <a:ext uri="{FF2B5EF4-FFF2-40B4-BE49-F238E27FC236}">
                      <a16:creationId xmlns:a16="http://schemas.microsoft.com/office/drawing/2014/main" id="{290C01E1-C527-4569-8ECA-9BE952A75E8D}"/>
                    </a:ext>
                  </a:extLst>
                </p:cNvPr>
                <p:cNvSpPr>
                  <a:spLocks/>
                </p:cNvSpPr>
                <p:nvPr/>
              </p:nvSpPr>
              <p:spPr bwMode="auto">
                <a:xfrm>
                  <a:off x="6072188" y="3484563"/>
                  <a:ext cx="417513" cy="525462"/>
                </a:xfrm>
                <a:custGeom>
                  <a:avLst/>
                  <a:gdLst>
                    <a:gd name="T0" fmla="*/ 0 w 62"/>
                    <a:gd name="T1" fmla="*/ 38 h 77"/>
                    <a:gd name="T2" fmla="*/ 8 w 62"/>
                    <a:gd name="T3" fmla="*/ 56 h 77"/>
                    <a:gd name="T4" fmla="*/ 5 w 62"/>
                    <a:gd name="T5" fmla="*/ 70 h 77"/>
                    <a:gd name="T6" fmla="*/ 10 w 62"/>
                    <a:gd name="T7" fmla="*/ 74 h 77"/>
                    <a:gd name="T8" fmla="*/ 29 w 62"/>
                    <a:gd name="T9" fmla="*/ 29 h 77"/>
                    <a:gd name="T10" fmla="*/ 13 w 62"/>
                    <a:gd name="T11" fmla="*/ 75 h 77"/>
                    <a:gd name="T12" fmla="*/ 39 w 62"/>
                    <a:gd name="T13" fmla="*/ 52 h 77"/>
                    <a:gd name="T14" fmla="*/ 46 w 62"/>
                    <a:gd name="T15" fmla="*/ 18 h 77"/>
                    <a:gd name="T16" fmla="*/ 62 w 62"/>
                    <a:gd name="T17" fmla="*/ 0 h 77"/>
                    <a:gd name="T18" fmla="*/ 0 w 62"/>
                    <a:gd name="T19" fmla="*/ 3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77">
                      <a:moveTo>
                        <a:pt x="0" y="38"/>
                      </a:moveTo>
                      <a:cubicBezTo>
                        <a:pt x="5" y="43"/>
                        <a:pt x="7" y="48"/>
                        <a:pt x="8" y="56"/>
                      </a:cubicBezTo>
                      <a:cubicBezTo>
                        <a:pt x="9" y="61"/>
                        <a:pt x="7" y="66"/>
                        <a:pt x="5" y="70"/>
                      </a:cubicBezTo>
                      <a:cubicBezTo>
                        <a:pt x="6" y="73"/>
                        <a:pt x="10" y="74"/>
                        <a:pt x="10" y="74"/>
                      </a:cubicBezTo>
                      <a:cubicBezTo>
                        <a:pt x="11" y="56"/>
                        <a:pt x="14" y="42"/>
                        <a:pt x="29" y="29"/>
                      </a:cubicBezTo>
                      <a:cubicBezTo>
                        <a:pt x="17" y="42"/>
                        <a:pt x="12" y="62"/>
                        <a:pt x="13" y="75"/>
                      </a:cubicBezTo>
                      <a:cubicBezTo>
                        <a:pt x="21" y="77"/>
                        <a:pt x="35" y="69"/>
                        <a:pt x="39" y="52"/>
                      </a:cubicBezTo>
                      <a:cubicBezTo>
                        <a:pt x="43" y="39"/>
                        <a:pt x="41" y="30"/>
                        <a:pt x="46" y="18"/>
                      </a:cubicBezTo>
                      <a:cubicBezTo>
                        <a:pt x="50" y="9"/>
                        <a:pt x="55" y="5"/>
                        <a:pt x="62" y="0"/>
                      </a:cubicBezTo>
                      <a:cubicBezTo>
                        <a:pt x="40" y="1"/>
                        <a:pt x="8" y="13"/>
                        <a:pt x="0"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grpSp>
          <p:nvGrpSpPr>
            <p:cNvPr id="32" name="Group 31">
              <a:extLst>
                <a:ext uri="{FF2B5EF4-FFF2-40B4-BE49-F238E27FC236}">
                  <a16:creationId xmlns:a16="http://schemas.microsoft.com/office/drawing/2014/main" id="{39A7F049-FB49-4F6F-B382-DFC27D84534C}"/>
                </a:ext>
              </a:extLst>
            </p:cNvPr>
            <p:cNvGrpSpPr/>
            <p:nvPr/>
          </p:nvGrpSpPr>
          <p:grpSpPr>
            <a:xfrm>
              <a:off x="3072793" y="1222246"/>
              <a:ext cx="5349835" cy="4413507"/>
              <a:chOff x="-2227606" y="2558942"/>
              <a:chExt cx="4744303" cy="3834367"/>
            </a:xfrm>
          </p:grpSpPr>
          <p:sp>
            <p:nvSpPr>
              <p:cNvPr id="58" name="Rectangle: Single Corner Snipped 57">
                <a:extLst>
                  <a:ext uri="{FF2B5EF4-FFF2-40B4-BE49-F238E27FC236}">
                    <a16:creationId xmlns:a16="http://schemas.microsoft.com/office/drawing/2014/main" id="{18A5F073-CD31-4E5B-9974-7E3EB30137C2}"/>
                  </a:ext>
                </a:extLst>
              </p:cNvPr>
              <p:cNvSpPr/>
              <p:nvPr/>
            </p:nvSpPr>
            <p:spPr>
              <a:xfrm>
                <a:off x="262155" y="2558942"/>
                <a:ext cx="2254542" cy="3834367"/>
              </a:xfrm>
              <a:prstGeom prst="snip1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59" name="Group 58">
                <a:extLst>
                  <a:ext uri="{FF2B5EF4-FFF2-40B4-BE49-F238E27FC236}">
                    <a16:creationId xmlns:a16="http://schemas.microsoft.com/office/drawing/2014/main" id="{BFD04290-24AB-4F00-B9F2-F5F43C2A4544}"/>
                  </a:ext>
                </a:extLst>
              </p:cNvPr>
              <p:cNvGrpSpPr/>
              <p:nvPr/>
            </p:nvGrpSpPr>
            <p:grpSpPr>
              <a:xfrm>
                <a:off x="1134733" y="3054320"/>
                <a:ext cx="509385" cy="374680"/>
                <a:chOff x="5775325" y="3484563"/>
                <a:chExt cx="714376" cy="525462"/>
              </a:xfrm>
              <a:solidFill>
                <a:schemeClr val="accent3"/>
              </a:solidFill>
            </p:grpSpPr>
            <p:sp>
              <p:nvSpPr>
                <p:cNvPr id="61" name="Freeform 5">
                  <a:extLst>
                    <a:ext uri="{FF2B5EF4-FFF2-40B4-BE49-F238E27FC236}">
                      <a16:creationId xmlns:a16="http://schemas.microsoft.com/office/drawing/2014/main" id="{9322BB40-4266-4CFA-BE5D-50CB28113B11}"/>
                    </a:ext>
                  </a:extLst>
                </p:cNvPr>
                <p:cNvSpPr>
                  <a:spLocks/>
                </p:cNvSpPr>
                <p:nvPr/>
              </p:nvSpPr>
              <p:spPr bwMode="auto">
                <a:xfrm>
                  <a:off x="5775325" y="3662363"/>
                  <a:ext cx="350838" cy="314325"/>
                </a:xfrm>
                <a:custGeom>
                  <a:avLst/>
                  <a:gdLst>
                    <a:gd name="T0" fmla="*/ 0 w 52"/>
                    <a:gd name="T1" fmla="*/ 3 h 46"/>
                    <a:gd name="T2" fmla="*/ 13 w 52"/>
                    <a:gd name="T3" fmla="*/ 12 h 46"/>
                    <a:gd name="T4" fmla="*/ 23 w 52"/>
                    <a:gd name="T5" fmla="*/ 34 h 46"/>
                    <a:gd name="T6" fmla="*/ 42 w 52"/>
                    <a:gd name="T7" fmla="*/ 45 h 46"/>
                    <a:gd name="T8" fmla="*/ 27 w 52"/>
                    <a:gd name="T9" fmla="*/ 17 h 46"/>
                    <a:gd name="T10" fmla="*/ 45 w 52"/>
                    <a:gd name="T11" fmla="*/ 44 h 46"/>
                    <a:gd name="T12" fmla="*/ 50 w 52"/>
                    <a:gd name="T13" fmla="*/ 29 h 46"/>
                    <a:gd name="T14" fmla="*/ 0 w 52"/>
                    <a:gd name="T15" fmla="*/ 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46">
                      <a:moveTo>
                        <a:pt x="0" y="3"/>
                      </a:moveTo>
                      <a:cubicBezTo>
                        <a:pt x="6" y="5"/>
                        <a:pt x="10" y="7"/>
                        <a:pt x="13" y="12"/>
                      </a:cubicBezTo>
                      <a:cubicBezTo>
                        <a:pt x="18" y="20"/>
                        <a:pt x="19" y="26"/>
                        <a:pt x="23" y="34"/>
                      </a:cubicBezTo>
                      <a:cubicBezTo>
                        <a:pt x="28" y="44"/>
                        <a:pt x="38" y="46"/>
                        <a:pt x="42" y="45"/>
                      </a:cubicBezTo>
                      <a:cubicBezTo>
                        <a:pt x="42" y="36"/>
                        <a:pt x="36" y="24"/>
                        <a:pt x="27" y="17"/>
                      </a:cubicBezTo>
                      <a:cubicBezTo>
                        <a:pt x="38" y="24"/>
                        <a:pt x="44" y="33"/>
                        <a:pt x="45" y="44"/>
                      </a:cubicBezTo>
                      <a:cubicBezTo>
                        <a:pt x="45" y="44"/>
                        <a:pt x="52" y="39"/>
                        <a:pt x="50" y="29"/>
                      </a:cubicBezTo>
                      <a:cubicBezTo>
                        <a:pt x="46" y="5"/>
                        <a:pt x="18" y="0"/>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Freeform 6">
                  <a:extLst>
                    <a:ext uri="{FF2B5EF4-FFF2-40B4-BE49-F238E27FC236}">
                      <a16:creationId xmlns:a16="http://schemas.microsoft.com/office/drawing/2014/main" id="{A91724E8-40DC-4FB4-A8BB-FBB40AE3919A}"/>
                    </a:ext>
                  </a:extLst>
                </p:cNvPr>
                <p:cNvSpPr>
                  <a:spLocks/>
                </p:cNvSpPr>
                <p:nvPr/>
              </p:nvSpPr>
              <p:spPr bwMode="auto">
                <a:xfrm>
                  <a:off x="6072188" y="3484563"/>
                  <a:ext cx="417513" cy="525462"/>
                </a:xfrm>
                <a:custGeom>
                  <a:avLst/>
                  <a:gdLst>
                    <a:gd name="T0" fmla="*/ 0 w 62"/>
                    <a:gd name="T1" fmla="*/ 38 h 77"/>
                    <a:gd name="T2" fmla="*/ 8 w 62"/>
                    <a:gd name="T3" fmla="*/ 56 h 77"/>
                    <a:gd name="T4" fmla="*/ 5 w 62"/>
                    <a:gd name="T5" fmla="*/ 70 h 77"/>
                    <a:gd name="T6" fmla="*/ 10 w 62"/>
                    <a:gd name="T7" fmla="*/ 74 h 77"/>
                    <a:gd name="T8" fmla="*/ 29 w 62"/>
                    <a:gd name="T9" fmla="*/ 29 h 77"/>
                    <a:gd name="T10" fmla="*/ 13 w 62"/>
                    <a:gd name="T11" fmla="*/ 75 h 77"/>
                    <a:gd name="T12" fmla="*/ 39 w 62"/>
                    <a:gd name="T13" fmla="*/ 52 h 77"/>
                    <a:gd name="T14" fmla="*/ 46 w 62"/>
                    <a:gd name="T15" fmla="*/ 18 h 77"/>
                    <a:gd name="T16" fmla="*/ 62 w 62"/>
                    <a:gd name="T17" fmla="*/ 0 h 77"/>
                    <a:gd name="T18" fmla="*/ 0 w 62"/>
                    <a:gd name="T19" fmla="*/ 3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77">
                      <a:moveTo>
                        <a:pt x="0" y="38"/>
                      </a:moveTo>
                      <a:cubicBezTo>
                        <a:pt x="5" y="43"/>
                        <a:pt x="7" y="48"/>
                        <a:pt x="8" y="56"/>
                      </a:cubicBezTo>
                      <a:cubicBezTo>
                        <a:pt x="9" y="61"/>
                        <a:pt x="7" y="66"/>
                        <a:pt x="5" y="70"/>
                      </a:cubicBezTo>
                      <a:cubicBezTo>
                        <a:pt x="6" y="73"/>
                        <a:pt x="10" y="74"/>
                        <a:pt x="10" y="74"/>
                      </a:cubicBezTo>
                      <a:cubicBezTo>
                        <a:pt x="11" y="56"/>
                        <a:pt x="14" y="42"/>
                        <a:pt x="29" y="29"/>
                      </a:cubicBezTo>
                      <a:cubicBezTo>
                        <a:pt x="17" y="42"/>
                        <a:pt x="12" y="62"/>
                        <a:pt x="13" y="75"/>
                      </a:cubicBezTo>
                      <a:cubicBezTo>
                        <a:pt x="21" y="77"/>
                        <a:pt x="35" y="69"/>
                        <a:pt x="39" y="52"/>
                      </a:cubicBezTo>
                      <a:cubicBezTo>
                        <a:pt x="43" y="39"/>
                        <a:pt x="41" y="30"/>
                        <a:pt x="46" y="18"/>
                      </a:cubicBezTo>
                      <a:cubicBezTo>
                        <a:pt x="50" y="9"/>
                        <a:pt x="55" y="5"/>
                        <a:pt x="62" y="0"/>
                      </a:cubicBezTo>
                      <a:cubicBezTo>
                        <a:pt x="40" y="1"/>
                        <a:pt x="8" y="13"/>
                        <a:pt x="0"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60" name="TextBox 59">
                <a:extLst>
                  <a:ext uri="{FF2B5EF4-FFF2-40B4-BE49-F238E27FC236}">
                    <a16:creationId xmlns:a16="http://schemas.microsoft.com/office/drawing/2014/main" id="{62FFBEDF-6F7D-46A0-8A54-7E4769D40A77}"/>
                  </a:ext>
                </a:extLst>
              </p:cNvPr>
              <p:cNvSpPr txBox="1"/>
              <p:nvPr/>
            </p:nvSpPr>
            <p:spPr>
              <a:xfrm>
                <a:off x="-2227606" y="3786138"/>
                <a:ext cx="2215597" cy="120485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All of Flowserve’s 60 global manufacturing facilities have obtained ISO 9001:2015 certification</a:t>
                </a:r>
                <a:endParaRPr kumimoji="0" lang="en-US" sz="1200" b="0" i="0" u="none" strike="noStrike" kern="1200" cap="none" spc="0" normalizeH="0" baseline="0" noProof="0" dirty="0">
                  <a:ln>
                    <a:noFill/>
                  </a:ln>
                  <a:solidFill>
                    <a:prstClr val="black"/>
                  </a:solidFill>
                  <a:effectLst/>
                  <a:uLnTx/>
                  <a:uFillTx/>
                  <a:latin typeface="Arial" panose="020B0604020202020204"/>
                  <a:ea typeface="HelveticaNeueLT Std Lt"/>
                  <a:cs typeface="HelveticaNeueLT Std Lt"/>
                </a:endParaRPr>
              </a:p>
            </p:txBody>
          </p:sp>
        </p:grpSp>
        <p:grpSp>
          <p:nvGrpSpPr>
            <p:cNvPr id="33" name="Group 32">
              <a:extLst>
                <a:ext uri="{FF2B5EF4-FFF2-40B4-BE49-F238E27FC236}">
                  <a16:creationId xmlns:a16="http://schemas.microsoft.com/office/drawing/2014/main" id="{65AD37E2-BABD-443A-9751-0A60E169D069}"/>
                </a:ext>
              </a:extLst>
            </p:cNvPr>
            <p:cNvGrpSpPr/>
            <p:nvPr/>
          </p:nvGrpSpPr>
          <p:grpSpPr>
            <a:xfrm>
              <a:off x="8705237" y="1222246"/>
              <a:ext cx="2542298" cy="4413507"/>
              <a:chOff x="262154" y="2558942"/>
              <a:chExt cx="2254543" cy="3834367"/>
            </a:xfrm>
          </p:grpSpPr>
          <p:sp>
            <p:nvSpPr>
              <p:cNvPr id="53" name="Rectangle: Single Corner Snipped 52">
                <a:extLst>
                  <a:ext uri="{FF2B5EF4-FFF2-40B4-BE49-F238E27FC236}">
                    <a16:creationId xmlns:a16="http://schemas.microsoft.com/office/drawing/2014/main" id="{67A6E90B-6E00-494E-BA13-7060F9797055}"/>
                  </a:ext>
                </a:extLst>
              </p:cNvPr>
              <p:cNvSpPr/>
              <p:nvPr/>
            </p:nvSpPr>
            <p:spPr>
              <a:xfrm>
                <a:off x="262155" y="2558942"/>
                <a:ext cx="2254542" cy="3834367"/>
              </a:xfrm>
              <a:prstGeom prst="snip1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54" name="Group 53">
                <a:extLst>
                  <a:ext uri="{FF2B5EF4-FFF2-40B4-BE49-F238E27FC236}">
                    <a16:creationId xmlns:a16="http://schemas.microsoft.com/office/drawing/2014/main" id="{FF8F6641-6A15-49C8-BA45-54086A5AD2C9}"/>
                  </a:ext>
                </a:extLst>
              </p:cNvPr>
              <p:cNvGrpSpPr/>
              <p:nvPr/>
            </p:nvGrpSpPr>
            <p:grpSpPr>
              <a:xfrm>
                <a:off x="1134733" y="3054320"/>
                <a:ext cx="509385" cy="374680"/>
                <a:chOff x="5775325" y="3484563"/>
                <a:chExt cx="714376" cy="525462"/>
              </a:xfrm>
              <a:solidFill>
                <a:schemeClr val="accent3"/>
              </a:solidFill>
            </p:grpSpPr>
            <p:sp>
              <p:nvSpPr>
                <p:cNvPr id="56" name="Freeform 5">
                  <a:extLst>
                    <a:ext uri="{FF2B5EF4-FFF2-40B4-BE49-F238E27FC236}">
                      <a16:creationId xmlns:a16="http://schemas.microsoft.com/office/drawing/2014/main" id="{D0E4830C-5068-4F8B-B4E0-25A32C79535E}"/>
                    </a:ext>
                  </a:extLst>
                </p:cNvPr>
                <p:cNvSpPr>
                  <a:spLocks/>
                </p:cNvSpPr>
                <p:nvPr/>
              </p:nvSpPr>
              <p:spPr bwMode="auto">
                <a:xfrm>
                  <a:off x="5775325" y="3662363"/>
                  <a:ext cx="350838" cy="314325"/>
                </a:xfrm>
                <a:custGeom>
                  <a:avLst/>
                  <a:gdLst>
                    <a:gd name="T0" fmla="*/ 0 w 52"/>
                    <a:gd name="T1" fmla="*/ 3 h 46"/>
                    <a:gd name="T2" fmla="*/ 13 w 52"/>
                    <a:gd name="T3" fmla="*/ 12 h 46"/>
                    <a:gd name="T4" fmla="*/ 23 w 52"/>
                    <a:gd name="T5" fmla="*/ 34 h 46"/>
                    <a:gd name="T6" fmla="*/ 42 w 52"/>
                    <a:gd name="T7" fmla="*/ 45 h 46"/>
                    <a:gd name="T8" fmla="*/ 27 w 52"/>
                    <a:gd name="T9" fmla="*/ 17 h 46"/>
                    <a:gd name="T10" fmla="*/ 45 w 52"/>
                    <a:gd name="T11" fmla="*/ 44 h 46"/>
                    <a:gd name="T12" fmla="*/ 50 w 52"/>
                    <a:gd name="T13" fmla="*/ 29 h 46"/>
                    <a:gd name="T14" fmla="*/ 0 w 52"/>
                    <a:gd name="T15" fmla="*/ 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46">
                      <a:moveTo>
                        <a:pt x="0" y="3"/>
                      </a:moveTo>
                      <a:cubicBezTo>
                        <a:pt x="6" y="5"/>
                        <a:pt x="10" y="7"/>
                        <a:pt x="13" y="12"/>
                      </a:cubicBezTo>
                      <a:cubicBezTo>
                        <a:pt x="18" y="20"/>
                        <a:pt x="19" y="26"/>
                        <a:pt x="23" y="34"/>
                      </a:cubicBezTo>
                      <a:cubicBezTo>
                        <a:pt x="28" y="44"/>
                        <a:pt x="38" y="46"/>
                        <a:pt x="42" y="45"/>
                      </a:cubicBezTo>
                      <a:cubicBezTo>
                        <a:pt x="42" y="36"/>
                        <a:pt x="36" y="24"/>
                        <a:pt x="27" y="17"/>
                      </a:cubicBezTo>
                      <a:cubicBezTo>
                        <a:pt x="38" y="24"/>
                        <a:pt x="44" y="33"/>
                        <a:pt x="45" y="44"/>
                      </a:cubicBezTo>
                      <a:cubicBezTo>
                        <a:pt x="45" y="44"/>
                        <a:pt x="52" y="39"/>
                        <a:pt x="50" y="29"/>
                      </a:cubicBezTo>
                      <a:cubicBezTo>
                        <a:pt x="46" y="5"/>
                        <a:pt x="18" y="0"/>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Freeform 6">
                  <a:extLst>
                    <a:ext uri="{FF2B5EF4-FFF2-40B4-BE49-F238E27FC236}">
                      <a16:creationId xmlns:a16="http://schemas.microsoft.com/office/drawing/2014/main" id="{0249A673-8ED1-4D8C-83A4-5FC42E4F663D}"/>
                    </a:ext>
                  </a:extLst>
                </p:cNvPr>
                <p:cNvSpPr>
                  <a:spLocks/>
                </p:cNvSpPr>
                <p:nvPr/>
              </p:nvSpPr>
              <p:spPr bwMode="auto">
                <a:xfrm>
                  <a:off x="6072188" y="3484563"/>
                  <a:ext cx="417513" cy="525462"/>
                </a:xfrm>
                <a:custGeom>
                  <a:avLst/>
                  <a:gdLst>
                    <a:gd name="T0" fmla="*/ 0 w 62"/>
                    <a:gd name="T1" fmla="*/ 38 h 77"/>
                    <a:gd name="T2" fmla="*/ 8 w 62"/>
                    <a:gd name="T3" fmla="*/ 56 h 77"/>
                    <a:gd name="T4" fmla="*/ 5 w 62"/>
                    <a:gd name="T5" fmla="*/ 70 h 77"/>
                    <a:gd name="T6" fmla="*/ 10 w 62"/>
                    <a:gd name="T7" fmla="*/ 74 h 77"/>
                    <a:gd name="T8" fmla="*/ 29 w 62"/>
                    <a:gd name="T9" fmla="*/ 29 h 77"/>
                    <a:gd name="T10" fmla="*/ 13 w 62"/>
                    <a:gd name="T11" fmla="*/ 75 h 77"/>
                    <a:gd name="T12" fmla="*/ 39 w 62"/>
                    <a:gd name="T13" fmla="*/ 52 h 77"/>
                    <a:gd name="T14" fmla="*/ 46 w 62"/>
                    <a:gd name="T15" fmla="*/ 18 h 77"/>
                    <a:gd name="T16" fmla="*/ 62 w 62"/>
                    <a:gd name="T17" fmla="*/ 0 h 77"/>
                    <a:gd name="T18" fmla="*/ 0 w 62"/>
                    <a:gd name="T19" fmla="*/ 3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77">
                      <a:moveTo>
                        <a:pt x="0" y="38"/>
                      </a:moveTo>
                      <a:cubicBezTo>
                        <a:pt x="5" y="43"/>
                        <a:pt x="7" y="48"/>
                        <a:pt x="8" y="56"/>
                      </a:cubicBezTo>
                      <a:cubicBezTo>
                        <a:pt x="9" y="61"/>
                        <a:pt x="7" y="66"/>
                        <a:pt x="5" y="70"/>
                      </a:cubicBezTo>
                      <a:cubicBezTo>
                        <a:pt x="6" y="73"/>
                        <a:pt x="10" y="74"/>
                        <a:pt x="10" y="74"/>
                      </a:cubicBezTo>
                      <a:cubicBezTo>
                        <a:pt x="11" y="56"/>
                        <a:pt x="14" y="42"/>
                        <a:pt x="29" y="29"/>
                      </a:cubicBezTo>
                      <a:cubicBezTo>
                        <a:pt x="17" y="42"/>
                        <a:pt x="12" y="62"/>
                        <a:pt x="13" y="75"/>
                      </a:cubicBezTo>
                      <a:cubicBezTo>
                        <a:pt x="21" y="77"/>
                        <a:pt x="35" y="69"/>
                        <a:pt x="39" y="52"/>
                      </a:cubicBezTo>
                      <a:cubicBezTo>
                        <a:pt x="43" y="39"/>
                        <a:pt x="41" y="30"/>
                        <a:pt x="46" y="18"/>
                      </a:cubicBezTo>
                      <a:cubicBezTo>
                        <a:pt x="50" y="9"/>
                        <a:pt x="55" y="5"/>
                        <a:pt x="62" y="0"/>
                      </a:cubicBezTo>
                      <a:cubicBezTo>
                        <a:pt x="40" y="1"/>
                        <a:pt x="8" y="13"/>
                        <a:pt x="0"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55" name="TextBox 54">
                <a:extLst>
                  <a:ext uri="{FF2B5EF4-FFF2-40B4-BE49-F238E27FC236}">
                    <a16:creationId xmlns:a16="http://schemas.microsoft.com/office/drawing/2014/main" id="{868D4A0A-7833-4357-8021-5236E8F6792B}"/>
                  </a:ext>
                </a:extLst>
              </p:cNvPr>
              <p:cNvSpPr txBox="1"/>
              <p:nvPr/>
            </p:nvSpPr>
            <p:spPr>
              <a:xfrm>
                <a:off x="262154" y="3786138"/>
                <a:ext cx="2215597" cy="174034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Through its “Flowserve Cares” program, Flowserve approved 23 grants to support at-risk youth, </a:t>
                </a:r>
                <a:r>
                  <a:rPr kumimoji="0" lang="en-US" sz="1200" b="0" i="0" u="none" strike="noStrike" kern="1200" cap="none" spc="0" normalizeH="0" baseline="0" noProof="0" dirty="0">
                    <a:ln>
                      <a:noFill/>
                    </a:ln>
                    <a:solidFill>
                      <a:srgbClr val="FF0000"/>
                    </a:solidFill>
                    <a:effectLst/>
                    <a:uLnTx/>
                    <a:uFillTx/>
                    <a:latin typeface="Arial" panose="020B0604020202020204"/>
                    <a:ea typeface="+mn-ea"/>
                    <a:cs typeface="+mn-cs"/>
                  </a:rPr>
                  <a:t>science and technology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education, disaster recovery and other community needs.</a:t>
                </a:r>
                <a:endParaRPr kumimoji="0" lang="en-US" sz="1200" b="0" i="0" u="none" strike="noStrike" kern="1200" cap="none" spc="0" normalizeH="0" baseline="0" noProof="0" dirty="0">
                  <a:ln>
                    <a:noFill/>
                  </a:ln>
                  <a:solidFill>
                    <a:prstClr val="black"/>
                  </a:solidFill>
                  <a:effectLst/>
                  <a:uLnTx/>
                  <a:uFillTx/>
                  <a:latin typeface="Arial" panose="020B0604020202020204"/>
                  <a:ea typeface="HelveticaNeueLT Std Lt"/>
                  <a:cs typeface="HelveticaNeueLT Std Lt"/>
                </a:endParaRPr>
              </a:p>
            </p:txBody>
          </p:sp>
        </p:grpSp>
      </p:grpSp>
      <p:sp>
        <p:nvSpPr>
          <p:cNvPr id="98" name="TextBox 97">
            <a:extLst>
              <a:ext uri="{FF2B5EF4-FFF2-40B4-BE49-F238E27FC236}">
                <a16:creationId xmlns:a16="http://schemas.microsoft.com/office/drawing/2014/main" id="{D82E9236-8FC3-447D-B622-A0B3129B6595}"/>
              </a:ext>
            </a:extLst>
          </p:cNvPr>
          <p:cNvSpPr txBox="1"/>
          <p:nvPr/>
        </p:nvSpPr>
        <p:spPr>
          <a:xfrm>
            <a:off x="1441041" y="4576214"/>
            <a:ext cx="2229005"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HelveticaNeueLT Std Lt"/>
                <a:cs typeface="HelveticaNeueLT Std Lt"/>
              </a:rPr>
              <a:t>Through increased use of closed-loop processes, Flowserve has </a:t>
            </a:r>
            <a:r>
              <a:rPr kumimoji="0" lang="en-US" sz="1200" b="1" i="0" u="none" strike="noStrike" kern="1200" cap="none" spc="0" normalizeH="0" baseline="0" noProof="0" dirty="0">
                <a:ln>
                  <a:noFill/>
                </a:ln>
                <a:solidFill>
                  <a:prstClr val="black"/>
                </a:solidFill>
                <a:effectLst/>
                <a:uLnTx/>
                <a:uFillTx/>
                <a:latin typeface="Arial" panose="020B0604020202020204"/>
                <a:ea typeface="HelveticaNeueLT Std Lt"/>
                <a:cs typeface="HelveticaNeueLT Std Lt"/>
              </a:rPr>
              <a:t>reduced</a:t>
            </a:r>
            <a:r>
              <a:rPr kumimoji="0" lang="en-US" sz="1200" b="0" i="0" u="none" strike="noStrike" kern="1200" cap="none" spc="0" normalizeH="0" baseline="0" noProof="0" dirty="0">
                <a:ln>
                  <a:noFill/>
                </a:ln>
                <a:solidFill>
                  <a:prstClr val="black"/>
                </a:solidFill>
                <a:effectLst/>
                <a:uLnTx/>
                <a:uFillTx/>
                <a:latin typeface="Arial" panose="020B0604020202020204"/>
                <a:ea typeface="HelveticaNeueLT Std Lt"/>
                <a:cs typeface="HelveticaNeueLT Std Lt"/>
              </a:rPr>
              <a:t> </a:t>
            </a:r>
            <a:r>
              <a:rPr kumimoji="0" lang="en-US" sz="1200" b="1" i="0" u="none" strike="noStrike" kern="1200" cap="none" spc="0" normalizeH="0" baseline="0" noProof="0" dirty="0">
                <a:ln>
                  <a:noFill/>
                </a:ln>
                <a:solidFill>
                  <a:prstClr val="black"/>
                </a:solidFill>
                <a:effectLst/>
                <a:uLnTx/>
                <a:uFillTx/>
                <a:latin typeface="Arial" panose="020B0604020202020204"/>
                <a:ea typeface="HelveticaNeueLT Std Lt"/>
                <a:cs typeface="HelveticaNeueLT Std Lt"/>
              </a:rPr>
              <a:t>freshwater consumption 18% </a:t>
            </a:r>
            <a:r>
              <a:rPr kumimoji="0" lang="en-US" sz="1200" b="0" i="0" u="none" strike="noStrike" kern="1200" cap="none" spc="0" normalizeH="0" baseline="0" noProof="0" dirty="0">
                <a:ln>
                  <a:noFill/>
                </a:ln>
                <a:solidFill>
                  <a:prstClr val="black"/>
                </a:solidFill>
                <a:effectLst/>
                <a:uLnTx/>
                <a:uFillTx/>
                <a:latin typeface="Arial" panose="020B0604020202020204"/>
                <a:ea typeface="HelveticaNeueLT Std Lt"/>
                <a:cs typeface="HelveticaNeueLT Std Lt"/>
              </a:rPr>
              <a:t>since 2017.</a:t>
            </a:r>
          </a:p>
        </p:txBody>
      </p:sp>
      <p:sp>
        <p:nvSpPr>
          <p:cNvPr id="99" name="TextBox 98">
            <a:extLst>
              <a:ext uri="{FF2B5EF4-FFF2-40B4-BE49-F238E27FC236}">
                <a16:creationId xmlns:a16="http://schemas.microsoft.com/office/drawing/2014/main" id="{9F64C1AA-047D-4F33-8FA5-62115083D757}"/>
              </a:ext>
            </a:extLst>
          </p:cNvPr>
          <p:cNvSpPr txBox="1"/>
          <p:nvPr/>
        </p:nvSpPr>
        <p:spPr>
          <a:xfrm>
            <a:off x="6403328" y="4546203"/>
            <a:ext cx="222900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Flowserve operates a global network of service centers allowing us to be closer to customer operations and reduce transportation related emissions</a:t>
            </a:r>
            <a:endParaRPr kumimoji="0" lang="en-US" sz="1200" b="0" i="0" u="none" strike="noStrike" kern="1200" cap="none" spc="0" normalizeH="0" baseline="0" noProof="0" dirty="0">
              <a:ln>
                <a:noFill/>
              </a:ln>
              <a:solidFill>
                <a:prstClr val="black"/>
              </a:solidFill>
              <a:effectLst/>
              <a:uLnTx/>
              <a:uFillTx/>
              <a:latin typeface="Arial" panose="020B0604020202020204"/>
              <a:ea typeface="HelveticaNeueLT Std Lt"/>
              <a:cs typeface="HelveticaNeueLT Std Lt"/>
            </a:endParaRPr>
          </a:p>
        </p:txBody>
      </p:sp>
    </p:spTree>
    <p:extLst>
      <p:ext uri="{BB962C8B-B14F-4D97-AF65-F5344CB8AC3E}">
        <p14:creationId xmlns:p14="http://schemas.microsoft.com/office/powerpoint/2010/main" val="350214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9" name="Title 38">
            <a:extLst>
              <a:ext uri="{FF2B5EF4-FFF2-40B4-BE49-F238E27FC236}">
                <a16:creationId xmlns:a16="http://schemas.microsoft.com/office/drawing/2014/main" id="{3DA93177-8F89-4655-A0D0-C433D3C7EAA5}"/>
              </a:ext>
            </a:extLst>
          </p:cNvPr>
          <p:cNvSpPr>
            <a:spLocks noGrp="1"/>
          </p:cNvSpPr>
          <p:nvPr>
            <p:ph type="title"/>
          </p:nvPr>
        </p:nvSpPr>
        <p:spPr>
          <a:xfrm>
            <a:off x="1855713" y="327464"/>
            <a:ext cx="9976565" cy="365675"/>
          </a:xfrm>
        </p:spPr>
        <p:txBody>
          <a:bodyPr/>
          <a:lstStyle/>
          <a:p>
            <a:r>
              <a:rPr lang="en-US"/>
              <a:t>Navigating the Changing Energy Landscape</a:t>
            </a:r>
          </a:p>
        </p:txBody>
      </p:sp>
      <p:grpSp>
        <p:nvGrpSpPr>
          <p:cNvPr id="36" name="Group 35">
            <a:extLst>
              <a:ext uri="{FF2B5EF4-FFF2-40B4-BE49-F238E27FC236}">
                <a16:creationId xmlns:a16="http://schemas.microsoft.com/office/drawing/2014/main" id="{061F490C-A3B3-4693-AA00-8BD528D8B3BE}"/>
              </a:ext>
            </a:extLst>
          </p:cNvPr>
          <p:cNvGrpSpPr/>
          <p:nvPr/>
        </p:nvGrpSpPr>
        <p:grpSpPr>
          <a:xfrm>
            <a:off x="7839304" y="1701994"/>
            <a:ext cx="4095790" cy="4047094"/>
            <a:chOff x="6269198" y="1472673"/>
            <a:chExt cx="4598510" cy="4543835"/>
          </a:xfrm>
        </p:grpSpPr>
        <p:sp>
          <p:nvSpPr>
            <p:cNvPr id="37" name="Oval 36">
              <a:extLst>
                <a:ext uri="{FF2B5EF4-FFF2-40B4-BE49-F238E27FC236}">
                  <a16:creationId xmlns:a16="http://schemas.microsoft.com/office/drawing/2014/main" id="{0E33D86A-4099-4467-A24C-AE3189E4F393}"/>
                </a:ext>
              </a:extLst>
            </p:cNvPr>
            <p:cNvSpPr/>
            <p:nvPr/>
          </p:nvSpPr>
          <p:spPr>
            <a:xfrm>
              <a:off x="6269198" y="1475213"/>
              <a:ext cx="4598510" cy="45303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38" name="Picture 37" descr="Diagram&#10;&#10;Description automatically generated">
              <a:extLst>
                <a:ext uri="{FF2B5EF4-FFF2-40B4-BE49-F238E27FC236}">
                  <a16:creationId xmlns:a16="http://schemas.microsoft.com/office/drawing/2014/main" id="{EFB29730-447C-47D2-BAB9-96C1353F6B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04" t="7712" r="6790" b="2666"/>
            <a:stretch/>
          </p:blipFill>
          <p:spPr>
            <a:xfrm>
              <a:off x="6304438" y="1472673"/>
              <a:ext cx="4517760" cy="4543835"/>
            </a:xfrm>
            <a:prstGeom prst="ellipse">
              <a:avLst/>
            </a:prstGeom>
          </p:spPr>
        </p:pic>
      </p:grpSp>
      <p:sp>
        <p:nvSpPr>
          <p:cNvPr id="44" name="Line 14">
            <a:extLst>
              <a:ext uri="{FF2B5EF4-FFF2-40B4-BE49-F238E27FC236}">
                <a16:creationId xmlns:a16="http://schemas.microsoft.com/office/drawing/2014/main" id="{0A096E9A-924A-458E-A27D-F82B1B97C165}"/>
              </a:ext>
            </a:extLst>
          </p:cNvPr>
          <p:cNvSpPr>
            <a:spLocks noChangeShapeType="1"/>
          </p:cNvSpPr>
          <p:nvPr/>
        </p:nvSpPr>
        <p:spPr bwMode="auto">
          <a:xfrm flipV="1">
            <a:off x="775589" y="2215093"/>
            <a:ext cx="6663228" cy="21670"/>
          </a:xfrm>
          <a:prstGeom prst="line">
            <a:avLst/>
          </a:prstGeom>
          <a:noFill/>
          <a:ln w="25400" cap="flat">
            <a:gradFill>
              <a:gsLst>
                <a:gs pos="0">
                  <a:srgbClr val="AFABAB"/>
                </a:gs>
                <a:gs pos="100000">
                  <a:srgbClr val="2F5597"/>
                </a:gs>
              </a:gsLst>
              <a:lin ang="5400000" scaled="1"/>
            </a:gradFill>
            <a:prstDash val="sysDot"/>
            <a:miter lim="800000"/>
            <a:headEnd/>
            <a:tailEnd type="none" w="lg" len="lg"/>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
        <p:nvSpPr>
          <p:cNvPr id="47" name="Rectangle 46">
            <a:extLst>
              <a:ext uri="{FF2B5EF4-FFF2-40B4-BE49-F238E27FC236}">
                <a16:creationId xmlns:a16="http://schemas.microsoft.com/office/drawing/2014/main" id="{7A08B32B-21C4-42B6-831C-1ACEF9704DF6}"/>
              </a:ext>
            </a:extLst>
          </p:cNvPr>
          <p:cNvSpPr>
            <a:spLocks noChangeAspect="1"/>
          </p:cNvSpPr>
          <p:nvPr/>
        </p:nvSpPr>
        <p:spPr>
          <a:xfrm>
            <a:off x="1404497" y="3446242"/>
            <a:ext cx="5878427" cy="321339"/>
          </a:xfrm>
          <a:prstGeom prst="rect">
            <a:avLst/>
          </a:prstGeom>
          <a:noFill/>
          <a:ln w="12700" cap="flat" cmpd="sng" algn="ctr">
            <a:noFill/>
            <a:prstDash val="solid"/>
            <a:miter lim="800000"/>
          </a:ln>
          <a:effectLst/>
        </p:spPr>
        <p:txBody>
          <a:bodyPr rtlCol="0" anchor="ct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0" cap="none" spc="0" normalizeH="0" baseline="0" noProof="0">
                <a:ln>
                  <a:noFill/>
                </a:ln>
                <a:solidFill>
                  <a:prstClr val="black">
                    <a:lumMod val="85000"/>
                    <a:lumOff val="15000"/>
                  </a:prstClr>
                </a:solidFill>
                <a:effectLst/>
                <a:uLnTx/>
                <a:uFillTx/>
                <a:latin typeface="Arial" panose="020B0604020202020204"/>
                <a:ea typeface="+mn-ea"/>
                <a:cs typeface="Arial" panose="020B0604020202020204" pitchFamily="34" charset="0"/>
              </a:rPr>
              <a:t>Expert Partners</a:t>
            </a:r>
            <a:endParaRPr kumimoji="0" lang="en-US" sz="2000" b="1" i="0" u="none" strike="noStrike" kern="0" cap="none" spc="0" normalizeH="0" baseline="0" noProof="0">
              <a:ln>
                <a:noFill/>
              </a:ln>
              <a:solidFill>
                <a:prstClr val="black">
                  <a:lumMod val="85000"/>
                  <a:lumOff val="15000"/>
                </a:prstClr>
              </a:solidFill>
              <a:effectLst/>
              <a:uLnTx/>
              <a:uFillTx/>
              <a:latin typeface="Arial" panose="020B0604020202020204"/>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a:ln>
                  <a:noFill/>
                </a:ln>
                <a:solidFill>
                  <a:prstClr val="black">
                    <a:lumMod val="85000"/>
                    <a:lumOff val="15000"/>
                  </a:prstClr>
                </a:solidFill>
                <a:effectLst/>
                <a:uLnTx/>
                <a:uFillTx/>
                <a:latin typeface="Arial" panose="020B0604020202020204"/>
                <a:ea typeface="+mn-ea"/>
                <a:cs typeface="Arial" panose="020B0604020202020204" pitchFamily="34" charset="0"/>
              </a:rPr>
              <a:t>Suppliers with the expertise to meet carbon reduction challenges</a:t>
            </a:r>
          </a:p>
        </p:txBody>
      </p:sp>
      <p:sp>
        <p:nvSpPr>
          <p:cNvPr id="48" name="Line 14">
            <a:extLst>
              <a:ext uri="{FF2B5EF4-FFF2-40B4-BE49-F238E27FC236}">
                <a16:creationId xmlns:a16="http://schemas.microsoft.com/office/drawing/2014/main" id="{E12C80C6-15DE-43D1-AC4A-AB4D33235797}"/>
              </a:ext>
            </a:extLst>
          </p:cNvPr>
          <p:cNvSpPr>
            <a:spLocks noChangeShapeType="1"/>
          </p:cNvSpPr>
          <p:nvPr/>
        </p:nvSpPr>
        <p:spPr bwMode="auto">
          <a:xfrm flipV="1">
            <a:off x="1313956" y="3620867"/>
            <a:ext cx="6109600" cy="21890"/>
          </a:xfrm>
          <a:prstGeom prst="line">
            <a:avLst/>
          </a:prstGeom>
          <a:noFill/>
          <a:ln w="25400" cap="flat">
            <a:gradFill>
              <a:gsLst>
                <a:gs pos="0">
                  <a:srgbClr val="AFABAB"/>
                </a:gs>
                <a:gs pos="100000">
                  <a:srgbClr val="2F5597"/>
                </a:gs>
              </a:gsLst>
              <a:lin ang="5400000" scaled="1"/>
            </a:gradFill>
            <a:prstDash val="sysDot"/>
            <a:miter lim="800000"/>
            <a:headEnd/>
            <a:tailEnd type="none" w="lg" len="lg"/>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
        <p:nvSpPr>
          <p:cNvPr id="49" name="Freeform 9">
            <a:extLst>
              <a:ext uri="{FF2B5EF4-FFF2-40B4-BE49-F238E27FC236}">
                <a16:creationId xmlns:a16="http://schemas.microsoft.com/office/drawing/2014/main" id="{EC533251-9989-44EB-B84A-2AD696B24F3E}"/>
              </a:ext>
            </a:extLst>
          </p:cNvPr>
          <p:cNvSpPr>
            <a:spLocks/>
          </p:cNvSpPr>
          <p:nvPr/>
        </p:nvSpPr>
        <p:spPr bwMode="auto">
          <a:xfrm>
            <a:off x="981536" y="3538551"/>
            <a:ext cx="210697" cy="210697"/>
          </a:xfrm>
          <a:prstGeom prst="ellipse">
            <a:avLst/>
          </a:prstGeom>
          <a:solidFill>
            <a:srgbClr val="E7E6E6">
              <a:lumMod val="75000"/>
            </a:srgbClr>
          </a:solidFill>
          <a:ln w="6350" cap="flat">
            <a:no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
        <p:nvSpPr>
          <p:cNvPr id="51" name="Line 14">
            <a:extLst>
              <a:ext uri="{FF2B5EF4-FFF2-40B4-BE49-F238E27FC236}">
                <a16:creationId xmlns:a16="http://schemas.microsoft.com/office/drawing/2014/main" id="{D731485F-BCF6-4984-B234-D4978D5DEE0A}"/>
              </a:ext>
            </a:extLst>
          </p:cNvPr>
          <p:cNvSpPr>
            <a:spLocks noChangeShapeType="1"/>
          </p:cNvSpPr>
          <p:nvPr/>
        </p:nvSpPr>
        <p:spPr bwMode="auto">
          <a:xfrm flipV="1">
            <a:off x="730319" y="5079062"/>
            <a:ext cx="6689691" cy="32618"/>
          </a:xfrm>
          <a:prstGeom prst="line">
            <a:avLst/>
          </a:prstGeom>
          <a:noFill/>
          <a:ln w="25400" cap="flat">
            <a:gradFill>
              <a:gsLst>
                <a:gs pos="0">
                  <a:srgbClr val="AFABAB"/>
                </a:gs>
                <a:gs pos="100000">
                  <a:srgbClr val="2F5597"/>
                </a:gs>
              </a:gsLst>
              <a:lin ang="5400000" scaled="1"/>
            </a:gradFill>
            <a:prstDash val="sysDot"/>
            <a:miter lim="800000"/>
            <a:headEnd/>
            <a:tailEnd type="none" w="lg" len="lg"/>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
        <p:nvSpPr>
          <p:cNvPr id="52" name="Freeform 9">
            <a:extLst>
              <a:ext uri="{FF2B5EF4-FFF2-40B4-BE49-F238E27FC236}">
                <a16:creationId xmlns:a16="http://schemas.microsoft.com/office/drawing/2014/main" id="{E497D98B-0169-4C63-9D12-1C61D85EA8D4}"/>
              </a:ext>
            </a:extLst>
          </p:cNvPr>
          <p:cNvSpPr>
            <a:spLocks/>
          </p:cNvSpPr>
          <p:nvPr/>
        </p:nvSpPr>
        <p:spPr bwMode="auto">
          <a:xfrm>
            <a:off x="981536" y="4996748"/>
            <a:ext cx="210697" cy="210697"/>
          </a:xfrm>
          <a:prstGeom prst="ellipse">
            <a:avLst/>
          </a:prstGeom>
          <a:solidFill>
            <a:srgbClr val="E7E6E6">
              <a:lumMod val="75000"/>
            </a:srgbClr>
          </a:solidFill>
          <a:ln w="6350" cap="flat">
            <a:no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
        <p:nvSpPr>
          <p:cNvPr id="54" name="Rectangle 53">
            <a:extLst>
              <a:ext uri="{FF2B5EF4-FFF2-40B4-BE49-F238E27FC236}">
                <a16:creationId xmlns:a16="http://schemas.microsoft.com/office/drawing/2014/main" id="{0FE57DD5-3805-445F-B522-18F4718173B8}"/>
              </a:ext>
            </a:extLst>
          </p:cNvPr>
          <p:cNvSpPr>
            <a:spLocks noChangeAspect="1"/>
          </p:cNvSpPr>
          <p:nvPr/>
        </p:nvSpPr>
        <p:spPr>
          <a:xfrm>
            <a:off x="733333" y="2041702"/>
            <a:ext cx="6549591" cy="321339"/>
          </a:xfrm>
          <a:prstGeom prst="rect">
            <a:avLst/>
          </a:prstGeom>
          <a:noFill/>
          <a:ln w="12700" cap="flat" cmpd="sng" algn="ctr">
            <a:noFill/>
            <a:prstDash val="solid"/>
            <a:miter lim="800000"/>
          </a:ln>
          <a:effectLst/>
        </p:spPr>
        <p:txBody>
          <a:bodyPr rtlCol="0" anchor="ct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0" cap="none" spc="0" normalizeH="0" baseline="0" noProof="0">
                <a:ln>
                  <a:noFill/>
                </a:ln>
                <a:solidFill>
                  <a:prstClr val="black">
                    <a:lumMod val="85000"/>
                    <a:lumOff val="15000"/>
                  </a:prstClr>
                </a:solidFill>
                <a:effectLst/>
                <a:uLnTx/>
                <a:uFillTx/>
                <a:latin typeface="Arial" panose="020B0604020202020204"/>
                <a:ea typeface="+mn-ea"/>
                <a:cs typeface="Arial" panose="020B0604020202020204" pitchFamily="34" charset="0"/>
              </a:rPr>
              <a:t>Knowing the Opportunities</a:t>
            </a:r>
          </a:p>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a:ln>
                  <a:noFill/>
                </a:ln>
                <a:solidFill>
                  <a:prstClr val="black">
                    <a:lumMod val="85000"/>
                    <a:lumOff val="15000"/>
                  </a:prstClr>
                </a:solidFill>
                <a:effectLst/>
                <a:uLnTx/>
                <a:uFillTx/>
                <a:latin typeface="Arial" panose="020B0604020202020204"/>
                <a:ea typeface="+mn-ea"/>
                <a:cs typeface="Arial" panose="020B0604020202020204" pitchFamily="34" charset="0"/>
              </a:rPr>
              <a:t>Opportunities to improve sustainability &amp; mitigate climate change</a:t>
            </a:r>
          </a:p>
        </p:txBody>
      </p:sp>
      <p:sp>
        <p:nvSpPr>
          <p:cNvPr id="55" name="Rectangle 54">
            <a:extLst>
              <a:ext uri="{FF2B5EF4-FFF2-40B4-BE49-F238E27FC236}">
                <a16:creationId xmlns:a16="http://schemas.microsoft.com/office/drawing/2014/main" id="{609B3518-7B6D-4404-AA1E-DF9A99696C48}"/>
              </a:ext>
            </a:extLst>
          </p:cNvPr>
          <p:cNvSpPr>
            <a:spLocks noChangeAspect="1"/>
          </p:cNvSpPr>
          <p:nvPr/>
        </p:nvSpPr>
        <p:spPr>
          <a:xfrm>
            <a:off x="1169851" y="4901128"/>
            <a:ext cx="6113073" cy="321339"/>
          </a:xfrm>
          <a:prstGeom prst="rect">
            <a:avLst/>
          </a:prstGeom>
          <a:noFill/>
          <a:ln w="12700" cap="flat" cmpd="sng" algn="ctr">
            <a:noFill/>
            <a:prstDash val="solid"/>
            <a:miter lim="800000"/>
          </a:ln>
          <a:effectLst/>
        </p:spPr>
        <p:txBody>
          <a:bodyPr rtlCol="0" anchor="ct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0" cap="none" spc="0" normalizeH="0" baseline="0" noProof="0">
                <a:ln>
                  <a:noFill/>
                </a:ln>
                <a:solidFill>
                  <a:prstClr val="black">
                    <a:lumMod val="85000"/>
                    <a:lumOff val="15000"/>
                  </a:prstClr>
                </a:solidFill>
                <a:effectLst/>
                <a:uLnTx/>
                <a:uFillTx/>
                <a:latin typeface="Arial" panose="020B0604020202020204"/>
                <a:ea typeface="+mn-ea"/>
                <a:cs typeface="Arial" panose="020B0604020202020204" pitchFamily="34" charset="0"/>
              </a:rPr>
              <a:t>Value Adding Solutions</a:t>
            </a:r>
            <a:endParaRPr kumimoji="0" lang="en-US" sz="2000" b="1" i="0" u="none" strike="noStrike" kern="0" cap="none" spc="0" normalizeH="0" baseline="0" noProof="0">
              <a:ln>
                <a:noFill/>
              </a:ln>
              <a:solidFill>
                <a:prstClr val="black">
                  <a:lumMod val="85000"/>
                  <a:lumOff val="15000"/>
                </a:prstClr>
              </a:solidFill>
              <a:effectLst/>
              <a:uLnTx/>
              <a:uFillTx/>
              <a:latin typeface="Arial" panose="020B0604020202020204"/>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a:ln>
                  <a:noFill/>
                </a:ln>
                <a:solidFill>
                  <a:prstClr val="black">
                    <a:lumMod val="85000"/>
                    <a:lumOff val="15000"/>
                  </a:prstClr>
                </a:solidFill>
                <a:effectLst/>
                <a:uLnTx/>
                <a:uFillTx/>
                <a:latin typeface="Arial" panose="020B0604020202020204"/>
                <a:ea typeface="+mn-ea"/>
                <a:cs typeface="Arial" panose="020B0604020202020204" pitchFamily="34" charset="0"/>
              </a:rPr>
              <a:t>Solutions that ensure higher system safety, reliability and efficiency</a:t>
            </a:r>
            <a:endParaRPr kumimoji="0" lang="en-US" sz="1200" b="0" i="0" u="none" strike="noStrike" kern="0" cap="none" spc="0" normalizeH="0" baseline="0" noProof="0">
              <a:ln>
                <a:noFill/>
              </a:ln>
              <a:solidFill>
                <a:prstClr val="black">
                  <a:lumMod val="85000"/>
                  <a:lumOff val="15000"/>
                </a:prstClr>
              </a:solidFill>
              <a:effectLst/>
              <a:uLnTx/>
              <a:uFillTx/>
              <a:latin typeface="Arial" panose="020B0604020202020204"/>
              <a:ea typeface="+mn-ea"/>
              <a:cs typeface="Arial" panose="020B0604020202020204" pitchFamily="34" charset="0"/>
            </a:endParaRPr>
          </a:p>
        </p:txBody>
      </p:sp>
      <p:grpSp>
        <p:nvGrpSpPr>
          <p:cNvPr id="4" name="Group 3">
            <a:extLst>
              <a:ext uri="{FF2B5EF4-FFF2-40B4-BE49-F238E27FC236}">
                <a16:creationId xmlns:a16="http://schemas.microsoft.com/office/drawing/2014/main" id="{53093AA1-520C-4340-AD63-080DF41B7DA5}"/>
              </a:ext>
            </a:extLst>
          </p:cNvPr>
          <p:cNvGrpSpPr/>
          <p:nvPr/>
        </p:nvGrpSpPr>
        <p:grpSpPr>
          <a:xfrm>
            <a:off x="517300" y="1813993"/>
            <a:ext cx="830074" cy="804920"/>
            <a:chOff x="-59480" y="1813993"/>
            <a:chExt cx="830074" cy="804920"/>
          </a:xfrm>
        </p:grpSpPr>
        <p:sp>
          <p:nvSpPr>
            <p:cNvPr id="45" name="Freeform 9">
              <a:extLst>
                <a:ext uri="{FF2B5EF4-FFF2-40B4-BE49-F238E27FC236}">
                  <a16:creationId xmlns:a16="http://schemas.microsoft.com/office/drawing/2014/main" id="{0C70C088-A898-4073-BBF6-78AB8D0B802C}"/>
                </a:ext>
              </a:extLst>
            </p:cNvPr>
            <p:cNvSpPr>
              <a:spLocks/>
            </p:cNvSpPr>
            <p:nvPr/>
          </p:nvSpPr>
          <p:spPr bwMode="auto">
            <a:xfrm>
              <a:off x="84387" y="2132777"/>
              <a:ext cx="210697" cy="210697"/>
            </a:xfrm>
            <a:prstGeom prst="ellipse">
              <a:avLst/>
            </a:prstGeom>
            <a:solidFill>
              <a:srgbClr val="E7E6E6">
                <a:lumMod val="75000"/>
              </a:srgbClr>
            </a:solidFill>
            <a:ln w="6350" cap="flat">
              <a:no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
          <p:nvSpPr>
            <p:cNvPr id="46" name="Oval 45">
              <a:extLst>
                <a:ext uri="{FF2B5EF4-FFF2-40B4-BE49-F238E27FC236}">
                  <a16:creationId xmlns:a16="http://schemas.microsoft.com/office/drawing/2014/main" id="{06AD22EC-83A1-48B2-A357-88D1879E4FA5}"/>
                </a:ext>
              </a:extLst>
            </p:cNvPr>
            <p:cNvSpPr/>
            <p:nvPr/>
          </p:nvSpPr>
          <p:spPr>
            <a:xfrm>
              <a:off x="-59480" y="1813993"/>
              <a:ext cx="830074" cy="804920"/>
            </a:xfrm>
            <a:prstGeom prst="ellipse">
              <a:avLst/>
            </a:prstGeom>
            <a:solidFill>
              <a:schemeClr val="accent1">
                <a:lumMod val="75000"/>
              </a:schemeClr>
            </a:solidFill>
            <a:ln w="12700" cap="flat" cmpd="sng" algn="ctr">
              <a:noFill/>
              <a:prstDash val="solid"/>
              <a:miter lim="800000"/>
            </a:ln>
            <a:effectLst/>
          </p:spPr>
          <p:txBody>
            <a:bodyPr lIns="137160" tIns="6858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grpSp>
          <p:nvGrpSpPr>
            <p:cNvPr id="56" name="Gruppieren 171">
              <a:extLst>
                <a:ext uri="{FF2B5EF4-FFF2-40B4-BE49-F238E27FC236}">
                  <a16:creationId xmlns:a16="http://schemas.microsoft.com/office/drawing/2014/main" id="{D5DB9AA9-7212-4AB1-8A24-9041F054C6DB}"/>
                </a:ext>
              </a:extLst>
            </p:cNvPr>
            <p:cNvGrpSpPr/>
            <p:nvPr/>
          </p:nvGrpSpPr>
          <p:grpSpPr>
            <a:xfrm>
              <a:off x="87857" y="1943421"/>
              <a:ext cx="537305" cy="566276"/>
              <a:chOff x="4227816" y="3171982"/>
              <a:chExt cx="455075" cy="479612"/>
            </a:xfrm>
            <a:solidFill>
              <a:schemeClr val="bg1"/>
            </a:solidFill>
          </p:grpSpPr>
          <p:sp>
            <p:nvSpPr>
              <p:cNvPr id="57" name="Freeform 1074">
                <a:extLst>
                  <a:ext uri="{FF2B5EF4-FFF2-40B4-BE49-F238E27FC236}">
                    <a16:creationId xmlns:a16="http://schemas.microsoft.com/office/drawing/2014/main" id="{2D15D674-96C3-4AB1-B442-7C19FE3C2F25}"/>
                  </a:ext>
                </a:extLst>
              </p:cNvPr>
              <p:cNvSpPr>
                <a:spLocks/>
              </p:cNvSpPr>
              <p:nvPr/>
            </p:nvSpPr>
            <p:spPr bwMode="auto">
              <a:xfrm>
                <a:off x="4412969" y="3321443"/>
                <a:ext cx="269922" cy="330151"/>
              </a:xfrm>
              <a:custGeom>
                <a:avLst/>
                <a:gdLst>
                  <a:gd name="T0" fmla="*/ 52 w 169"/>
                  <a:gd name="T1" fmla="*/ 207 h 207"/>
                  <a:gd name="T2" fmla="*/ 0 w 169"/>
                  <a:gd name="T3" fmla="*/ 207 h 207"/>
                  <a:gd name="T4" fmla="*/ 2 w 169"/>
                  <a:gd name="T5" fmla="*/ 185 h 207"/>
                  <a:gd name="T6" fmla="*/ 13 w 169"/>
                  <a:gd name="T7" fmla="*/ 129 h 207"/>
                  <a:gd name="T8" fmla="*/ 78 w 169"/>
                  <a:gd name="T9" fmla="*/ 42 h 207"/>
                  <a:gd name="T10" fmla="*/ 104 w 169"/>
                  <a:gd name="T11" fmla="*/ 27 h 207"/>
                  <a:gd name="T12" fmla="*/ 93 w 169"/>
                  <a:gd name="T13" fmla="*/ 0 h 207"/>
                  <a:gd name="T14" fmla="*/ 169 w 169"/>
                  <a:gd name="T15" fmla="*/ 30 h 207"/>
                  <a:gd name="T16" fmla="*/ 135 w 169"/>
                  <a:gd name="T17" fmla="*/ 104 h 207"/>
                  <a:gd name="T18" fmla="*/ 123 w 169"/>
                  <a:gd name="T19" fmla="*/ 76 h 207"/>
                  <a:gd name="T20" fmla="*/ 104 w 169"/>
                  <a:gd name="T21" fmla="*/ 89 h 207"/>
                  <a:gd name="T22" fmla="*/ 57 w 169"/>
                  <a:gd name="T23" fmla="*/ 167 h 207"/>
                  <a:gd name="T24" fmla="*/ 52 w 169"/>
                  <a:gd name="T25" fmla="*/ 20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9" h="207">
                    <a:moveTo>
                      <a:pt x="52" y="207"/>
                    </a:moveTo>
                    <a:cubicBezTo>
                      <a:pt x="35" y="207"/>
                      <a:pt x="18" y="207"/>
                      <a:pt x="0" y="207"/>
                    </a:cubicBezTo>
                    <a:cubicBezTo>
                      <a:pt x="0" y="199"/>
                      <a:pt x="1" y="192"/>
                      <a:pt x="2" y="185"/>
                    </a:cubicBezTo>
                    <a:cubicBezTo>
                      <a:pt x="4" y="166"/>
                      <a:pt x="7" y="147"/>
                      <a:pt x="13" y="129"/>
                    </a:cubicBezTo>
                    <a:cubicBezTo>
                      <a:pt x="25" y="92"/>
                      <a:pt x="46" y="63"/>
                      <a:pt x="78" y="42"/>
                    </a:cubicBezTo>
                    <a:cubicBezTo>
                      <a:pt x="86" y="37"/>
                      <a:pt x="95" y="32"/>
                      <a:pt x="104" y="27"/>
                    </a:cubicBezTo>
                    <a:cubicBezTo>
                      <a:pt x="100" y="19"/>
                      <a:pt x="97" y="10"/>
                      <a:pt x="93" y="0"/>
                    </a:cubicBezTo>
                    <a:cubicBezTo>
                      <a:pt x="118" y="10"/>
                      <a:pt x="143" y="20"/>
                      <a:pt x="169" y="30"/>
                    </a:cubicBezTo>
                    <a:cubicBezTo>
                      <a:pt x="157" y="55"/>
                      <a:pt x="146" y="79"/>
                      <a:pt x="135" y="104"/>
                    </a:cubicBezTo>
                    <a:cubicBezTo>
                      <a:pt x="131" y="95"/>
                      <a:pt x="127" y="86"/>
                      <a:pt x="123" y="76"/>
                    </a:cubicBezTo>
                    <a:cubicBezTo>
                      <a:pt x="117" y="81"/>
                      <a:pt x="110" y="84"/>
                      <a:pt x="104" y="89"/>
                    </a:cubicBezTo>
                    <a:cubicBezTo>
                      <a:pt x="77" y="108"/>
                      <a:pt x="63" y="135"/>
                      <a:pt x="57" y="167"/>
                    </a:cubicBezTo>
                    <a:cubicBezTo>
                      <a:pt x="55" y="180"/>
                      <a:pt x="54" y="193"/>
                      <a:pt x="52" y="2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8" name="Freeform 1075">
                <a:extLst>
                  <a:ext uri="{FF2B5EF4-FFF2-40B4-BE49-F238E27FC236}">
                    <a16:creationId xmlns:a16="http://schemas.microsoft.com/office/drawing/2014/main" id="{A79B2924-FA7D-48AF-82FA-744D34BD2227}"/>
                  </a:ext>
                </a:extLst>
              </p:cNvPr>
              <p:cNvSpPr>
                <a:spLocks/>
              </p:cNvSpPr>
              <p:nvPr/>
            </p:nvSpPr>
            <p:spPr bwMode="auto">
              <a:xfrm>
                <a:off x="4227816" y="3321443"/>
                <a:ext cx="205229" cy="220844"/>
              </a:xfrm>
              <a:custGeom>
                <a:avLst/>
                <a:gdLst>
                  <a:gd name="T0" fmla="*/ 46 w 129"/>
                  <a:gd name="T1" fmla="*/ 76 h 138"/>
                  <a:gd name="T2" fmla="*/ 34 w 129"/>
                  <a:gd name="T3" fmla="*/ 103 h 138"/>
                  <a:gd name="T4" fmla="*/ 0 w 129"/>
                  <a:gd name="T5" fmla="*/ 28 h 138"/>
                  <a:gd name="T6" fmla="*/ 77 w 129"/>
                  <a:gd name="T7" fmla="*/ 0 h 138"/>
                  <a:gd name="T8" fmla="*/ 66 w 129"/>
                  <a:gd name="T9" fmla="*/ 27 h 138"/>
                  <a:gd name="T10" fmla="*/ 83 w 129"/>
                  <a:gd name="T11" fmla="*/ 37 h 138"/>
                  <a:gd name="T12" fmla="*/ 127 w 129"/>
                  <a:gd name="T13" fmla="*/ 75 h 138"/>
                  <a:gd name="T14" fmla="*/ 128 w 129"/>
                  <a:gd name="T15" fmla="*/ 79 h 138"/>
                  <a:gd name="T16" fmla="*/ 104 w 129"/>
                  <a:gd name="T17" fmla="*/ 136 h 138"/>
                  <a:gd name="T18" fmla="*/ 103 w 129"/>
                  <a:gd name="T19" fmla="*/ 138 h 138"/>
                  <a:gd name="T20" fmla="*/ 46 w 129"/>
                  <a:gd name="T21" fmla="*/ 7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 h="138">
                    <a:moveTo>
                      <a:pt x="46" y="76"/>
                    </a:moveTo>
                    <a:cubicBezTo>
                      <a:pt x="42" y="85"/>
                      <a:pt x="38" y="94"/>
                      <a:pt x="34" y="103"/>
                    </a:cubicBezTo>
                    <a:cubicBezTo>
                      <a:pt x="23" y="78"/>
                      <a:pt x="11" y="53"/>
                      <a:pt x="0" y="28"/>
                    </a:cubicBezTo>
                    <a:cubicBezTo>
                      <a:pt x="25" y="19"/>
                      <a:pt x="51" y="9"/>
                      <a:pt x="77" y="0"/>
                    </a:cubicBezTo>
                    <a:cubicBezTo>
                      <a:pt x="73" y="9"/>
                      <a:pt x="69" y="18"/>
                      <a:pt x="66" y="27"/>
                    </a:cubicBezTo>
                    <a:cubicBezTo>
                      <a:pt x="71" y="30"/>
                      <a:pt x="77" y="33"/>
                      <a:pt x="83" y="37"/>
                    </a:cubicBezTo>
                    <a:cubicBezTo>
                      <a:pt x="100" y="47"/>
                      <a:pt x="115" y="60"/>
                      <a:pt x="127" y="75"/>
                    </a:cubicBezTo>
                    <a:cubicBezTo>
                      <a:pt x="128" y="76"/>
                      <a:pt x="129" y="77"/>
                      <a:pt x="128" y="79"/>
                    </a:cubicBezTo>
                    <a:cubicBezTo>
                      <a:pt x="117" y="97"/>
                      <a:pt x="109" y="116"/>
                      <a:pt x="104" y="136"/>
                    </a:cubicBezTo>
                    <a:cubicBezTo>
                      <a:pt x="104" y="136"/>
                      <a:pt x="104" y="137"/>
                      <a:pt x="103" y="138"/>
                    </a:cubicBezTo>
                    <a:cubicBezTo>
                      <a:pt x="92" y="110"/>
                      <a:pt x="72" y="90"/>
                      <a:pt x="46"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9" name="Freeform 1076">
                <a:extLst>
                  <a:ext uri="{FF2B5EF4-FFF2-40B4-BE49-F238E27FC236}">
                    <a16:creationId xmlns:a16="http://schemas.microsoft.com/office/drawing/2014/main" id="{96CCC61D-4EDD-4D1B-9771-2B265300553D}"/>
                  </a:ext>
                </a:extLst>
              </p:cNvPr>
              <p:cNvSpPr>
                <a:spLocks/>
              </p:cNvSpPr>
              <p:nvPr/>
            </p:nvSpPr>
            <p:spPr bwMode="auto">
              <a:xfrm>
                <a:off x="4366123" y="3171982"/>
                <a:ext cx="178460" cy="243151"/>
              </a:xfrm>
              <a:custGeom>
                <a:avLst/>
                <a:gdLst>
                  <a:gd name="T0" fmla="*/ 30 w 112"/>
                  <a:gd name="T1" fmla="*/ 61 h 152"/>
                  <a:gd name="T2" fmla="*/ 0 w 112"/>
                  <a:gd name="T3" fmla="*/ 61 h 152"/>
                  <a:gd name="T4" fmla="*/ 57 w 112"/>
                  <a:gd name="T5" fmla="*/ 0 h 152"/>
                  <a:gd name="T6" fmla="*/ 112 w 112"/>
                  <a:gd name="T7" fmla="*/ 61 h 152"/>
                  <a:gd name="T8" fmla="*/ 82 w 112"/>
                  <a:gd name="T9" fmla="*/ 61 h 152"/>
                  <a:gd name="T10" fmla="*/ 82 w 112"/>
                  <a:gd name="T11" fmla="*/ 66 h 152"/>
                  <a:gd name="T12" fmla="*/ 82 w 112"/>
                  <a:gd name="T13" fmla="*/ 124 h 152"/>
                  <a:gd name="T14" fmla="*/ 81 w 112"/>
                  <a:gd name="T15" fmla="*/ 129 h 152"/>
                  <a:gd name="T16" fmla="*/ 57 w 112"/>
                  <a:gd name="T17" fmla="*/ 152 h 152"/>
                  <a:gd name="T18" fmla="*/ 57 w 112"/>
                  <a:gd name="T19" fmla="*/ 152 h 152"/>
                  <a:gd name="T20" fmla="*/ 37 w 112"/>
                  <a:gd name="T21" fmla="*/ 133 h 152"/>
                  <a:gd name="T22" fmla="*/ 30 w 112"/>
                  <a:gd name="T23" fmla="*/ 118 h 152"/>
                  <a:gd name="T24" fmla="*/ 30 w 112"/>
                  <a:gd name="T25" fmla="*/ 66 h 152"/>
                  <a:gd name="T26" fmla="*/ 30 w 112"/>
                  <a:gd name="T27" fmla="*/ 61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2" h="152">
                    <a:moveTo>
                      <a:pt x="30" y="61"/>
                    </a:moveTo>
                    <a:cubicBezTo>
                      <a:pt x="20" y="61"/>
                      <a:pt x="11" y="61"/>
                      <a:pt x="0" y="61"/>
                    </a:cubicBezTo>
                    <a:cubicBezTo>
                      <a:pt x="20" y="41"/>
                      <a:pt x="38" y="21"/>
                      <a:pt x="57" y="0"/>
                    </a:cubicBezTo>
                    <a:cubicBezTo>
                      <a:pt x="76" y="21"/>
                      <a:pt x="94" y="41"/>
                      <a:pt x="112" y="61"/>
                    </a:cubicBezTo>
                    <a:cubicBezTo>
                      <a:pt x="102" y="61"/>
                      <a:pt x="92" y="61"/>
                      <a:pt x="82" y="61"/>
                    </a:cubicBezTo>
                    <a:cubicBezTo>
                      <a:pt x="82" y="63"/>
                      <a:pt x="82" y="64"/>
                      <a:pt x="82" y="66"/>
                    </a:cubicBezTo>
                    <a:cubicBezTo>
                      <a:pt x="82" y="85"/>
                      <a:pt x="83" y="105"/>
                      <a:pt x="82" y="124"/>
                    </a:cubicBezTo>
                    <a:cubicBezTo>
                      <a:pt x="82" y="126"/>
                      <a:pt x="82" y="128"/>
                      <a:pt x="81" y="129"/>
                    </a:cubicBezTo>
                    <a:cubicBezTo>
                      <a:pt x="73" y="136"/>
                      <a:pt x="65" y="144"/>
                      <a:pt x="57" y="152"/>
                    </a:cubicBezTo>
                    <a:cubicBezTo>
                      <a:pt x="57" y="152"/>
                      <a:pt x="56" y="152"/>
                      <a:pt x="57" y="152"/>
                    </a:cubicBezTo>
                    <a:cubicBezTo>
                      <a:pt x="50" y="146"/>
                      <a:pt x="44" y="139"/>
                      <a:pt x="37" y="133"/>
                    </a:cubicBezTo>
                    <a:cubicBezTo>
                      <a:pt x="31" y="129"/>
                      <a:pt x="30" y="125"/>
                      <a:pt x="30" y="118"/>
                    </a:cubicBezTo>
                    <a:cubicBezTo>
                      <a:pt x="30" y="101"/>
                      <a:pt x="30" y="83"/>
                      <a:pt x="30" y="66"/>
                    </a:cubicBezTo>
                    <a:cubicBezTo>
                      <a:pt x="30" y="64"/>
                      <a:pt x="30" y="63"/>
                      <a:pt x="30"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grpSp>
        <p:nvGrpSpPr>
          <p:cNvPr id="3" name="Group 2">
            <a:extLst>
              <a:ext uri="{FF2B5EF4-FFF2-40B4-BE49-F238E27FC236}">
                <a16:creationId xmlns:a16="http://schemas.microsoft.com/office/drawing/2014/main" id="{EAF2FB81-3CB7-4ECF-BD32-6E61DD2674EB}"/>
              </a:ext>
            </a:extLst>
          </p:cNvPr>
          <p:cNvGrpSpPr/>
          <p:nvPr/>
        </p:nvGrpSpPr>
        <p:grpSpPr>
          <a:xfrm>
            <a:off x="517300" y="3230229"/>
            <a:ext cx="830074" cy="804920"/>
            <a:chOff x="6818876" y="3230229"/>
            <a:chExt cx="830074" cy="804920"/>
          </a:xfrm>
        </p:grpSpPr>
        <p:sp>
          <p:nvSpPr>
            <p:cNvPr id="50" name="Oval 49">
              <a:extLst>
                <a:ext uri="{FF2B5EF4-FFF2-40B4-BE49-F238E27FC236}">
                  <a16:creationId xmlns:a16="http://schemas.microsoft.com/office/drawing/2014/main" id="{9B5C4AD7-6D10-43F7-9926-7DE811B20928}"/>
                </a:ext>
              </a:extLst>
            </p:cNvPr>
            <p:cNvSpPr/>
            <p:nvPr/>
          </p:nvSpPr>
          <p:spPr>
            <a:xfrm>
              <a:off x="6818876" y="3230229"/>
              <a:ext cx="830074" cy="804920"/>
            </a:xfrm>
            <a:prstGeom prst="ellipse">
              <a:avLst/>
            </a:prstGeom>
            <a:solidFill>
              <a:schemeClr val="accent1">
                <a:lumMod val="75000"/>
              </a:schemeClr>
            </a:solidFill>
            <a:ln w="12700" cap="flat" cmpd="sng" algn="ctr">
              <a:noFill/>
              <a:prstDash val="solid"/>
              <a:miter lim="800000"/>
            </a:ln>
            <a:effectLst/>
          </p:spPr>
          <p:txBody>
            <a:bodyPr lIns="137160" tIns="6858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grpSp>
          <p:nvGrpSpPr>
            <p:cNvPr id="60" name="Gruppieren 33">
              <a:extLst>
                <a:ext uri="{FF2B5EF4-FFF2-40B4-BE49-F238E27FC236}">
                  <a16:creationId xmlns:a16="http://schemas.microsoft.com/office/drawing/2014/main" id="{A11EFF2D-C0DD-4493-AE50-D602C0BA7580}"/>
                </a:ext>
              </a:extLst>
            </p:cNvPr>
            <p:cNvGrpSpPr/>
            <p:nvPr/>
          </p:nvGrpSpPr>
          <p:grpSpPr>
            <a:xfrm>
              <a:off x="6929691" y="3440086"/>
              <a:ext cx="604390" cy="458626"/>
              <a:chOff x="728663" y="3459163"/>
              <a:chExt cx="539750" cy="409575"/>
            </a:xfrm>
            <a:solidFill>
              <a:schemeClr val="bg1"/>
            </a:solidFill>
          </p:grpSpPr>
          <p:sp>
            <p:nvSpPr>
              <p:cNvPr id="61" name="Freeform 31">
                <a:extLst>
                  <a:ext uri="{FF2B5EF4-FFF2-40B4-BE49-F238E27FC236}">
                    <a16:creationId xmlns:a16="http://schemas.microsoft.com/office/drawing/2014/main" id="{DE03E007-0807-4511-8AE7-359403F29E19}"/>
                  </a:ext>
                </a:extLst>
              </p:cNvPr>
              <p:cNvSpPr>
                <a:spLocks/>
              </p:cNvSpPr>
              <p:nvPr/>
            </p:nvSpPr>
            <p:spPr bwMode="auto">
              <a:xfrm>
                <a:off x="728663" y="3459163"/>
                <a:ext cx="438150" cy="404813"/>
              </a:xfrm>
              <a:custGeom>
                <a:avLst/>
                <a:gdLst>
                  <a:gd name="T0" fmla="*/ 24 w 369"/>
                  <a:gd name="T1" fmla="*/ 201 h 341"/>
                  <a:gd name="T2" fmla="*/ 3 w 369"/>
                  <a:gd name="T3" fmla="*/ 193 h 341"/>
                  <a:gd name="T4" fmla="*/ 0 w 369"/>
                  <a:gd name="T5" fmla="*/ 188 h 341"/>
                  <a:gd name="T6" fmla="*/ 0 w 369"/>
                  <a:gd name="T7" fmla="*/ 29 h 341"/>
                  <a:gd name="T8" fmla="*/ 42 w 369"/>
                  <a:gd name="T9" fmla="*/ 44 h 341"/>
                  <a:gd name="T10" fmla="*/ 94 w 369"/>
                  <a:gd name="T11" fmla="*/ 39 h 341"/>
                  <a:gd name="T12" fmla="*/ 157 w 369"/>
                  <a:gd name="T13" fmla="*/ 8 h 341"/>
                  <a:gd name="T14" fmla="*/ 212 w 369"/>
                  <a:gd name="T15" fmla="*/ 21 h 341"/>
                  <a:gd name="T16" fmla="*/ 180 w 369"/>
                  <a:gd name="T17" fmla="*/ 40 h 341"/>
                  <a:gd name="T18" fmla="*/ 147 w 369"/>
                  <a:gd name="T19" fmla="*/ 62 h 341"/>
                  <a:gd name="T20" fmla="*/ 133 w 369"/>
                  <a:gd name="T21" fmla="*/ 111 h 341"/>
                  <a:gd name="T22" fmla="*/ 171 w 369"/>
                  <a:gd name="T23" fmla="*/ 143 h 341"/>
                  <a:gd name="T24" fmla="*/ 196 w 369"/>
                  <a:gd name="T25" fmla="*/ 138 h 341"/>
                  <a:gd name="T26" fmla="*/ 238 w 369"/>
                  <a:gd name="T27" fmla="*/ 119 h 341"/>
                  <a:gd name="T28" fmla="*/ 276 w 369"/>
                  <a:gd name="T29" fmla="*/ 125 h 341"/>
                  <a:gd name="T30" fmla="*/ 358 w 369"/>
                  <a:gd name="T31" fmla="*/ 211 h 341"/>
                  <a:gd name="T32" fmla="*/ 358 w 369"/>
                  <a:gd name="T33" fmla="*/ 244 h 341"/>
                  <a:gd name="T34" fmla="*/ 332 w 369"/>
                  <a:gd name="T35" fmla="*/ 242 h 341"/>
                  <a:gd name="T36" fmla="*/ 306 w 369"/>
                  <a:gd name="T37" fmla="*/ 216 h 341"/>
                  <a:gd name="T38" fmla="*/ 298 w 369"/>
                  <a:gd name="T39" fmla="*/ 210 h 341"/>
                  <a:gd name="T40" fmla="*/ 297 w 369"/>
                  <a:gd name="T41" fmla="*/ 211 h 341"/>
                  <a:gd name="T42" fmla="*/ 302 w 369"/>
                  <a:gd name="T43" fmla="*/ 220 h 341"/>
                  <a:gd name="T44" fmla="*/ 324 w 369"/>
                  <a:gd name="T45" fmla="*/ 244 h 341"/>
                  <a:gd name="T46" fmla="*/ 332 w 369"/>
                  <a:gd name="T47" fmla="*/ 258 h 341"/>
                  <a:gd name="T48" fmla="*/ 323 w 369"/>
                  <a:gd name="T49" fmla="*/ 280 h 341"/>
                  <a:gd name="T50" fmla="*/ 297 w 369"/>
                  <a:gd name="T51" fmla="*/ 276 h 341"/>
                  <a:gd name="T52" fmla="*/ 272 w 369"/>
                  <a:gd name="T53" fmla="*/ 250 h 341"/>
                  <a:gd name="T54" fmla="*/ 259 w 369"/>
                  <a:gd name="T55" fmla="*/ 238 h 341"/>
                  <a:gd name="T56" fmla="*/ 257 w 369"/>
                  <a:gd name="T57" fmla="*/ 240 h 341"/>
                  <a:gd name="T58" fmla="*/ 264 w 369"/>
                  <a:gd name="T59" fmla="*/ 249 h 341"/>
                  <a:gd name="T60" fmla="*/ 289 w 369"/>
                  <a:gd name="T61" fmla="*/ 278 h 341"/>
                  <a:gd name="T62" fmla="*/ 290 w 369"/>
                  <a:gd name="T63" fmla="*/ 302 h 341"/>
                  <a:gd name="T64" fmla="*/ 269 w 369"/>
                  <a:gd name="T65" fmla="*/ 310 h 341"/>
                  <a:gd name="T66" fmla="*/ 258 w 369"/>
                  <a:gd name="T67" fmla="*/ 303 h 341"/>
                  <a:gd name="T68" fmla="*/ 232 w 369"/>
                  <a:gd name="T69" fmla="*/ 276 h 341"/>
                  <a:gd name="T70" fmla="*/ 223 w 369"/>
                  <a:gd name="T71" fmla="*/ 268 h 341"/>
                  <a:gd name="T72" fmla="*/ 221 w 369"/>
                  <a:gd name="T73" fmla="*/ 270 h 341"/>
                  <a:gd name="T74" fmla="*/ 225 w 369"/>
                  <a:gd name="T75" fmla="*/ 277 h 341"/>
                  <a:gd name="T76" fmla="*/ 246 w 369"/>
                  <a:gd name="T77" fmla="*/ 300 h 341"/>
                  <a:gd name="T78" fmla="*/ 252 w 369"/>
                  <a:gd name="T79" fmla="*/ 323 h 341"/>
                  <a:gd name="T80" fmla="*/ 222 w 369"/>
                  <a:gd name="T81" fmla="*/ 332 h 341"/>
                  <a:gd name="T82" fmla="*/ 208 w 369"/>
                  <a:gd name="T83" fmla="*/ 309 h 341"/>
                  <a:gd name="T84" fmla="*/ 183 w 369"/>
                  <a:gd name="T85" fmla="*/ 268 h 341"/>
                  <a:gd name="T86" fmla="*/ 174 w 369"/>
                  <a:gd name="T87" fmla="*/ 259 h 341"/>
                  <a:gd name="T88" fmla="*/ 152 w 369"/>
                  <a:gd name="T89" fmla="*/ 234 h 341"/>
                  <a:gd name="T90" fmla="*/ 144 w 369"/>
                  <a:gd name="T91" fmla="*/ 226 h 341"/>
                  <a:gd name="T92" fmla="*/ 122 w 369"/>
                  <a:gd name="T93" fmla="*/ 202 h 341"/>
                  <a:gd name="T94" fmla="*/ 115 w 369"/>
                  <a:gd name="T95" fmla="*/ 195 h 341"/>
                  <a:gd name="T96" fmla="*/ 74 w 369"/>
                  <a:gd name="T97" fmla="*/ 166 h 341"/>
                  <a:gd name="T98" fmla="*/ 28 w 369"/>
                  <a:gd name="T99" fmla="*/ 194 h 341"/>
                  <a:gd name="T100" fmla="*/ 24 w 369"/>
                  <a:gd name="T101" fmla="*/ 20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69" h="341">
                    <a:moveTo>
                      <a:pt x="24" y="201"/>
                    </a:moveTo>
                    <a:cubicBezTo>
                      <a:pt x="17" y="199"/>
                      <a:pt x="10" y="196"/>
                      <a:pt x="3" y="193"/>
                    </a:cubicBezTo>
                    <a:cubicBezTo>
                      <a:pt x="2" y="193"/>
                      <a:pt x="0" y="190"/>
                      <a:pt x="0" y="188"/>
                    </a:cubicBezTo>
                    <a:cubicBezTo>
                      <a:pt x="0" y="136"/>
                      <a:pt x="0" y="83"/>
                      <a:pt x="0" y="29"/>
                    </a:cubicBezTo>
                    <a:cubicBezTo>
                      <a:pt x="14" y="34"/>
                      <a:pt x="28" y="39"/>
                      <a:pt x="42" y="44"/>
                    </a:cubicBezTo>
                    <a:cubicBezTo>
                      <a:pt x="60" y="52"/>
                      <a:pt x="77" y="50"/>
                      <a:pt x="94" y="39"/>
                    </a:cubicBezTo>
                    <a:cubicBezTo>
                      <a:pt x="114" y="27"/>
                      <a:pt x="135" y="16"/>
                      <a:pt x="157" y="8"/>
                    </a:cubicBezTo>
                    <a:cubicBezTo>
                      <a:pt x="177" y="0"/>
                      <a:pt x="195" y="6"/>
                      <a:pt x="212" y="21"/>
                    </a:cubicBezTo>
                    <a:cubicBezTo>
                      <a:pt x="201" y="28"/>
                      <a:pt x="190" y="34"/>
                      <a:pt x="180" y="40"/>
                    </a:cubicBezTo>
                    <a:cubicBezTo>
                      <a:pt x="169" y="47"/>
                      <a:pt x="157" y="54"/>
                      <a:pt x="147" y="62"/>
                    </a:cubicBezTo>
                    <a:cubicBezTo>
                      <a:pt x="132" y="75"/>
                      <a:pt x="128" y="92"/>
                      <a:pt x="133" y="111"/>
                    </a:cubicBezTo>
                    <a:cubicBezTo>
                      <a:pt x="138" y="130"/>
                      <a:pt x="151" y="142"/>
                      <a:pt x="171" y="143"/>
                    </a:cubicBezTo>
                    <a:cubicBezTo>
                      <a:pt x="179" y="144"/>
                      <a:pt x="188" y="141"/>
                      <a:pt x="196" y="138"/>
                    </a:cubicBezTo>
                    <a:cubicBezTo>
                      <a:pt x="210" y="132"/>
                      <a:pt x="224" y="125"/>
                      <a:pt x="238" y="119"/>
                    </a:cubicBezTo>
                    <a:cubicBezTo>
                      <a:pt x="254" y="111"/>
                      <a:pt x="264" y="113"/>
                      <a:pt x="276" y="125"/>
                    </a:cubicBezTo>
                    <a:cubicBezTo>
                      <a:pt x="304" y="154"/>
                      <a:pt x="331" y="182"/>
                      <a:pt x="358" y="211"/>
                    </a:cubicBezTo>
                    <a:cubicBezTo>
                      <a:pt x="369" y="222"/>
                      <a:pt x="369" y="236"/>
                      <a:pt x="358" y="244"/>
                    </a:cubicBezTo>
                    <a:cubicBezTo>
                      <a:pt x="350" y="250"/>
                      <a:pt x="341" y="250"/>
                      <a:pt x="332" y="242"/>
                    </a:cubicBezTo>
                    <a:cubicBezTo>
                      <a:pt x="323" y="233"/>
                      <a:pt x="315" y="224"/>
                      <a:pt x="306" y="216"/>
                    </a:cubicBezTo>
                    <a:cubicBezTo>
                      <a:pt x="304" y="214"/>
                      <a:pt x="301" y="212"/>
                      <a:pt x="298" y="210"/>
                    </a:cubicBezTo>
                    <a:cubicBezTo>
                      <a:pt x="298" y="210"/>
                      <a:pt x="297" y="211"/>
                      <a:pt x="297" y="211"/>
                    </a:cubicBezTo>
                    <a:cubicBezTo>
                      <a:pt x="298" y="214"/>
                      <a:pt x="300" y="217"/>
                      <a:pt x="302" y="220"/>
                    </a:cubicBezTo>
                    <a:cubicBezTo>
                      <a:pt x="309" y="228"/>
                      <a:pt x="317" y="236"/>
                      <a:pt x="324" y="244"/>
                    </a:cubicBezTo>
                    <a:cubicBezTo>
                      <a:pt x="327" y="248"/>
                      <a:pt x="330" y="253"/>
                      <a:pt x="332" y="258"/>
                    </a:cubicBezTo>
                    <a:cubicBezTo>
                      <a:pt x="334" y="266"/>
                      <a:pt x="330" y="275"/>
                      <a:pt x="323" y="280"/>
                    </a:cubicBezTo>
                    <a:cubicBezTo>
                      <a:pt x="315" y="285"/>
                      <a:pt x="305" y="283"/>
                      <a:pt x="297" y="276"/>
                    </a:cubicBezTo>
                    <a:cubicBezTo>
                      <a:pt x="289" y="267"/>
                      <a:pt x="281" y="258"/>
                      <a:pt x="272" y="250"/>
                    </a:cubicBezTo>
                    <a:cubicBezTo>
                      <a:pt x="268" y="246"/>
                      <a:pt x="264" y="242"/>
                      <a:pt x="259" y="238"/>
                    </a:cubicBezTo>
                    <a:cubicBezTo>
                      <a:pt x="259" y="238"/>
                      <a:pt x="258" y="239"/>
                      <a:pt x="257" y="240"/>
                    </a:cubicBezTo>
                    <a:cubicBezTo>
                      <a:pt x="259" y="243"/>
                      <a:pt x="261" y="246"/>
                      <a:pt x="264" y="249"/>
                    </a:cubicBezTo>
                    <a:cubicBezTo>
                      <a:pt x="272" y="259"/>
                      <a:pt x="281" y="268"/>
                      <a:pt x="289" y="278"/>
                    </a:cubicBezTo>
                    <a:cubicBezTo>
                      <a:pt x="295" y="286"/>
                      <a:pt x="295" y="295"/>
                      <a:pt x="290" y="302"/>
                    </a:cubicBezTo>
                    <a:cubicBezTo>
                      <a:pt x="284" y="310"/>
                      <a:pt x="277" y="312"/>
                      <a:pt x="269" y="310"/>
                    </a:cubicBezTo>
                    <a:cubicBezTo>
                      <a:pt x="265" y="309"/>
                      <a:pt x="261" y="306"/>
                      <a:pt x="258" y="303"/>
                    </a:cubicBezTo>
                    <a:cubicBezTo>
                      <a:pt x="249" y="294"/>
                      <a:pt x="241" y="285"/>
                      <a:pt x="232" y="276"/>
                    </a:cubicBezTo>
                    <a:cubicBezTo>
                      <a:pt x="229" y="273"/>
                      <a:pt x="226" y="271"/>
                      <a:pt x="223" y="268"/>
                    </a:cubicBezTo>
                    <a:cubicBezTo>
                      <a:pt x="222" y="269"/>
                      <a:pt x="221" y="269"/>
                      <a:pt x="221" y="270"/>
                    </a:cubicBezTo>
                    <a:cubicBezTo>
                      <a:pt x="222" y="272"/>
                      <a:pt x="223" y="275"/>
                      <a:pt x="225" y="277"/>
                    </a:cubicBezTo>
                    <a:cubicBezTo>
                      <a:pt x="232" y="285"/>
                      <a:pt x="239" y="292"/>
                      <a:pt x="246" y="300"/>
                    </a:cubicBezTo>
                    <a:cubicBezTo>
                      <a:pt x="252" y="306"/>
                      <a:pt x="254" y="314"/>
                      <a:pt x="252" y="323"/>
                    </a:cubicBezTo>
                    <a:cubicBezTo>
                      <a:pt x="248" y="336"/>
                      <a:pt x="232" y="341"/>
                      <a:pt x="222" y="332"/>
                    </a:cubicBezTo>
                    <a:cubicBezTo>
                      <a:pt x="214" y="327"/>
                      <a:pt x="208" y="320"/>
                      <a:pt x="208" y="309"/>
                    </a:cubicBezTo>
                    <a:cubicBezTo>
                      <a:pt x="209" y="290"/>
                      <a:pt x="199" y="277"/>
                      <a:pt x="183" y="268"/>
                    </a:cubicBezTo>
                    <a:cubicBezTo>
                      <a:pt x="179" y="266"/>
                      <a:pt x="176" y="262"/>
                      <a:pt x="174" y="259"/>
                    </a:cubicBezTo>
                    <a:cubicBezTo>
                      <a:pt x="170" y="248"/>
                      <a:pt x="163" y="240"/>
                      <a:pt x="152" y="234"/>
                    </a:cubicBezTo>
                    <a:cubicBezTo>
                      <a:pt x="149" y="232"/>
                      <a:pt x="146" y="229"/>
                      <a:pt x="144" y="226"/>
                    </a:cubicBezTo>
                    <a:cubicBezTo>
                      <a:pt x="140" y="215"/>
                      <a:pt x="133" y="208"/>
                      <a:pt x="122" y="202"/>
                    </a:cubicBezTo>
                    <a:cubicBezTo>
                      <a:pt x="120" y="201"/>
                      <a:pt x="117" y="198"/>
                      <a:pt x="115" y="195"/>
                    </a:cubicBezTo>
                    <a:cubicBezTo>
                      <a:pt x="108" y="177"/>
                      <a:pt x="94" y="167"/>
                      <a:pt x="74" y="166"/>
                    </a:cubicBezTo>
                    <a:cubicBezTo>
                      <a:pt x="54" y="166"/>
                      <a:pt x="38" y="175"/>
                      <a:pt x="28" y="194"/>
                    </a:cubicBezTo>
                    <a:cubicBezTo>
                      <a:pt x="27" y="196"/>
                      <a:pt x="26" y="198"/>
                      <a:pt x="24" y="2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2" name="Freeform 32">
                <a:extLst>
                  <a:ext uri="{FF2B5EF4-FFF2-40B4-BE49-F238E27FC236}">
                    <a16:creationId xmlns:a16="http://schemas.microsoft.com/office/drawing/2014/main" id="{65A9D464-E058-4144-830E-33AF7F1AE56B}"/>
                  </a:ext>
                </a:extLst>
              </p:cNvPr>
              <p:cNvSpPr>
                <a:spLocks/>
              </p:cNvSpPr>
              <p:nvPr/>
            </p:nvSpPr>
            <p:spPr bwMode="auto">
              <a:xfrm>
                <a:off x="901700" y="3459163"/>
                <a:ext cx="366713" cy="234950"/>
              </a:xfrm>
              <a:custGeom>
                <a:avLst/>
                <a:gdLst>
                  <a:gd name="T0" fmla="*/ 310 w 310"/>
                  <a:gd name="T1" fmla="*/ 45 h 198"/>
                  <a:gd name="T2" fmla="*/ 310 w 310"/>
                  <a:gd name="T3" fmla="*/ 68 h 198"/>
                  <a:gd name="T4" fmla="*/ 310 w 310"/>
                  <a:gd name="T5" fmla="*/ 180 h 198"/>
                  <a:gd name="T6" fmla="*/ 302 w 310"/>
                  <a:gd name="T7" fmla="*/ 190 h 198"/>
                  <a:gd name="T8" fmla="*/ 263 w 310"/>
                  <a:gd name="T9" fmla="*/ 196 h 198"/>
                  <a:gd name="T10" fmla="*/ 232 w 310"/>
                  <a:gd name="T11" fmla="*/ 185 h 198"/>
                  <a:gd name="T12" fmla="*/ 144 w 310"/>
                  <a:gd name="T13" fmla="*/ 94 h 198"/>
                  <a:gd name="T14" fmla="*/ 104 w 310"/>
                  <a:gd name="T15" fmla="*/ 88 h 198"/>
                  <a:gd name="T16" fmla="*/ 45 w 310"/>
                  <a:gd name="T17" fmla="*/ 119 h 198"/>
                  <a:gd name="T18" fmla="*/ 8 w 310"/>
                  <a:gd name="T19" fmla="*/ 110 h 198"/>
                  <a:gd name="T20" fmla="*/ 20 w 310"/>
                  <a:gd name="T21" fmla="*/ 72 h 198"/>
                  <a:gd name="T22" fmla="*/ 123 w 310"/>
                  <a:gd name="T23" fmla="*/ 11 h 198"/>
                  <a:gd name="T24" fmla="*/ 171 w 310"/>
                  <a:gd name="T25" fmla="*/ 14 h 198"/>
                  <a:gd name="T26" fmla="*/ 214 w 310"/>
                  <a:gd name="T27" fmla="*/ 52 h 198"/>
                  <a:gd name="T28" fmla="*/ 244 w 310"/>
                  <a:gd name="T29" fmla="*/ 60 h 198"/>
                  <a:gd name="T30" fmla="*/ 310 w 310"/>
                  <a:gd name="T31" fmla="*/ 4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 h="198">
                    <a:moveTo>
                      <a:pt x="310" y="45"/>
                    </a:moveTo>
                    <a:cubicBezTo>
                      <a:pt x="310" y="53"/>
                      <a:pt x="310" y="60"/>
                      <a:pt x="310" y="68"/>
                    </a:cubicBezTo>
                    <a:cubicBezTo>
                      <a:pt x="310" y="105"/>
                      <a:pt x="310" y="142"/>
                      <a:pt x="310" y="180"/>
                    </a:cubicBezTo>
                    <a:cubicBezTo>
                      <a:pt x="310" y="186"/>
                      <a:pt x="309" y="189"/>
                      <a:pt x="302" y="190"/>
                    </a:cubicBezTo>
                    <a:cubicBezTo>
                      <a:pt x="289" y="191"/>
                      <a:pt x="276" y="194"/>
                      <a:pt x="263" y="196"/>
                    </a:cubicBezTo>
                    <a:cubicBezTo>
                      <a:pt x="251" y="198"/>
                      <a:pt x="241" y="194"/>
                      <a:pt x="232" y="185"/>
                    </a:cubicBezTo>
                    <a:cubicBezTo>
                      <a:pt x="203" y="154"/>
                      <a:pt x="173" y="124"/>
                      <a:pt x="144" y="94"/>
                    </a:cubicBezTo>
                    <a:cubicBezTo>
                      <a:pt x="131" y="81"/>
                      <a:pt x="121" y="79"/>
                      <a:pt x="104" y="88"/>
                    </a:cubicBezTo>
                    <a:cubicBezTo>
                      <a:pt x="84" y="98"/>
                      <a:pt x="65" y="109"/>
                      <a:pt x="45" y="119"/>
                    </a:cubicBezTo>
                    <a:cubicBezTo>
                      <a:pt x="30" y="127"/>
                      <a:pt x="15" y="124"/>
                      <a:pt x="8" y="110"/>
                    </a:cubicBezTo>
                    <a:cubicBezTo>
                      <a:pt x="0" y="96"/>
                      <a:pt x="5" y="81"/>
                      <a:pt x="20" y="72"/>
                    </a:cubicBezTo>
                    <a:cubicBezTo>
                      <a:pt x="54" y="52"/>
                      <a:pt x="89" y="32"/>
                      <a:pt x="123" y="11"/>
                    </a:cubicBezTo>
                    <a:cubicBezTo>
                      <a:pt x="140" y="1"/>
                      <a:pt x="155" y="0"/>
                      <a:pt x="171" y="14"/>
                    </a:cubicBezTo>
                    <a:cubicBezTo>
                      <a:pt x="185" y="27"/>
                      <a:pt x="200" y="39"/>
                      <a:pt x="214" y="52"/>
                    </a:cubicBezTo>
                    <a:cubicBezTo>
                      <a:pt x="223" y="60"/>
                      <a:pt x="232" y="63"/>
                      <a:pt x="244" y="60"/>
                    </a:cubicBezTo>
                    <a:cubicBezTo>
                      <a:pt x="265" y="55"/>
                      <a:pt x="287" y="50"/>
                      <a:pt x="31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3" name="Freeform 33">
                <a:extLst>
                  <a:ext uri="{FF2B5EF4-FFF2-40B4-BE49-F238E27FC236}">
                    <a16:creationId xmlns:a16="http://schemas.microsoft.com/office/drawing/2014/main" id="{58198E8A-82CE-4970-94F3-E21623294633}"/>
                  </a:ext>
                </a:extLst>
              </p:cNvPr>
              <p:cNvSpPr>
                <a:spLocks/>
              </p:cNvSpPr>
              <p:nvPr/>
            </p:nvSpPr>
            <p:spPr bwMode="auto">
              <a:xfrm>
                <a:off x="774700" y="3676650"/>
                <a:ext cx="179388" cy="192088"/>
              </a:xfrm>
              <a:custGeom>
                <a:avLst/>
                <a:gdLst>
                  <a:gd name="T0" fmla="*/ 36 w 152"/>
                  <a:gd name="T1" fmla="*/ 60 h 162"/>
                  <a:gd name="T2" fmla="*/ 25 w 152"/>
                  <a:gd name="T3" fmla="*/ 63 h 162"/>
                  <a:gd name="T4" fmla="*/ 1 w 152"/>
                  <a:gd name="T5" fmla="*/ 45 h 162"/>
                  <a:gd name="T6" fmla="*/ 24 w 152"/>
                  <a:gd name="T7" fmla="*/ 7 h 162"/>
                  <a:gd name="T8" fmla="*/ 59 w 152"/>
                  <a:gd name="T9" fmla="*/ 34 h 162"/>
                  <a:gd name="T10" fmla="*/ 82 w 152"/>
                  <a:gd name="T11" fmla="*/ 45 h 162"/>
                  <a:gd name="T12" fmla="*/ 91 w 152"/>
                  <a:gd name="T13" fmla="*/ 68 h 162"/>
                  <a:gd name="T14" fmla="*/ 117 w 152"/>
                  <a:gd name="T15" fmla="*/ 102 h 162"/>
                  <a:gd name="T16" fmla="*/ 119 w 152"/>
                  <a:gd name="T17" fmla="*/ 103 h 162"/>
                  <a:gd name="T18" fmla="*/ 147 w 152"/>
                  <a:gd name="T19" fmla="*/ 115 h 162"/>
                  <a:gd name="T20" fmla="*/ 142 w 152"/>
                  <a:gd name="T21" fmla="*/ 148 h 162"/>
                  <a:gd name="T22" fmla="*/ 115 w 152"/>
                  <a:gd name="T23" fmla="*/ 161 h 162"/>
                  <a:gd name="T24" fmla="*/ 93 w 152"/>
                  <a:gd name="T25" fmla="*/ 133 h 162"/>
                  <a:gd name="T26" fmla="*/ 96 w 152"/>
                  <a:gd name="T27" fmla="*/ 124 h 162"/>
                  <a:gd name="T28" fmla="*/ 66 w 152"/>
                  <a:gd name="T29" fmla="*/ 122 h 162"/>
                  <a:gd name="T30" fmla="*/ 65 w 152"/>
                  <a:gd name="T31" fmla="*/ 92 h 162"/>
                  <a:gd name="T32" fmla="*/ 36 w 152"/>
                  <a:gd name="T33" fmla="*/ 90 h 162"/>
                  <a:gd name="T34" fmla="*/ 36 w 152"/>
                  <a:gd name="T35" fmla="*/ 6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2" h="162">
                    <a:moveTo>
                      <a:pt x="36" y="60"/>
                    </a:moveTo>
                    <a:cubicBezTo>
                      <a:pt x="31" y="61"/>
                      <a:pt x="28" y="62"/>
                      <a:pt x="25" y="63"/>
                    </a:cubicBezTo>
                    <a:cubicBezTo>
                      <a:pt x="12" y="65"/>
                      <a:pt x="2" y="58"/>
                      <a:pt x="1" y="45"/>
                    </a:cubicBezTo>
                    <a:cubicBezTo>
                      <a:pt x="0" y="31"/>
                      <a:pt x="11" y="13"/>
                      <a:pt x="24" y="7"/>
                    </a:cubicBezTo>
                    <a:cubicBezTo>
                      <a:pt x="39" y="0"/>
                      <a:pt x="62" y="9"/>
                      <a:pt x="59" y="34"/>
                    </a:cubicBezTo>
                    <a:cubicBezTo>
                      <a:pt x="67" y="38"/>
                      <a:pt x="76" y="39"/>
                      <a:pt x="82" y="45"/>
                    </a:cubicBezTo>
                    <a:cubicBezTo>
                      <a:pt x="87" y="50"/>
                      <a:pt x="88" y="60"/>
                      <a:pt x="91" y="68"/>
                    </a:cubicBezTo>
                    <a:cubicBezTo>
                      <a:pt x="113" y="71"/>
                      <a:pt x="121" y="80"/>
                      <a:pt x="117" y="102"/>
                    </a:cubicBezTo>
                    <a:cubicBezTo>
                      <a:pt x="118" y="103"/>
                      <a:pt x="118" y="103"/>
                      <a:pt x="119" y="103"/>
                    </a:cubicBezTo>
                    <a:cubicBezTo>
                      <a:pt x="132" y="102"/>
                      <a:pt x="141" y="106"/>
                      <a:pt x="147" y="115"/>
                    </a:cubicBezTo>
                    <a:cubicBezTo>
                      <a:pt x="152" y="125"/>
                      <a:pt x="150" y="139"/>
                      <a:pt x="142" y="148"/>
                    </a:cubicBezTo>
                    <a:cubicBezTo>
                      <a:pt x="135" y="156"/>
                      <a:pt x="125" y="160"/>
                      <a:pt x="115" y="161"/>
                    </a:cubicBezTo>
                    <a:cubicBezTo>
                      <a:pt x="97" y="162"/>
                      <a:pt x="87" y="149"/>
                      <a:pt x="93" y="133"/>
                    </a:cubicBezTo>
                    <a:cubicBezTo>
                      <a:pt x="94" y="130"/>
                      <a:pt x="95" y="127"/>
                      <a:pt x="96" y="124"/>
                    </a:cubicBezTo>
                    <a:cubicBezTo>
                      <a:pt x="85" y="125"/>
                      <a:pt x="75" y="131"/>
                      <a:pt x="66" y="122"/>
                    </a:cubicBezTo>
                    <a:cubicBezTo>
                      <a:pt x="57" y="113"/>
                      <a:pt x="62" y="103"/>
                      <a:pt x="65" y="92"/>
                    </a:cubicBezTo>
                    <a:cubicBezTo>
                      <a:pt x="55" y="94"/>
                      <a:pt x="45" y="99"/>
                      <a:pt x="36" y="90"/>
                    </a:cubicBezTo>
                    <a:cubicBezTo>
                      <a:pt x="28" y="80"/>
                      <a:pt x="32" y="71"/>
                      <a:pt x="36"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grpSp>
        <p:nvGrpSpPr>
          <p:cNvPr id="69" name="Group 68">
            <a:extLst>
              <a:ext uri="{FF2B5EF4-FFF2-40B4-BE49-F238E27FC236}">
                <a16:creationId xmlns:a16="http://schemas.microsoft.com/office/drawing/2014/main" id="{0ED57F1A-480B-4008-A9AC-505206880ED8}"/>
              </a:ext>
            </a:extLst>
          </p:cNvPr>
          <p:cNvGrpSpPr/>
          <p:nvPr/>
        </p:nvGrpSpPr>
        <p:grpSpPr>
          <a:xfrm>
            <a:off x="517300" y="4674601"/>
            <a:ext cx="830074" cy="804920"/>
            <a:chOff x="6800816" y="4646465"/>
            <a:chExt cx="830074" cy="804920"/>
          </a:xfrm>
        </p:grpSpPr>
        <p:sp>
          <p:nvSpPr>
            <p:cNvPr id="53" name="Oval 52">
              <a:extLst>
                <a:ext uri="{FF2B5EF4-FFF2-40B4-BE49-F238E27FC236}">
                  <a16:creationId xmlns:a16="http://schemas.microsoft.com/office/drawing/2014/main" id="{24F94AED-1AF5-4A88-AA0A-BADE35D22A91}"/>
                </a:ext>
              </a:extLst>
            </p:cNvPr>
            <p:cNvSpPr/>
            <p:nvPr/>
          </p:nvSpPr>
          <p:spPr>
            <a:xfrm>
              <a:off x="6800816" y="4646465"/>
              <a:ext cx="830074" cy="804920"/>
            </a:xfrm>
            <a:prstGeom prst="ellipse">
              <a:avLst/>
            </a:prstGeom>
            <a:solidFill>
              <a:schemeClr val="accent1">
                <a:lumMod val="75000"/>
              </a:schemeClr>
            </a:solidFill>
            <a:ln w="12700" cap="flat" cmpd="sng" algn="ctr">
              <a:noFill/>
              <a:prstDash val="solid"/>
              <a:miter lim="800000"/>
            </a:ln>
            <a:effectLst/>
          </p:spPr>
          <p:txBody>
            <a:bodyPr lIns="137160" tIns="6858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grpSp>
          <p:nvGrpSpPr>
            <p:cNvPr id="64" name="Gruppieren 14">
              <a:extLst>
                <a:ext uri="{FF2B5EF4-FFF2-40B4-BE49-F238E27FC236}">
                  <a16:creationId xmlns:a16="http://schemas.microsoft.com/office/drawing/2014/main" id="{448C6DDA-E9B1-4A99-A64F-B62B9D0BC94C}"/>
                </a:ext>
              </a:extLst>
            </p:cNvPr>
            <p:cNvGrpSpPr/>
            <p:nvPr/>
          </p:nvGrpSpPr>
          <p:grpSpPr>
            <a:xfrm rot="20298125">
              <a:off x="6999168" y="4746724"/>
              <a:ext cx="470985" cy="622641"/>
              <a:chOff x="5550124" y="4954062"/>
              <a:chExt cx="347439" cy="459313"/>
            </a:xfrm>
            <a:solidFill>
              <a:schemeClr val="bg1"/>
            </a:solidFill>
          </p:grpSpPr>
          <p:sp>
            <p:nvSpPr>
              <p:cNvPr id="65" name="Freeform 1523">
                <a:extLst>
                  <a:ext uri="{FF2B5EF4-FFF2-40B4-BE49-F238E27FC236}">
                    <a16:creationId xmlns:a16="http://schemas.microsoft.com/office/drawing/2014/main" id="{9BE39CBF-A0CA-491B-AB5A-5B452026AE12}"/>
                  </a:ext>
                </a:extLst>
              </p:cNvPr>
              <p:cNvSpPr>
                <a:spLocks noEditPoints="1"/>
              </p:cNvSpPr>
              <p:nvPr/>
            </p:nvSpPr>
            <p:spPr bwMode="auto">
              <a:xfrm>
                <a:off x="5595938" y="5106988"/>
                <a:ext cx="301625" cy="306387"/>
              </a:xfrm>
              <a:custGeom>
                <a:avLst/>
                <a:gdLst>
                  <a:gd name="T0" fmla="*/ 51 w 266"/>
                  <a:gd name="T1" fmla="*/ 26 h 270"/>
                  <a:gd name="T2" fmla="*/ 69 w 266"/>
                  <a:gd name="T3" fmla="*/ 35 h 270"/>
                  <a:gd name="T4" fmla="*/ 108 w 266"/>
                  <a:gd name="T5" fmla="*/ 18 h 270"/>
                  <a:gd name="T6" fmla="*/ 113 w 266"/>
                  <a:gd name="T7" fmla="*/ 3 h 270"/>
                  <a:gd name="T8" fmla="*/ 118 w 266"/>
                  <a:gd name="T9" fmla="*/ 0 h 270"/>
                  <a:gd name="T10" fmla="*/ 147 w 266"/>
                  <a:gd name="T11" fmla="*/ 0 h 270"/>
                  <a:gd name="T12" fmla="*/ 152 w 266"/>
                  <a:gd name="T13" fmla="*/ 4 h 270"/>
                  <a:gd name="T14" fmla="*/ 158 w 266"/>
                  <a:gd name="T15" fmla="*/ 21 h 270"/>
                  <a:gd name="T16" fmla="*/ 194 w 266"/>
                  <a:gd name="T17" fmla="*/ 36 h 270"/>
                  <a:gd name="T18" fmla="*/ 210 w 266"/>
                  <a:gd name="T19" fmla="*/ 28 h 270"/>
                  <a:gd name="T20" fmla="*/ 217 w 266"/>
                  <a:gd name="T21" fmla="*/ 29 h 270"/>
                  <a:gd name="T22" fmla="*/ 237 w 266"/>
                  <a:gd name="T23" fmla="*/ 50 h 270"/>
                  <a:gd name="T24" fmla="*/ 238 w 266"/>
                  <a:gd name="T25" fmla="*/ 55 h 270"/>
                  <a:gd name="T26" fmla="*/ 231 w 266"/>
                  <a:gd name="T27" fmla="*/ 70 h 270"/>
                  <a:gd name="T28" fmla="*/ 247 w 266"/>
                  <a:gd name="T29" fmla="*/ 110 h 270"/>
                  <a:gd name="T30" fmla="*/ 262 w 266"/>
                  <a:gd name="T31" fmla="*/ 115 h 270"/>
                  <a:gd name="T32" fmla="*/ 266 w 266"/>
                  <a:gd name="T33" fmla="*/ 121 h 270"/>
                  <a:gd name="T34" fmla="*/ 266 w 266"/>
                  <a:gd name="T35" fmla="*/ 148 h 270"/>
                  <a:gd name="T36" fmla="*/ 261 w 266"/>
                  <a:gd name="T37" fmla="*/ 155 h 270"/>
                  <a:gd name="T38" fmla="*/ 244 w 266"/>
                  <a:gd name="T39" fmla="*/ 161 h 270"/>
                  <a:gd name="T40" fmla="*/ 230 w 266"/>
                  <a:gd name="T41" fmla="*/ 196 h 270"/>
                  <a:gd name="T42" fmla="*/ 239 w 266"/>
                  <a:gd name="T43" fmla="*/ 217 h 270"/>
                  <a:gd name="T44" fmla="*/ 216 w 266"/>
                  <a:gd name="T45" fmla="*/ 241 h 270"/>
                  <a:gd name="T46" fmla="*/ 211 w 266"/>
                  <a:gd name="T47" fmla="*/ 241 h 270"/>
                  <a:gd name="T48" fmla="*/ 195 w 266"/>
                  <a:gd name="T49" fmla="*/ 234 h 270"/>
                  <a:gd name="T50" fmla="*/ 158 w 266"/>
                  <a:gd name="T51" fmla="*/ 249 h 270"/>
                  <a:gd name="T52" fmla="*/ 152 w 266"/>
                  <a:gd name="T53" fmla="*/ 266 h 270"/>
                  <a:gd name="T54" fmla="*/ 147 w 266"/>
                  <a:gd name="T55" fmla="*/ 269 h 270"/>
                  <a:gd name="T56" fmla="*/ 118 w 266"/>
                  <a:gd name="T57" fmla="*/ 269 h 270"/>
                  <a:gd name="T58" fmla="*/ 114 w 266"/>
                  <a:gd name="T59" fmla="*/ 266 h 270"/>
                  <a:gd name="T60" fmla="*/ 108 w 266"/>
                  <a:gd name="T61" fmla="*/ 251 h 270"/>
                  <a:gd name="T62" fmla="*/ 70 w 266"/>
                  <a:gd name="T63" fmla="*/ 234 h 270"/>
                  <a:gd name="T64" fmla="*/ 54 w 266"/>
                  <a:gd name="T65" fmla="*/ 241 h 270"/>
                  <a:gd name="T66" fmla="*/ 49 w 266"/>
                  <a:gd name="T67" fmla="*/ 241 h 270"/>
                  <a:gd name="T68" fmla="*/ 28 w 266"/>
                  <a:gd name="T69" fmla="*/ 220 h 270"/>
                  <a:gd name="T70" fmla="*/ 28 w 266"/>
                  <a:gd name="T71" fmla="*/ 214 h 270"/>
                  <a:gd name="T72" fmla="*/ 36 w 266"/>
                  <a:gd name="T73" fmla="*/ 196 h 270"/>
                  <a:gd name="T74" fmla="*/ 22 w 266"/>
                  <a:gd name="T75" fmla="*/ 161 h 270"/>
                  <a:gd name="T76" fmla="*/ 3 w 266"/>
                  <a:gd name="T77" fmla="*/ 154 h 270"/>
                  <a:gd name="T78" fmla="*/ 0 w 266"/>
                  <a:gd name="T79" fmla="*/ 149 h 270"/>
                  <a:gd name="T80" fmla="*/ 0 w 266"/>
                  <a:gd name="T81" fmla="*/ 120 h 270"/>
                  <a:gd name="T82" fmla="*/ 3 w 266"/>
                  <a:gd name="T83" fmla="*/ 115 h 270"/>
                  <a:gd name="T84" fmla="*/ 19 w 266"/>
                  <a:gd name="T85" fmla="*/ 109 h 270"/>
                  <a:gd name="T86" fmla="*/ 34 w 266"/>
                  <a:gd name="T87" fmla="*/ 70 h 270"/>
                  <a:gd name="T88" fmla="*/ 28 w 266"/>
                  <a:gd name="T89" fmla="*/ 55 h 270"/>
                  <a:gd name="T90" fmla="*/ 28 w 266"/>
                  <a:gd name="T91" fmla="*/ 50 h 270"/>
                  <a:gd name="T92" fmla="*/ 51 w 266"/>
                  <a:gd name="T93" fmla="*/ 26 h 270"/>
                  <a:gd name="T94" fmla="*/ 181 w 266"/>
                  <a:gd name="T95" fmla="*/ 135 h 270"/>
                  <a:gd name="T96" fmla="*/ 133 w 266"/>
                  <a:gd name="T97" fmla="*/ 85 h 270"/>
                  <a:gd name="T98" fmla="*/ 84 w 266"/>
                  <a:gd name="T99" fmla="*/ 135 h 270"/>
                  <a:gd name="T100" fmla="*/ 133 w 266"/>
                  <a:gd name="T101" fmla="*/ 184 h 270"/>
                  <a:gd name="T102" fmla="*/ 181 w 266"/>
                  <a:gd name="T103" fmla="*/ 13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6" h="270">
                    <a:moveTo>
                      <a:pt x="51" y="26"/>
                    </a:moveTo>
                    <a:cubicBezTo>
                      <a:pt x="57" y="29"/>
                      <a:pt x="63" y="32"/>
                      <a:pt x="69" y="35"/>
                    </a:cubicBezTo>
                    <a:cubicBezTo>
                      <a:pt x="86" y="43"/>
                      <a:pt x="102" y="36"/>
                      <a:pt x="108" y="18"/>
                    </a:cubicBezTo>
                    <a:cubicBezTo>
                      <a:pt x="110" y="13"/>
                      <a:pt x="112" y="8"/>
                      <a:pt x="113" y="3"/>
                    </a:cubicBezTo>
                    <a:cubicBezTo>
                      <a:pt x="114" y="1"/>
                      <a:pt x="116" y="0"/>
                      <a:pt x="118" y="0"/>
                    </a:cubicBezTo>
                    <a:cubicBezTo>
                      <a:pt x="128" y="0"/>
                      <a:pt x="137" y="0"/>
                      <a:pt x="147" y="0"/>
                    </a:cubicBezTo>
                    <a:cubicBezTo>
                      <a:pt x="150" y="0"/>
                      <a:pt x="151" y="1"/>
                      <a:pt x="152" y="4"/>
                    </a:cubicBezTo>
                    <a:cubicBezTo>
                      <a:pt x="154" y="10"/>
                      <a:pt x="156" y="16"/>
                      <a:pt x="158" y="21"/>
                    </a:cubicBezTo>
                    <a:cubicBezTo>
                      <a:pt x="165" y="35"/>
                      <a:pt x="179" y="42"/>
                      <a:pt x="194" y="36"/>
                    </a:cubicBezTo>
                    <a:cubicBezTo>
                      <a:pt x="199" y="34"/>
                      <a:pt x="205" y="31"/>
                      <a:pt x="210" y="28"/>
                    </a:cubicBezTo>
                    <a:cubicBezTo>
                      <a:pt x="213" y="27"/>
                      <a:pt x="214" y="27"/>
                      <a:pt x="217" y="29"/>
                    </a:cubicBezTo>
                    <a:cubicBezTo>
                      <a:pt x="223" y="36"/>
                      <a:pt x="230" y="43"/>
                      <a:pt x="237" y="50"/>
                    </a:cubicBezTo>
                    <a:cubicBezTo>
                      <a:pt x="239" y="52"/>
                      <a:pt x="239" y="53"/>
                      <a:pt x="238" y="55"/>
                    </a:cubicBezTo>
                    <a:cubicBezTo>
                      <a:pt x="236" y="60"/>
                      <a:pt x="233" y="65"/>
                      <a:pt x="231" y="70"/>
                    </a:cubicBezTo>
                    <a:cubicBezTo>
                      <a:pt x="223" y="87"/>
                      <a:pt x="230" y="103"/>
                      <a:pt x="247" y="110"/>
                    </a:cubicBezTo>
                    <a:cubicBezTo>
                      <a:pt x="252" y="112"/>
                      <a:pt x="257" y="114"/>
                      <a:pt x="262" y="115"/>
                    </a:cubicBezTo>
                    <a:cubicBezTo>
                      <a:pt x="265" y="116"/>
                      <a:pt x="266" y="118"/>
                      <a:pt x="266" y="121"/>
                    </a:cubicBezTo>
                    <a:cubicBezTo>
                      <a:pt x="265" y="130"/>
                      <a:pt x="265" y="139"/>
                      <a:pt x="266" y="148"/>
                    </a:cubicBezTo>
                    <a:cubicBezTo>
                      <a:pt x="266" y="152"/>
                      <a:pt x="264" y="154"/>
                      <a:pt x="261" y="155"/>
                    </a:cubicBezTo>
                    <a:cubicBezTo>
                      <a:pt x="255" y="156"/>
                      <a:pt x="250" y="158"/>
                      <a:pt x="244" y="161"/>
                    </a:cubicBezTo>
                    <a:cubicBezTo>
                      <a:pt x="231" y="167"/>
                      <a:pt x="224" y="182"/>
                      <a:pt x="230" y="196"/>
                    </a:cubicBezTo>
                    <a:cubicBezTo>
                      <a:pt x="232" y="203"/>
                      <a:pt x="236" y="210"/>
                      <a:pt x="239" y="217"/>
                    </a:cubicBezTo>
                    <a:cubicBezTo>
                      <a:pt x="231" y="225"/>
                      <a:pt x="224" y="233"/>
                      <a:pt x="216" y="241"/>
                    </a:cubicBezTo>
                    <a:cubicBezTo>
                      <a:pt x="215" y="242"/>
                      <a:pt x="212" y="242"/>
                      <a:pt x="211" y="241"/>
                    </a:cubicBezTo>
                    <a:cubicBezTo>
                      <a:pt x="206" y="239"/>
                      <a:pt x="200" y="236"/>
                      <a:pt x="195" y="234"/>
                    </a:cubicBezTo>
                    <a:cubicBezTo>
                      <a:pt x="180" y="228"/>
                      <a:pt x="165" y="234"/>
                      <a:pt x="158" y="249"/>
                    </a:cubicBezTo>
                    <a:cubicBezTo>
                      <a:pt x="156" y="254"/>
                      <a:pt x="154" y="261"/>
                      <a:pt x="152" y="266"/>
                    </a:cubicBezTo>
                    <a:cubicBezTo>
                      <a:pt x="151" y="268"/>
                      <a:pt x="149" y="269"/>
                      <a:pt x="147" y="269"/>
                    </a:cubicBezTo>
                    <a:cubicBezTo>
                      <a:pt x="137" y="270"/>
                      <a:pt x="128" y="270"/>
                      <a:pt x="118" y="269"/>
                    </a:cubicBezTo>
                    <a:cubicBezTo>
                      <a:pt x="116" y="269"/>
                      <a:pt x="114" y="268"/>
                      <a:pt x="114" y="266"/>
                    </a:cubicBezTo>
                    <a:cubicBezTo>
                      <a:pt x="112" y="261"/>
                      <a:pt x="110" y="256"/>
                      <a:pt x="108" y="251"/>
                    </a:cubicBezTo>
                    <a:cubicBezTo>
                      <a:pt x="102" y="234"/>
                      <a:pt x="86" y="227"/>
                      <a:pt x="70" y="234"/>
                    </a:cubicBezTo>
                    <a:cubicBezTo>
                      <a:pt x="65" y="236"/>
                      <a:pt x="59" y="239"/>
                      <a:pt x="54" y="241"/>
                    </a:cubicBezTo>
                    <a:cubicBezTo>
                      <a:pt x="53" y="242"/>
                      <a:pt x="50" y="242"/>
                      <a:pt x="49" y="241"/>
                    </a:cubicBezTo>
                    <a:cubicBezTo>
                      <a:pt x="42" y="234"/>
                      <a:pt x="35" y="227"/>
                      <a:pt x="28" y="220"/>
                    </a:cubicBezTo>
                    <a:cubicBezTo>
                      <a:pt x="26" y="218"/>
                      <a:pt x="26" y="216"/>
                      <a:pt x="28" y="214"/>
                    </a:cubicBezTo>
                    <a:cubicBezTo>
                      <a:pt x="30" y="208"/>
                      <a:pt x="33" y="202"/>
                      <a:pt x="36" y="196"/>
                    </a:cubicBezTo>
                    <a:cubicBezTo>
                      <a:pt x="41" y="182"/>
                      <a:pt x="35" y="167"/>
                      <a:pt x="22" y="161"/>
                    </a:cubicBezTo>
                    <a:cubicBezTo>
                      <a:pt x="16" y="158"/>
                      <a:pt x="9" y="156"/>
                      <a:pt x="3" y="154"/>
                    </a:cubicBezTo>
                    <a:cubicBezTo>
                      <a:pt x="1" y="153"/>
                      <a:pt x="0" y="152"/>
                      <a:pt x="0" y="149"/>
                    </a:cubicBezTo>
                    <a:cubicBezTo>
                      <a:pt x="0" y="139"/>
                      <a:pt x="0" y="130"/>
                      <a:pt x="0" y="120"/>
                    </a:cubicBezTo>
                    <a:cubicBezTo>
                      <a:pt x="0" y="117"/>
                      <a:pt x="0" y="116"/>
                      <a:pt x="3" y="115"/>
                    </a:cubicBezTo>
                    <a:cubicBezTo>
                      <a:pt x="8" y="113"/>
                      <a:pt x="14" y="112"/>
                      <a:pt x="19" y="109"/>
                    </a:cubicBezTo>
                    <a:cubicBezTo>
                      <a:pt x="35" y="103"/>
                      <a:pt x="42" y="86"/>
                      <a:pt x="34" y="70"/>
                    </a:cubicBezTo>
                    <a:cubicBezTo>
                      <a:pt x="32" y="65"/>
                      <a:pt x="30" y="60"/>
                      <a:pt x="28" y="55"/>
                    </a:cubicBezTo>
                    <a:cubicBezTo>
                      <a:pt x="27" y="54"/>
                      <a:pt x="27" y="51"/>
                      <a:pt x="28" y="50"/>
                    </a:cubicBezTo>
                    <a:cubicBezTo>
                      <a:pt x="36" y="42"/>
                      <a:pt x="43" y="34"/>
                      <a:pt x="51" y="26"/>
                    </a:cubicBezTo>
                    <a:close/>
                    <a:moveTo>
                      <a:pt x="181" y="135"/>
                    </a:moveTo>
                    <a:cubicBezTo>
                      <a:pt x="181" y="107"/>
                      <a:pt x="160" y="85"/>
                      <a:pt x="133" y="85"/>
                    </a:cubicBezTo>
                    <a:cubicBezTo>
                      <a:pt x="106" y="85"/>
                      <a:pt x="84" y="107"/>
                      <a:pt x="84" y="135"/>
                    </a:cubicBezTo>
                    <a:cubicBezTo>
                      <a:pt x="84" y="162"/>
                      <a:pt x="106" y="185"/>
                      <a:pt x="133" y="184"/>
                    </a:cubicBezTo>
                    <a:cubicBezTo>
                      <a:pt x="160" y="184"/>
                      <a:pt x="181" y="162"/>
                      <a:pt x="181" y="1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6" name="Freeform 1524">
                <a:extLst>
                  <a:ext uri="{FF2B5EF4-FFF2-40B4-BE49-F238E27FC236}">
                    <a16:creationId xmlns:a16="http://schemas.microsoft.com/office/drawing/2014/main" id="{3F75A3BB-DB1D-4AAE-94A0-4FB0C2ADAF36}"/>
                  </a:ext>
                </a:extLst>
              </p:cNvPr>
              <p:cNvSpPr>
                <a:spLocks noEditPoints="1"/>
              </p:cNvSpPr>
              <p:nvPr/>
            </p:nvSpPr>
            <p:spPr bwMode="auto">
              <a:xfrm>
                <a:off x="5550124" y="4954062"/>
                <a:ext cx="160338" cy="163512"/>
              </a:xfrm>
              <a:custGeom>
                <a:avLst/>
                <a:gdLst>
                  <a:gd name="T0" fmla="*/ 127 w 141"/>
                  <a:gd name="T1" fmla="*/ 28 h 144"/>
                  <a:gd name="T2" fmla="*/ 124 w 141"/>
                  <a:gd name="T3" fmla="*/ 36 h 144"/>
                  <a:gd name="T4" fmla="*/ 133 w 141"/>
                  <a:gd name="T5" fmla="*/ 59 h 144"/>
                  <a:gd name="T6" fmla="*/ 141 w 141"/>
                  <a:gd name="T7" fmla="*/ 71 h 144"/>
                  <a:gd name="T8" fmla="*/ 132 w 141"/>
                  <a:gd name="T9" fmla="*/ 85 h 144"/>
                  <a:gd name="T10" fmla="*/ 124 w 141"/>
                  <a:gd name="T11" fmla="*/ 107 h 144"/>
                  <a:gd name="T12" fmla="*/ 121 w 141"/>
                  <a:gd name="T13" fmla="*/ 123 h 144"/>
                  <a:gd name="T14" fmla="*/ 106 w 141"/>
                  <a:gd name="T15" fmla="*/ 125 h 144"/>
                  <a:gd name="T16" fmla="*/ 84 w 141"/>
                  <a:gd name="T17" fmla="*/ 135 h 144"/>
                  <a:gd name="T18" fmla="*/ 71 w 141"/>
                  <a:gd name="T19" fmla="*/ 144 h 144"/>
                  <a:gd name="T20" fmla="*/ 58 w 141"/>
                  <a:gd name="T21" fmla="*/ 135 h 144"/>
                  <a:gd name="T22" fmla="*/ 36 w 141"/>
                  <a:gd name="T23" fmla="*/ 126 h 144"/>
                  <a:gd name="T24" fmla="*/ 21 w 141"/>
                  <a:gd name="T25" fmla="*/ 123 h 144"/>
                  <a:gd name="T26" fmla="*/ 18 w 141"/>
                  <a:gd name="T27" fmla="*/ 107 h 144"/>
                  <a:gd name="T28" fmla="*/ 9 w 141"/>
                  <a:gd name="T29" fmla="*/ 85 h 144"/>
                  <a:gd name="T30" fmla="*/ 0 w 141"/>
                  <a:gd name="T31" fmla="*/ 71 h 144"/>
                  <a:gd name="T32" fmla="*/ 8 w 141"/>
                  <a:gd name="T33" fmla="*/ 60 h 144"/>
                  <a:gd name="T34" fmla="*/ 18 w 141"/>
                  <a:gd name="T35" fmla="*/ 36 h 144"/>
                  <a:gd name="T36" fmla="*/ 20 w 141"/>
                  <a:gd name="T37" fmla="*/ 22 h 144"/>
                  <a:gd name="T38" fmla="*/ 37 w 141"/>
                  <a:gd name="T39" fmla="*/ 19 h 144"/>
                  <a:gd name="T40" fmla="*/ 58 w 141"/>
                  <a:gd name="T41" fmla="*/ 10 h 144"/>
                  <a:gd name="T42" fmla="*/ 73 w 141"/>
                  <a:gd name="T43" fmla="*/ 0 h 144"/>
                  <a:gd name="T44" fmla="*/ 78 w 141"/>
                  <a:gd name="T45" fmla="*/ 0 h 144"/>
                  <a:gd name="T46" fmla="*/ 81 w 141"/>
                  <a:gd name="T47" fmla="*/ 3 h 144"/>
                  <a:gd name="T48" fmla="*/ 84 w 141"/>
                  <a:gd name="T49" fmla="*/ 11 h 144"/>
                  <a:gd name="T50" fmla="*/ 104 w 141"/>
                  <a:gd name="T51" fmla="*/ 19 h 144"/>
                  <a:gd name="T52" fmla="*/ 123 w 141"/>
                  <a:gd name="T53" fmla="*/ 23 h 144"/>
                  <a:gd name="T54" fmla="*/ 127 w 141"/>
                  <a:gd name="T55" fmla="*/ 28 h 144"/>
                  <a:gd name="T56" fmla="*/ 97 w 141"/>
                  <a:gd name="T57" fmla="*/ 72 h 144"/>
                  <a:gd name="T58" fmla="*/ 71 w 141"/>
                  <a:gd name="T59" fmla="*/ 46 h 144"/>
                  <a:gd name="T60" fmla="*/ 45 w 141"/>
                  <a:gd name="T61" fmla="*/ 72 h 144"/>
                  <a:gd name="T62" fmla="*/ 71 w 141"/>
                  <a:gd name="T63" fmla="*/ 98 h 144"/>
                  <a:gd name="T64" fmla="*/ 97 w 141"/>
                  <a:gd name="T65"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1" h="144">
                    <a:moveTo>
                      <a:pt x="127" y="28"/>
                    </a:moveTo>
                    <a:cubicBezTo>
                      <a:pt x="126" y="31"/>
                      <a:pt x="125" y="34"/>
                      <a:pt x="124" y="36"/>
                    </a:cubicBezTo>
                    <a:cubicBezTo>
                      <a:pt x="119" y="47"/>
                      <a:pt x="122" y="55"/>
                      <a:pt x="133" y="59"/>
                    </a:cubicBezTo>
                    <a:cubicBezTo>
                      <a:pt x="141" y="62"/>
                      <a:pt x="141" y="62"/>
                      <a:pt x="141" y="71"/>
                    </a:cubicBezTo>
                    <a:cubicBezTo>
                      <a:pt x="141" y="81"/>
                      <a:pt x="141" y="81"/>
                      <a:pt x="132" y="85"/>
                    </a:cubicBezTo>
                    <a:cubicBezTo>
                      <a:pt x="122" y="89"/>
                      <a:pt x="119" y="97"/>
                      <a:pt x="124" y="107"/>
                    </a:cubicBezTo>
                    <a:cubicBezTo>
                      <a:pt x="128" y="116"/>
                      <a:pt x="128" y="116"/>
                      <a:pt x="121" y="123"/>
                    </a:cubicBezTo>
                    <a:cubicBezTo>
                      <a:pt x="114" y="129"/>
                      <a:pt x="114" y="129"/>
                      <a:pt x="106" y="125"/>
                    </a:cubicBezTo>
                    <a:cubicBezTo>
                      <a:pt x="96" y="121"/>
                      <a:pt x="87" y="124"/>
                      <a:pt x="84" y="135"/>
                    </a:cubicBezTo>
                    <a:cubicBezTo>
                      <a:pt x="80" y="144"/>
                      <a:pt x="80" y="144"/>
                      <a:pt x="71" y="144"/>
                    </a:cubicBezTo>
                    <a:cubicBezTo>
                      <a:pt x="61" y="144"/>
                      <a:pt x="61" y="144"/>
                      <a:pt x="58" y="135"/>
                    </a:cubicBezTo>
                    <a:cubicBezTo>
                      <a:pt x="54" y="124"/>
                      <a:pt x="46" y="121"/>
                      <a:pt x="36" y="126"/>
                    </a:cubicBezTo>
                    <a:cubicBezTo>
                      <a:pt x="28" y="129"/>
                      <a:pt x="28" y="129"/>
                      <a:pt x="21" y="123"/>
                    </a:cubicBezTo>
                    <a:cubicBezTo>
                      <a:pt x="14" y="116"/>
                      <a:pt x="14" y="116"/>
                      <a:pt x="18" y="107"/>
                    </a:cubicBezTo>
                    <a:cubicBezTo>
                      <a:pt x="23" y="97"/>
                      <a:pt x="19" y="89"/>
                      <a:pt x="9" y="85"/>
                    </a:cubicBezTo>
                    <a:cubicBezTo>
                      <a:pt x="0" y="81"/>
                      <a:pt x="0" y="81"/>
                      <a:pt x="0" y="71"/>
                    </a:cubicBezTo>
                    <a:cubicBezTo>
                      <a:pt x="0" y="62"/>
                      <a:pt x="0" y="62"/>
                      <a:pt x="8" y="60"/>
                    </a:cubicBezTo>
                    <a:cubicBezTo>
                      <a:pt x="20" y="55"/>
                      <a:pt x="23" y="47"/>
                      <a:pt x="18" y="36"/>
                    </a:cubicBezTo>
                    <a:cubicBezTo>
                      <a:pt x="14" y="28"/>
                      <a:pt x="14" y="28"/>
                      <a:pt x="20" y="22"/>
                    </a:cubicBezTo>
                    <a:cubicBezTo>
                      <a:pt x="27" y="15"/>
                      <a:pt x="27" y="15"/>
                      <a:pt x="37" y="19"/>
                    </a:cubicBezTo>
                    <a:cubicBezTo>
                      <a:pt x="46" y="23"/>
                      <a:pt x="54" y="20"/>
                      <a:pt x="58" y="10"/>
                    </a:cubicBezTo>
                    <a:cubicBezTo>
                      <a:pt x="62" y="0"/>
                      <a:pt x="62" y="0"/>
                      <a:pt x="73" y="0"/>
                    </a:cubicBezTo>
                    <a:cubicBezTo>
                      <a:pt x="74" y="0"/>
                      <a:pt x="76" y="0"/>
                      <a:pt x="78" y="0"/>
                    </a:cubicBezTo>
                    <a:cubicBezTo>
                      <a:pt x="79" y="1"/>
                      <a:pt x="81" y="2"/>
                      <a:pt x="81" y="3"/>
                    </a:cubicBezTo>
                    <a:cubicBezTo>
                      <a:pt x="83" y="6"/>
                      <a:pt x="83" y="8"/>
                      <a:pt x="84" y="11"/>
                    </a:cubicBezTo>
                    <a:cubicBezTo>
                      <a:pt x="88" y="19"/>
                      <a:pt x="96" y="24"/>
                      <a:pt x="104" y="19"/>
                    </a:cubicBezTo>
                    <a:cubicBezTo>
                      <a:pt x="112" y="14"/>
                      <a:pt x="118" y="16"/>
                      <a:pt x="123" y="23"/>
                    </a:cubicBezTo>
                    <a:cubicBezTo>
                      <a:pt x="124" y="25"/>
                      <a:pt x="126" y="27"/>
                      <a:pt x="127" y="28"/>
                    </a:cubicBezTo>
                    <a:close/>
                    <a:moveTo>
                      <a:pt x="97" y="72"/>
                    </a:moveTo>
                    <a:cubicBezTo>
                      <a:pt x="97" y="58"/>
                      <a:pt x="85" y="46"/>
                      <a:pt x="71" y="46"/>
                    </a:cubicBezTo>
                    <a:cubicBezTo>
                      <a:pt x="57" y="46"/>
                      <a:pt x="45" y="58"/>
                      <a:pt x="45" y="72"/>
                    </a:cubicBezTo>
                    <a:cubicBezTo>
                      <a:pt x="45" y="87"/>
                      <a:pt x="57" y="98"/>
                      <a:pt x="71" y="98"/>
                    </a:cubicBezTo>
                    <a:cubicBezTo>
                      <a:pt x="85" y="98"/>
                      <a:pt x="97" y="86"/>
                      <a:pt x="97"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pic>
        <p:nvPicPr>
          <p:cNvPr id="68" name="Picture 67" descr="Logo&#10;&#10;Description automatically generated">
            <a:extLst>
              <a:ext uri="{FF2B5EF4-FFF2-40B4-BE49-F238E27FC236}">
                <a16:creationId xmlns:a16="http://schemas.microsoft.com/office/drawing/2014/main" id="{3C908B9A-728B-4DF6-940A-3E76F1B08AFE}"/>
              </a:ext>
            </a:extLst>
          </p:cNvPr>
          <p:cNvPicPr>
            <a:picLocks noChangeAspect="1"/>
          </p:cNvPicPr>
          <p:nvPr/>
        </p:nvPicPr>
        <p:blipFill rotWithShape="1">
          <a:blip r:embed="rId4">
            <a:extLst>
              <a:ext uri="{28A0092B-C50C-407E-A947-70E740481C1C}">
                <a14:useLocalDpi xmlns:a14="http://schemas.microsoft.com/office/drawing/2010/main" val="0"/>
              </a:ext>
            </a:extLst>
          </a:blip>
          <a:srcRect l="3981"/>
          <a:stretch/>
        </p:blipFill>
        <p:spPr>
          <a:xfrm>
            <a:off x="325005" y="6103700"/>
            <a:ext cx="1695195" cy="590462"/>
          </a:xfrm>
          <a:prstGeom prst="rect">
            <a:avLst/>
          </a:prstGeom>
        </p:spPr>
      </p:pic>
    </p:spTree>
    <p:extLst>
      <p:ext uri="{BB962C8B-B14F-4D97-AF65-F5344CB8AC3E}">
        <p14:creationId xmlns:p14="http://schemas.microsoft.com/office/powerpoint/2010/main" val="2838405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81CABD-D1E0-4B26-ABE8-F1059ED0B1EC}"/>
              </a:ext>
            </a:extLst>
          </p:cNvPr>
          <p:cNvSpPr>
            <a:spLocks noGrp="1"/>
          </p:cNvSpPr>
          <p:nvPr>
            <p:ph type="title"/>
          </p:nvPr>
        </p:nvSpPr>
        <p:spPr/>
        <p:txBody>
          <a:bodyPr/>
          <a:lstStyle/>
          <a:p>
            <a:r>
              <a:rPr lang="en-US"/>
              <a:t>Identifying Energy Advantage Targets</a:t>
            </a:r>
          </a:p>
        </p:txBody>
      </p:sp>
      <p:sp>
        <p:nvSpPr>
          <p:cNvPr id="2" name="Slide Number Placeholder 1">
            <a:extLst>
              <a:ext uri="{FF2B5EF4-FFF2-40B4-BE49-F238E27FC236}">
                <a16:creationId xmlns:a16="http://schemas.microsoft.com/office/drawing/2014/main" id="{2A6ADABE-699A-4067-A369-81CFEC2CAF62}"/>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627E49D-364B-4C3E-A9BF-27E6A29023EB}" type="slidenum">
              <a:rPr kumimoji="0" lang="en-US" sz="700" b="0" i="0" u="none" strike="noStrike" kern="1200" cap="none" spc="0" normalizeH="0" baseline="0" noProof="0" smtClean="0">
                <a:ln>
                  <a:noFill/>
                </a:ln>
                <a:solidFill>
                  <a:prstClr val="black">
                    <a:lumMod val="65000"/>
                    <a:lumOff val="3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700" b="0" i="0" u="none" strike="noStrike" kern="1200" cap="none" spc="0" normalizeH="0" baseline="0" noProof="0">
              <a:ln>
                <a:noFill/>
              </a:ln>
              <a:solidFill>
                <a:prstClr val="black">
                  <a:lumMod val="65000"/>
                  <a:lumOff val="35000"/>
                </a:prstClr>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ECFC2001-058F-4B0A-96A3-971F6930D674}"/>
              </a:ext>
            </a:extLst>
          </p:cNvPr>
          <p:cNvPicPr>
            <a:picLocks noChangeAspect="1"/>
          </p:cNvPicPr>
          <p:nvPr/>
        </p:nvPicPr>
        <p:blipFill>
          <a:blip r:embed="rId3"/>
          <a:stretch>
            <a:fillRect/>
          </a:stretch>
        </p:blipFill>
        <p:spPr>
          <a:xfrm>
            <a:off x="5081605" y="817685"/>
            <a:ext cx="6912654" cy="5386088"/>
          </a:xfrm>
          <a:prstGeom prst="rect">
            <a:avLst/>
          </a:prstGeom>
        </p:spPr>
      </p:pic>
      <p:pic>
        <p:nvPicPr>
          <p:cNvPr id="6" name="Picture 5">
            <a:extLst>
              <a:ext uri="{FF2B5EF4-FFF2-40B4-BE49-F238E27FC236}">
                <a16:creationId xmlns:a16="http://schemas.microsoft.com/office/drawing/2014/main" id="{1669B35C-6C11-44B6-9D4B-EDF6E53F1928}"/>
              </a:ext>
            </a:extLst>
          </p:cNvPr>
          <p:cNvPicPr>
            <a:picLocks noChangeAspect="1"/>
          </p:cNvPicPr>
          <p:nvPr/>
        </p:nvPicPr>
        <p:blipFill>
          <a:blip r:embed="rId4"/>
          <a:stretch>
            <a:fillRect/>
          </a:stretch>
        </p:blipFill>
        <p:spPr>
          <a:xfrm>
            <a:off x="8723994" y="3510729"/>
            <a:ext cx="3265900" cy="2298454"/>
          </a:xfrm>
          <a:prstGeom prst="rect">
            <a:avLst/>
          </a:prstGeom>
          <a:ln>
            <a:noFill/>
          </a:ln>
          <a:effectLst>
            <a:outerShdw blurRad="292100" dist="139700" dir="2700000" algn="tl" rotWithShape="0">
              <a:srgbClr val="333333">
                <a:alpha val="65000"/>
              </a:srgbClr>
            </a:outerShdw>
          </a:effectLst>
        </p:spPr>
      </p:pic>
      <p:sp>
        <p:nvSpPr>
          <p:cNvPr id="7" name="Content Placeholder 1">
            <a:extLst>
              <a:ext uri="{FF2B5EF4-FFF2-40B4-BE49-F238E27FC236}">
                <a16:creationId xmlns:a16="http://schemas.microsoft.com/office/drawing/2014/main" id="{0D8B070C-E1B7-4622-9CC5-82F292946127}"/>
              </a:ext>
            </a:extLst>
          </p:cNvPr>
          <p:cNvSpPr txBox="1">
            <a:spLocks/>
          </p:cNvSpPr>
          <p:nvPr/>
        </p:nvSpPr>
        <p:spPr>
          <a:xfrm>
            <a:off x="319314" y="1248251"/>
            <a:ext cx="4006501" cy="4969069"/>
          </a:xfrm>
          <a:prstGeom prst="rect">
            <a:avLst/>
          </a:prstGeom>
        </p:spPr>
        <p:txBody>
          <a:bodyPr/>
          <a:lstStyle>
            <a:lvl1pPr marL="228555" indent="-228555" algn="l" defTabSz="91421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66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772" indent="-228555" algn="l" defTabSz="91421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880" indent="-228555" algn="l" defTabSz="91421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989" indent="-228555" algn="l" defTabSz="91421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55" marR="0" lvl="0" indent="-228555" algn="l" defTabSz="91421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a:ea typeface="+mn-ea"/>
                <a:cs typeface="+mn-cs"/>
              </a:rPr>
              <a:t>Mapping exercise with all Customer assets</a:t>
            </a:r>
          </a:p>
          <a:p>
            <a:pPr marL="228555" marR="0" lvl="0" indent="-228555" algn="l" defTabSz="91421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a:ea typeface="+mn-ea"/>
                <a:cs typeface="+mn-cs"/>
              </a:rPr>
              <a:t>What will bring the most value?</a:t>
            </a:r>
          </a:p>
          <a:p>
            <a:pPr marL="685663" marR="0" lvl="1" indent="-228555" algn="l" defTabSz="91421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Arial" panose="020B0604020202020204"/>
                <a:ea typeface="+mn-ea"/>
                <a:cs typeface="+mn-cs"/>
              </a:rPr>
              <a:t>Energy</a:t>
            </a:r>
          </a:p>
          <a:p>
            <a:pPr marL="685663" marR="0" lvl="1" indent="-228555" algn="l" defTabSz="91421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Arial" panose="020B0604020202020204"/>
                <a:ea typeface="+mn-ea"/>
                <a:cs typeface="+mn-cs"/>
              </a:rPr>
              <a:t>Maintenance savings </a:t>
            </a:r>
          </a:p>
          <a:p>
            <a:pPr marL="685663" marR="0" lvl="1" indent="-228555" algn="l" defTabSz="91421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Arial" panose="020B0604020202020204"/>
                <a:ea typeface="+mn-ea"/>
                <a:cs typeface="+mn-cs"/>
              </a:rPr>
              <a:t>Lost Production avoidance </a:t>
            </a:r>
          </a:p>
          <a:p>
            <a:pPr marL="0" marR="0" lvl="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4689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81CABD-D1E0-4B26-ABE8-F1059ED0B1EC}"/>
              </a:ext>
            </a:extLst>
          </p:cNvPr>
          <p:cNvSpPr>
            <a:spLocks noGrp="1"/>
          </p:cNvSpPr>
          <p:nvPr>
            <p:ph type="title"/>
          </p:nvPr>
        </p:nvSpPr>
        <p:spPr/>
        <p:txBody>
          <a:bodyPr/>
          <a:lstStyle/>
          <a:p>
            <a:r>
              <a:rPr lang="en-US"/>
              <a:t>Today’s Discussion</a:t>
            </a:r>
          </a:p>
        </p:txBody>
      </p:sp>
      <p:sp>
        <p:nvSpPr>
          <p:cNvPr id="2" name="Slide Number Placeholder 1">
            <a:extLst>
              <a:ext uri="{FF2B5EF4-FFF2-40B4-BE49-F238E27FC236}">
                <a16:creationId xmlns:a16="http://schemas.microsoft.com/office/drawing/2014/main" id="{2A6ADABE-699A-4067-A369-81CFEC2CAF62}"/>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627E49D-364B-4C3E-A9BF-27E6A29023EB}" type="slidenum">
              <a:rPr kumimoji="0" lang="en-US" sz="700" b="0" i="0" u="none" strike="noStrike" kern="1200" cap="none" spc="0" normalizeH="0" baseline="0" noProof="0" smtClean="0">
                <a:ln>
                  <a:noFill/>
                </a:ln>
                <a:solidFill>
                  <a:prstClr val="black">
                    <a:lumMod val="65000"/>
                    <a:lumOff val="3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700" b="0" i="0" u="none" strike="noStrike" kern="1200" cap="none" spc="0" normalizeH="0" baseline="0" noProof="0">
              <a:ln>
                <a:noFill/>
              </a:ln>
              <a:solidFill>
                <a:prstClr val="black">
                  <a:lumMod val="65000"/>
                  <a:lumOff val="35000"/>
                </a:prstClr>
              </a:solidFill>
              <a:effectLst/>
              <a:uLnTx/>
              <a:uFillTx/>
              <a:latin typeface="Arial" panose="020B0604020202020204"/>
              <a:ea typeface="+mn-ea"/>
              <a:cs typeface="+mn-cs"/>
            </a:endParaRPr>
          </a:p>
        </p:txBody>
      </p:sp>
      <p:sp>
        <p:nvSpPr>
          <p:cNvPr id="5" name="Content Placeholder 1">
            <a:extLst>
              <a:ext uri="{FF2B5EF4-FFF2-40B4-BE49-F238E27FC236}">
                <a16:creationId xmlns:a16="http://schemas.microsoft.com/office/drawing/2014/main" id="{BD19D285-0A7A-4A99-A993-58B1DFDEFB72}"/>
              </a:ext>
            </a:extLst>
          </p:cNvPr>
          <p:cNvSpPr txBox="1">
            <a:spLocks/>
          </p:cNvSpPr>
          <p:nvPr/>
        </p:nvSpPr>
        <p:spPr>
          <a:xfrm>
            <a:off x="467084" y="1983201"/>
            <a:ext cx="5555045" cy="4102366"/>
          </a:xfrm>
          <a:prstGeom prst="rect">
            <a:avLst/>
          </a:prstGeom>
        </p:spPr>
        <p:txBody>
          <a:bodyPr>
            <a:normAutofit/>
          </a:bodyPr>
          <a:lstStyle>
            <a:lvl1pPr marL="228555" indent="-228555" algn="l" defTabSz="91421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66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772" indent="-228555" algn="l" defTabSz="91421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880" indent="-228555" algn="l" defTabSz="91421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989" indent="-228555" algn="l" defTabSz="91421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55" marR="0" lvl="0" indent="-228555" algn="l" defTabSz="914217"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600" b="0" i="0" u="none" strike="noStrike" kern="0" cap="none" spc="0" normalizeH="0" baseline="0" noProof="0">
                <a:ln>
                  <a:noFill/>
                </a:ln>
                <a:solidFill>
                  <a:prstClr val="black">
                    <a:lumMod val="65000"/>
                    <a:lumOff val="35000"/>
                  </a:prstClr>
                </a:solidFill>
                <a:effectLst/>
                <a:uLnTx/>
                <a:uFillTx/>
                <a:latin typeface="Arial" panose="020B0604020202020204"/>
                <a:ea typeface="+mn-ea"/>
                <a:cs typeface="Arial" charset="0"/>
              </a:rPr>
              <a:t>Energy transition and ESG requirements are quickly shaping the future of the industry</a:t>
            </a:r>
          </a:p>
          <a:p>
            <a:pPr marL="228555" marR="0" lvl="0" indent="-228555" algn="l" defTabSz="914217"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600" b="0" i="0" u="none" strike="noStrike" kern="0" cap="none" spc="0" normalizeH="0" baseline="0" noProof="0">
                <a:ln>
                  <a:noFill/>
                </a:ln>
                <a:solidFill>
                  <a:prstClr val="black">
                    <a:lumMod val="65000"/>
                    <a:lumOff val="35000"/>
                  </a:prstClr>
                </a:solidFill>
                <a:effectLst/>
                <a:uLnTx/>
                <a:uFillTx/>
                <a:latin typeface="Arial" panose="020B0604020202020204"/>
                <a:ea typeface="+mn-ea"/>
                <a:cs typeface="Arial" charset="0"/>
              </a:rPr>
              <a:t>Flowserve has been working with several of our Chemical, Petro-chemical and O&amp;G customers to address the challenges, and opportunities associated with these trends</a:t>
            </a:r>
          </a:p>
          <a:p>
            <a:pPr marL="228555" marR="0" lvl="0" indent="-228555" algn="l" defTabSz="914217"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600" b="0" i="0" u="none" strike="noStrike" kern="0" cap="none" spc="0" normalizeH="0" baseline="0" noProof="0">
                <a:ln>
                  <a:noFill/>
                </a:ln>
                <a:solidFill>
                  <a:prstClr val="black">
                    <a:lumMod val="65000"/>
                    <a:lumOff val="35000"/>
                  </a:prstClr>
                </a:solidFill>
                <a:effectLst/>
                <a:uLnTx/>
                <a:uFillTx/>
                <a:latin typeface="Arial" panose="020B0604020202020204"/>
                <a:ea typeface="+mn-ea"/>
                <a:cs typeface="Arial" charset="0"/>
              </a:rPr>
              <a:t>Through these efforts we have developed a set of innovative programs and solutions that have the potential to greatly benefit our customers</a:t>
            </a:r>
          </a:p>
        </p:txBody>
      </p:sp>
      <p:sp>
        <p:nvSpPr>
          <p:cNvPr id="6" name="Content Placeholder 6">
            <a:extLst>
              <a:ext uri="{FF2B5EF4-FFF2-40B4-BE49-F238E27FC236}">
                <a16:creationId xmlns:a16="http://schemas.microsoft.com/office/drawing/2014/main" id="{CFD0C5AC-D314-4809-8F84-04CB34F20D69}"/>
              </a:ext>
            </a:extLst>
          </p:cNvPr>
          <p:cNvSpPr txBox="1">
            <a:spLocks/>
          </p:cNvSpPr>
          <p:nvPr/>
        </p:nvSpPr>
        <p:spPr>
          <a:xfrm>
            <a:off x="6533078" y="1927449"/>
            <a:ext cx="5204616" cy="4102366"/>
          </a:xfrm>
          <a:prstGeom prst="rect">
            <a:avLst/>
          </a:prstGeom>
        </p:spPr>
        <p:txBody>
          <a:bodyPr>
            <a:normAutofit/>
          </a:bodyPr>
          <a:lstStyle>
            <a:lvl1pPr marL="228555" indent="-228555" algn="l" defTabSz="91421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66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772" indent="-228555" algn="l" defTabSz="91421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880" indent="-228555" algn="l" defTabSz="91421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989" indent="-228555" algn="l" defTabSz="91421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55" marR="0" lvl="0" indent="-228555" algn="l" defTabSz="914217"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0" cap="none" spc="0" normalizeH="0" baseline="0" noProof="0">
                <a:ln>
                  <a:noFill/>
                </a:ln>
                <a:solidFill>
                  <a:prstClr val="black">
                    <a:lumMod val="65000"/>
                    <a:lumOff val="35000"/>
                  </a:prstClr>
                </a:solidFill>
                <a:effectLst/>
                <a:uLnTx/>
                <a:uFillTx/>
                <a:latin typeface="Arial" panose="020B0604020202020204"/>
                <a:ea typeface="+mn-ea"/>
                <a:cs typeface="Arial" charset="0"/>
              </a:rPr>
              <a:t>Review the changing industry landscape that is being shaped by energy transition and environmental related trends impacting you</a:t>
            </a:r>
          </a:p>
          <a:p>
            <a:pPr marL="228555" marR="0" lvl="0" indent="-228555" algn="l" defTabSz="914217"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0" cap="none" spc="0" normalizeH="0" baseline="0" noProof="0">
                <a:ln>
                  <a:noFill/>
                </a:ln>
                <a:solidFill>
                  <a:prstClr val="black">
                    <a:lumMod val="65000"/>
                    <a:lumOff val="35000"/>
                  </a:prstClr>
                </a:solidFill>
                <a:effectLst/>
                <a:uLnTx/>
                <a:uFillTx/>
                <a:latin typeface="Arial" panose="020B0604020202020204"/>
                <a:ea typeface="+mn-ea"/>
                <a:cs typeface="Arial" charset="0"/>
              </a:rPr>
              <a:t>Share Flowserve’s recent experience working with customers to address these challenges, and ensure future business and commercial success</a:t>
            </a:r>
          </a:p>
          <a:p>
            <a:pPr marL="228555" marR="0" lvl="0" indent="-228555" algn="l" defTabSz="914217"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0" cap="none" spc="0" normalizeH="0" baseline="0" noProof="0">
                <a:ln>
                  <a:noFill/>
                </a:ln>
                <a:solidFill>
                  <a:prstClr val="black">
                    <a:lumMod val="65000"/>
                    <a:lumOff val="35000"/>
                  </a:prstClr>
                </a:solidFill>
                <a:effectLst/>
                <a:uLnTx/>
                <a:uFillTx/>
                <a:latin typeface="Arial" panose="020B0604020202020204"/>
                <a:ea typeface="+mn-ea"/>
                <a:cs typeface="Arial" charset="0"/>
              </a:rPr>
              <a:t>Define the range of  opportunity for you with estimated pump population and energy consumption data using the new innovative Flowserve Energy Advantage program and Solutions.</a:t>
            </a:r>
          </a:p>
          <a:p>
            <a:pPr marL="228555" marR="0" lvl="0" indent="-228555" algn="l" defTabSz="914217"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0" cap="none" spc="0" normalizeH="0" baseline="0" noProof="0">
                <a:ln>
                  <a:noFill/>
                </a:ln>
                <a:solidFill>
                  <a:prstClr val="black">
                    <a:lumMod val="65000"/>
                    <a:lumOff val="35000"/>
                  </a:prstClr>
                </a:solidFill>
                <a:effectLst/>
                <a:uLnTx/>
                <a:uFillTx/>
                <a:latin typeface="Arial" panose="020B0604020202020204"/>
                <a:ea typeface="+mn-ea"/>
                <a:cs typeface="Arial" charset="0"/>
              </a:rPr>
              <a:t>Agree whether Flowserve may partner with you to address energy efficiency of pumps and pump loops in a pilot project at _________</a:t>
            </a:r>
          </a:p>
          <a:p>
            <a:pPr marL="228555" marR="0" lvl="0" indent="-228555" algn="l" defTabSz="91421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FE1800CA-E5A0-4176-AA40-4464A3299BA4}"/>
              </a:ext>
            </a:extLst>
          </p:cNvPr>
          <p:cNvSpPr txBox="1"/>
          <p:nvPr/>
        </p:nvSpPr>
        <p:spPr>
          <a:xfrm>
            <a:off x="1227138" y="1256775"/>
            <a:ext cx="263725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a:ea typeface="+mn-ea"/>
                <a:cs typeface="+mn-cs"/>
              </a:rPr>
              <a:t>Context</a:t>
            </a:r>
            <a:endParaRPr kumimoji="0" lang="it-IT" sz="18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CB081D24-8717-4C2B-9E7A-F8ADB3AF742C}"/>
              </a:ext>
            </a:extLst>
          </p:cNvPr>
          <p:cNvSpPr txBox="1"/>
          <p:nvPr/>
        </p:nvSpPr>
        <p:spPr>
          <a:xfrm>
            <a:off x="7487093" y="1256775"/>
            <a:ext cx="263725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a:ea typeface="+mn-ea"/>
                <a:cs typeface="+mn-cs"/>
              </a:rPr>
              <a:t>Objectives</a:t>
            </a:r>
            <a:endParaRPr kumimoji="0" lang="it-IT" sz="1800" b="1"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1" name="Gruppieren 95">
            <a:extLst>
              <a:ext uri="{FF2B5EF4-FFF2-40B4-BE49-F238E27FC236}">
                <a16:creationId xmlns:a16="http://schemas.microsoft.com/office/drawing/2014/main" id="{1F8B48E4-39FC-448B-97D3-31B065FEA8BC}"/>
              </a:ext>
            </a:extLst>
          </p:cNvPr>
          <p:cNvGrpSpPr/>
          <p:nvPr/>
        </p:nvGrpSpPr>
        <p:grpSpPr>
          <a:xfrm>
            <a:off x="467084" y="1136539"/>
            <a:ext cx="575318" cy="643951"/>
            <a:chOff x="9233637" y="3392838"/>
            <a:chExt cx="486305" cy="568843"/>
          </a:xfrm>
          <a:solidFill>
            <a:schemeClr val="tx2"/>
          </a:solidFill>
        </p:grpSpPr>
        <p:sp>
          <p:nvSpPr>
            <p:cNvPr id="12" name="Freeform 1462">
              <a:extLst>
                <a:ext uri="{FF2B5EF4-FFF2-40B4-BE49-F238E27FC236}">
                  <a16:creationId xmlns:a16="http://schemas.microsoft.com/office/drawing/2014/main" id="{8FB56295-8F4A-4466-AFF5-C9BE999DEA44}"/>
                </a:ext>
              </a:extLst>
            </p:cNvPr>
            <p:cNvSpPr>
              <a:spLocks noEditPoints="1"/>
            </p:cNvSpPr>
            <p:nvPr/>
          </p:nvSpPr>
          <p:spPr bwMode="auto">
            <a:xfrm>
              <a:off x="9233637" y="3392838"/>
              <a:ext cx="486305" cy="568843"/>
            </a:xfrm>
            <a:custGeom>
              <a:avLst/>
              <a:gdLst>
                <a:gd name="T0" fmla="*/ 306 w 306"/>
                <a:gd name="T1" fmla="*/ 357 h 357"/>
                <a:gd name="T2" fmla="*/ 0 w 306"/>
                <a:gd name="T3" fmla="*/ 357 h 357"/>
                <a:gd name="T4" fmla="*/ 0 w 306"/>
                <a:gd name="T5" fmla="*/ 28 h 357"/>
                <a:gd name="T6" fmla="*/ 5 w 306"/>
                <a:gd name="T7" fmla="*/ 28 h 357"/>
                <a:gd name="T8" fmla="*/ 49 w 306"/>
                <a:gd name="T9" fmla="*/ 28 h 357"/>
                <a:gd name="T10" fmla="*/ 74 w 306"/>
                <a:gd name="T11" fmla="*/ 18 h 357"/>
                <a:gd name="T12" fmla="*/ 88 w 306"/>
                <a:gd name="T13" fmla="*/ 3 h 357"/>
                <a:gd name="T14" fmla="*/ 94 w 306"/>
                <a:gd name="T15" fmla="*/ 1 h 357"/>
                <a:gd name="T16" fmla="*/ 211 w 306"/>
                <a:gd name="T17" fmla="*/ 1 h 357"/>
                <a:gd name="T18" fmla="*/ 217 w 306"/>
                <a:gd name="T19" fmla="*/ 3 h 357"/>
                <a:gd name="T20" fmla="*/ 232 w 306"/>
                <a:gd name="T21" fmla="*/ 18 h 357"/>
                <a:gd name="T22" fmla="*/ 257 w 306"/>
                <a:gd name="T23" fmla="*/ 28 h 357"/>
                <a:gd name="T24" fmla="*/ 301 w 306"/>
                <a:gd name="T25" fmla="*/ 28 h 357"/>
                <a:gd name="T26" fmla="*/ 306 w 306"/>
                <a:gd name="T27" fmla="*/ 28 h 357"/>
                <a:gd name="T28" fmla="*/ 306 w 306"/>
                <a:gd name="T29" fmla="*/ 357 h 357"/>
                <a:gd name="T30" fmla="*/ 270 w 306"/>
                <a:gd name="T31" fmla="*/ 322 h 357"/>
                <a:gd name="T32" fmla="*/ 270 w 306"/>
                <a:gd name="T33" fmla="*/ 62 h 357"/>
                <a:gd name="T34" fmla="*/ 221 w 306"/>
                <a:gd name="T35" fmla="*/ 63 h 357"/>
                <a:gd name="T36" fmla="*/ 217 w 306"/>
                <a:gd name="T37" fmla="*/ 65 h 357"/>
                <a:gd name="T38" fmla="*/ 200 w 306"/>
                <a:gd name="T39" fmla="*/ 81 h 357"/>
                <a:gd name="T40" fmla="*/ 194 w 306"/>
                <a:gd name="T41" fmla="*/ 84 h 357"/>
                <a:gd name="T42" fmla="*/ 113 w 306"/>
                <a:gd name="T43" fmla="*/ 84 h 357"/>
                <a:gd name="T44" fmla="*/ 107 w 306"/>
                <a:gd name="T45" fmla="*/ 82 h 357"/>
                <a:gd name="T46" fmla="*/ 91 w 306"/>
                <a:gd name="T47" fmla="*/ 65 h 357"/>
                <a:gd name="T48" fmla="*/ 84 w 306"/>
                <a:gd name="T49" fmla="*/ 63 h 357"/>
                <a:gd name="T50" fmla="*/ 39 w 306"/>
                <a:gd name="T51" fmla="*/ 62 h 357"/>
                <a:gd name="T52" fmla="*/ 34 w 306"/>
                <a:gd name="T53" fmla="*/ 63 h 357"/>
                <a:gd name="T54" fmla="*/ 34 w 306"/>
                <a:gd name="T55" fmla="*/ 322 h 357"/>
                <a:gd name="T56" fmla="*/ 270 w 306"/>
                <a:gd name="T57" fmla="*/ 322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6" h="357">
                  <a:moveTo>
                    <a:pt x="306" y="357"/>
                  </a:moveTo>
                  <a:cubicBezTo>
                    <a:pt x="204" y="357"/>
                    <a:pt x="102" y="357"/>
                    <a:pt x="0" y="357"/>
                  </a:cubicBezTo>
                  <a:cubicBezTo>
                    <a:pt x="0" y="248"/>
                    <a:pt x="0" y="138"/>
                    <a:pt x="0" y="28"/>
                  </a:cubicBezTo>
                  <a:cubicBezTo>
                    <a:pt x="2" y="28"/>
                    <a:pt x="4" y="28"/>
                    <a:pt x="5" y="28"/>
                  </a:cubicBezTo>
                  <a:cubicBezTo>
                    <a:pt x="20" y="28"/>
                    <a:pt x="34" y="28"/>
                    <a:pt x="49" y="28"/>
                  </a:cubicBezTo>
                  <a:cubicBezTo>
                    <a:pt x="59" y="28"/>
                    <a:pt x="67" y="25"/>
                    <a:pt x="74" y="18"/>
                  </a:cubicBezTo>
                  <a:cubicBezTo>
                    <a:pt x="78" y="13"/>
                    <a:pt x="83" y="8"/>
                    <a:pt x="88" y="3"/>
                  </a:cubicBezTo>
                  <a:cubicBezTo>
                    <a:pt x="90" y="2"/>
                    <a:pt x="92" y="1"/>
                    <a:pt x="94" y="1"/>
                  </a:cubicBezTo>
                  <a:cubicBezTo>
                    <a:pt x="133" y="0"/>
                    <a:pt x="172" y="0"/>
                    <a:pt x="211" y="1"/>
                  </a:cubicBezTo>
                  <a:cubicBezTo>
                    <a:pt x="213" y="1"/>
                    <a:pt x="216" y="2"/>
                    <a:pt x="217" y="3"/>
                  </a:cubicBezTo>
                  <a:cubicBezTo>
                    <a:pt x="222" y="8"/>
                    <a:pt x="227" y="13"/>
                    <a:pt x="232" y="18"/>
                  </a:cubicBezTo>
                  <a:cubicBezTo>
                    <a:pt x="239" y="25"/>
                    <a:pt x="247" y="28"/>
                    <a:pt x="257" y="28"/>
                  </a:cubicBezTo>
                  <a:cubicBezTo>
                    <a:pt x="271" y="28"/>
                    <a:pt x="286" y="28"/>
                    <a:pt x="301" y="28"/>
                  </a:cubicBezTo>
                  <a:cubicBezTo>
                    <a:pt x="302" y="28"/>
                    <a:pt x="304" y="28"/>
                    <a:pt x="306" y="28"/>
                  </a:cubicBezTo>
                  <a:cubicBezTo>
                    <a:pt x="306" y="138"/>
                    <a:pt x="306" y="247"/>
                    <a:pt x="306" y="357"/>
                  </a:cubicBezTo>
                  <a:close/>
                  <a:moveTo>
                    <a:pt x="270" y="322"/>
                  </a:moveTo>
                  <a:cubicBezTo>
                    <a:pt x="270" y="235"/>
                    <a:pt x="270" y="149"/>
                    <a:pt x="270" y="62"/>
                  </a:cubicBezTo>
                  <a:cubicBezTo>
                    <a:pt x="254" y="62"/>
                    <a:pt x="238" y="62"/>
                    <a:pt x="221" y="63"/>
                  </a:cubicBezTo>
                  <a:cubicBezTo>
                    <a:pt x="220" y="63"/>
                    <a:pt x="218" y="64"/>
                    <a:pt x="217" y="65"/>
                  </a:cubicBezTo>
                  <a:cubicBezTo>
                    <a:pt x="211" y="70"/>
                    <a:pt x="206" y="76"/>
                    <a:pt x="200" y="81"/>
                  </a:cubicBezTo>
                  <a:cubicBezTo>
                    <a:pt x="198" y="83"/>
                    <a:pt x="196" y="84"/>
                    <a:pt x="194" y="84"/>
                  </a:cubicBezTo>
                  <a:cubicBezTo>
                    <a:pt x="167" y="84"/>
                    <a:pt x="140" y="84"/>
                    <a:pt x="113" y="84"/>
                  </a:cubicBezTo>
                  <a:cubicBezTo>
                    <a:pt x="111" y="84"/>
                    <a:pt x="109" y="83"/>
                    <a:pt x="107" y="82"/>
                  </a:cubicBezTo>
                  <a:cubicBezTo>
                    <a:pt x="102" y="76"/>
                    <a:pt x="97" y="71"/>
                    <a:pt x="91" y="65"/>
                  </a:cubicBezTo>
                  <a:cubicBezTo>
                    <a:pt x="89" y="64"/>
                    <a:pt x="87" y="63"/>
                    <a:pt x="84" y="63"/>
                  </a:cubicBezTo>
                  <a:cubicBezTo>
                    <a:pt x="69" y="62"/>
                    <a:pt x="54" y="62"/>
                    <a:pt x="39" y="62"/>
                  </a:cubicBezTo>
                  <a:cubicBezTo>
                    <a:pt x="37" y="62"/>
                    <a:pt x="36" y="63"/>
                    <a:pt x="34" y="63"/>
                  </a:cubicBezTo>
                  <a:cubicBezTo>
                    <a:pt x="34" y="149"/>
                    <a:pt x="34" y="236"/>
                    <a:pt x="34" y="322"/>
                  </a:cubicBezTo>
                  <a:cubicBezTo>
                    <a:pt x="113" y="322"/>
                    <a:pt x="191" y="322"/>
                    <a:pt x="270" y="3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 name="Freeform 1464">
              <a:extLst>
                <a:ext uri="{FF2B5EF4-FFF2-40B4-BE49-F238E27FC236}">
                  <a16:creationId xmlns:a16="http://schemas.microsoft.com/office/drawing/2014/main" id="{6D97904C-4390-448C-BCE5-3A2D11F34C9F}"/>
                </a:ext>
              </a:extLst>
            </p:cNvPr>
            <p:cNvSpPr>
              <a:spLocks/>
            </p:cNvSpPr>
            <p:nvPr/>
          </p:nvSpPr>
          <p:spPr bwMode="auto">
            <a:xfrm>
              <a:off x="9334020" y="3577989"/>
              <a:ext cx="145000" cy="122691"/>
            </a:xfrm>
            <a:custGeom>
              <a:avLst/>
              <a:gdLst>
                <a:gd name="T0" fmla="*/ 0 w 91"/>
                <a:gd name="T1" fmla="*/ 39 h 78"/>
                <a:gd name="T2" fmla="*/ 6 w 91"/>
                <a:gd name="T3" fmla="*/ 34 h 78"/>
                <a:gd name="T4" fmla="*/ 10 w 91"/>
                <a:gd name="T5" fmla="*/ 34 h 78"/>
                <a:gd name="T6" fmla="*/ 33 w 91"/>
                <a:gd name="T7" fmla="*/ 47 h 78"/>
                <a:gd name="T8" fmla="*/ 88 w 91"/>
                <a:gd name="T9" fmla="*/ 0 h 78"/>
                <a:gd name="T10" fmla="*/ 87 w 91"/>
                <a:gd name="T11" fmla="*/ 9 h 78"/>
                <a:gd name="T12" fmla="*/ 43 w 91"/>
                <a:gd name="T13" fmla="*/ 66 h 78"/>
                <a:gd name="T14" fmla="*/ 37 w 91"/>
                <a:gd name="T15" fmla="*/ 77 h 78"/>
                <a:gd name="T16" fmla="*/ 36 w 91"/>
                <a:gd name="T17" fmla="*/ 78 h 78"/>
                <a:gd name="T18" fmla="*/ 0 w 91"/>
                <a:gd name="T19" fmla="*/ 3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78">
                  <a:moveTo>
                    <a:pt x="0" y="39"/>
                  </a:moveTo>
                  <a:cubicBezTo>
                    <a:pt x="2" y="37"/>
                    <a:pt x="4" y="35"/>
                    <a:pt x="6" y="34"/>
                  </a:cubicBezTo>
                  <a:cubicBezTo>
                    <a:pt x="7" y="33"/>
                    <a:pt x="9" y="33"/>
                    <a:pt x="10" y="34"/>
                  </a:cubicBezTo>
                  <a:cubicBezTo>
                    <a:pt x="18" y="38"/>
                    <a:pt x="25" y="42"/>
                    <a:pt x="33" y="47"/>
                  </a:cubicBezTo>
                  <a:cubicBezTo>
                    <a:pt x="49" y="29"/>
                    <a:pt x="67" y="12"/>
                    <a:pt x="88" y="0"/>
                  </a:cubicBezTo>
                  <a:cubicBezTo>
                    <a:pt x="91" y="3"/>
                    <a:pt x="91" y="6"/>
                    <a:pt x="87" y="9"/>
                  </a:cubicBezTo>
                  <a:cubicBezTo>
                    <a:pt x="69" y="25"/>
                    <a:pt x="55" y="45"/>
                    <a:pt x="43" y="66"/>
                  </a:cubicBezTo>
                  <a:cubicBezTo>
                    <a:pt x="41" y="70"/>
                    <a:pt x="39" y="74"/>
                    <a:pt x="37" y="77"/>
                  </a:cubicBezTo>
                  <a:cubicBezTo>
                    <a:pt x="37" y="77"/>
                    <a:pt x="36" y="78"/>
                    <a:pt x="36" y="78"/>
                  </a:cubicBezTo>
                  <a:cubicBezTo>
                    <a:pt x="24" y="65"/>
                    <a:pt x="12" y="52"/>
                    <a:pt x="0"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Freeform 1465">
              <a:extLst>
                <a:ext uri="{FF2B5EF4-FFF2-40B4-BE49-F238E27FC236}">
                  <a16:creationId xmlns:a16="http://schemas.microsoft.com/office/drawing/2014/main" id="{2D417B72-72AF-424C-A5E5-03AE3563401A}"/>
                </a:ext>
              </a:extLst>
            </p:cNvPr>
            <p:cNvSpPr>
              <a:spLocks/>
            </p:cNvSpPr>
            <p:nvPr/>
          </p:nvSpPr>
          <p:spPr bwMode="auto">
            <a:xfrm>
              <a:off x="9334021" y="3725218"/>
              <a:ext cx="145000" cy="124922"/>
            </a:xfrm>
            <a:custGeom>
              <a:avLst/>
              <a:gdLst>
                <a:gd name="T0" fmla="*/ 88 w 91"/>
                <a:gd name="T1" fmla="*/ 0 h 78"/>
                <a:gd name="T2" fmla="*/ 87 w 91"/>
                <a:gd name="T3" fmla="*/ 9 h 78"/>
                <a:gd name="T4" fmla="*/ 43 w 91"/>
                <a:gd name="T5" fmla="*/ 66 h 78"/>
                <a:gd name="T6" fmla="*/ 36 w 91"/>
                <a:gd name="T7" fmla="*/ 78 h 78"/>
                <a:gd name="T8" fmla="*/ 0 w 91"/>
                <a:gd name="T9" fmla="*/ 39 h 78"/>
                <a:gd name="T10" fmla="*/ 5 w 91"/>
                <a:gd name="T11" fmla="*/ 34 h 78"/>
                <a:gd name="T12" fmla="*/ 10 w 91"/>
                <a:gd name="T13" fmla="*/ 33 h 78"/>
                <a:gd name="T14" fmla="*/ 28 w 91"/>
                <a:gd name="T15" fmla="*/ 44 h 78"/>
                <a:gd name="T16" fmla="*/ 33 w 91"/>
                <a:gd name="T17" fmla="*/ 47 h 78"/>
                <a:gd name="T18" fmla="*/ 88 w 91"/>
                <a:gd name="T1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78">
                  <a:moveTo>
                    <a:pt x="88" y="0"/>
                  </a:moveTo>
                  <a:cubicBezTo>
                    <a:pt x="91" y="3"/>
                    <a:pt x="90" y="6"/>
                    <a:pt x="87" y="9"/>
                  </a:cubicBezTo>
                  <a:cubicBezTo>
                    <a:pt x="69" y="25"/>
                    <a:pt x="55" y="45"/>
                    <a:pt x="43" y="66"/>
                  </a:cubicBezTo>
                  <a:cubicBezTo>
                    <a:pt x="41" y="70"/>
                    <a:pt x="39" y="74"/>
                    <a:pt x="36" y="78"/>
                  </a:cubicBezTo>
                  <a:cubicBezTo>
                    <a:pt x="24" y="65"/>
                    <a:pt x="12" y="52"/>
                    <a:pt x="0" y="39"/>
                  </a:cubicBezTo>
                  <a:cubicBezTo>
                    <a:pt x="2" y="38"/>
                    <a:pt x="3" y="36"/>
                    <a:pt x="5" y="34"/>
                  </a:cubicBezTo>
                  <a:cubicBezTo>
                    <a:pt x="6" y="32"/>
                    <a:pt x="8" y="32"/>
                    <a:pt x="10" y="33"/>
                  </a:cubicBezTo>
                  <a:cubicBezTo>
                    <a:pt x="16" y="37"/>
                    <a:pt x="22" y="41"/>
                    <a:pt x="28" y="44"/>
                  </a:cubicBezTo>
                  <a:cubicBezTo>
                    <a:pt x="30" y="45"/>
                    <a:pt x="31" y="46"/>
                    <a:pt x="33" y="47"/>
                  </a:cubicBezTo>
                  <a:cubicBezTo>
                    <a:pt x="49" y="28"/>
                    <a:pt x="67" y="12"/>
                    <a:pt x="8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Freeform 1466">
              <a:extLst>
                <a:ext uri="{FF2B5EF4-FFF2-40B4-BE49-F238E27FC236}">
                  <a16:creationId xmlns:a16="http://schemas.microsoft.com/office/drawing/2014/main" id="{B15AE95D-C425-468E-A172-22162BBB1508}"/>
                </a:ext>
              </a:extLst>
            </p:cNvPr>
            <p:cNvSpPr>
              <a:spLocks/>
            </p:cNvSpPr>
            <p:nvPr/>
          </p:nvSpPr>
          <p:spPr bwMode="auto">
            <a:xfrm>
              <a:off x="9519171" y="3600295"/>
              <a:ext cx="95923" cy="26769"/>
            </a:xfrm>
            <a:custGeom>
              <a:avLst/>
              <a:gdLst>
                <a:gd name="T0" fmla="*/ 0 w 61"/>
                <a:gd name="T1" fmla="*/ 17 h 17"/>
                <a:gd name="T2" fmla="*/ 0 w 61"/>
                <a:gd name="T3" fmla="*/ 0 h 17"/>
                <a:gd name="T4" fmla="*/ 61 w 61"/>
                <a:gd name="T5" fmla="*/ 0 h 17"/>
                <a:gd name="T6" fmla="*/ 61 w 61"/>
                <a:gd name="T7" fmla="*/ 17 h 17"/>
                <a:gd name="T8" fmla="*/ 0 w 61"/>
                <a:gd name="T9" fmla="*/ 17 h 17"/>
              </a:gdLst>
              <a:ahLst/>
              <a:cxnLst>
                <a:cxn ang="0">
                  <a:pos x="T0" y="T1"/>
                </a:cxn>
                <a:cxn ang="0">
                  <a:pos x="T2" y="T3"/>
                </a:cxn>
                <a:cxn ang="0">
                  <a:pos x="T4" y="T5"/>
                </a:cxn>
                <a:cxn ang="0">
                  <a:pos x="T6" y="T7"/>
                </a:cxn>
                <a:cxn ang="0">
                  <a:pos x="T8" y="T9"/>
                </a:cxn>
              </a:cxnLst>
              <a:rect l="0" t="0" r="r" b="b"/>
              <a:pathLst>
                <a:path w="61" h="17">
                  <a:moveTo>
                    <a:pt x="0" y="17"/>
                  </a:moveTo>
                  <a:cubicBezTo>
                    <a:pt x="0" y="11"/>
                    <a:pt x="0" y="6"/>
                    <a:pt x="0" y="0"/>
                  </a:cubicBezTo>
                  <a:cubicBezTo>
                    <a:pt x="20" y="0"/>
                    <a:pt x="40" y="0"/>
                    <a:pt x="61" y="0"/>
                  </a:cubicBezTo>
                  <a:cubicBezTo>
                    <a:pt x="61" y="6"/>
                    <a:pt x="61" y="11"/>
                    <a:pt x="61" y="17"/>
                  </a:cubicBezTo>
                  <a:cubicBezTo>
                    <a:pt x="41" y="17"/>
                    <a:pt x="21" y="17"/>
                    <a:pt x="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 name="Freeform 1467">
              <a:extLst>
                <a:ext uri="{FF2B5EF4-FFF2-40B4-BE49-F238E27FC236}">
                  <a16:creationId xmlns:a16="http://schemas.microsoft.com/office/drawing/2014/main" id="{3D878F00-3916-464B-BAE0-356FB17F9E93}"/>
                </a:ext>
              </a:extLst>
            </p:cNvPr>
            <p:cNvSpPr>
              <a:spLocks/>
            </p:cNvSpPr>
            <p:nvPr/>
          </p:nvSpPr>
          <p:spPr bwMode="auto">
            <a:xfrm>
              <a:off x="9521401" y="3653832"/>
              <a:ext cx="93692" cy="24538"/>
            </a:xfrm>
            <a:custGeom>
              <a:avLst/>
              <a:gdLst>
                <a:gd name="T0" fmla="*/ 60 w 60"/>
                <a:gd name="T1" fmla="*/ 0 h 16"/>
                <a:gd name="T2" fmla="*/ 60 w 60"/>
                <a:gd name="T3" fmla="*/ 16 h 16"/>
                <a:gd name="T4" fmla="*/ 0 w 60"/>
                <a:gd name="T5" fmla="*/ 16 h 16"/>
                <a:gd name="T6" fmla="*/ 0 w 60"/>
                <a:gd name="T7" fmla="*/ 0 h 16"/>
                <a:gd name="T8" fmla="*/ 60 w 60"/>
                <a:gd name="T9" fmla="*/ 0 h 16"/>
              </a:gdLst>
              <a:ahLst/>
              <a:cxnLst>
                <a:cxn ang="0">
                  <a:pos x="T0" y="T1"/>
                </a:cxn>
                <a:cxn ang="0">
                  <a:pos x="T2" y="T3"/>
                </a:cxn>
                <a:cxn ang="0">
                  <a:pos x="T4" y="T5"/>
                </a:cxn>
                <a:cxn ang="0">
                  <a:pos x="T6" y="T7"/>
                </a:cxn>
                <a:cxn ang="0">
                  <a:pos x="T8" y="T9"/>
                </a:cxn>
              </a:cxnLst>
              <a:rect l="0" t="0" r="r" b="b"/>
              <a:pathLst>
                <a:path w="60" h="16">
                  <a:moveTo>
                    <a:pt x="60" y="0"/>
                  </a:moveTo>
                  <a:cubicBezTo>
                    <a:pt x="60" y="5"/>
                    <a:pt x="60" y="11"/>
                    <a:pt x="60" y="16"/>
                  </a:cubicBezTo>
                  <a:cubicBezTo>
                    <a:pt x="40" y="16"/>
                    <a:pt x="20" y="16"/>
                    <a:pt x="0" y="16"/>
                  </a:cubicBezTo>
                  <a:cubicBezTo>
                    <a:pt x="0" y="11"/>
                    <a:pt x="0" y="5"/>
                    <a:pt x="0" y="0"/>
                  </a:cubicBezTo>
                  <a:cubicBezTo>
                    <a:pt x="20" y="0"/>
                    <a:pt x="39" y="0"/>
                    <a:pt x="6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 name="Freeform 1468">
              <a:extLst>
                <a:ext uri="{FF2B5EF4-FFF2-40B4-BE49-F238E27FC236}">
                  <a16:creationId xmlns:a16="http://schemas.microsoft.com/office/drawing/2014/main" id="{BA8781BA-8CA1-4A51-85B0-2CB1E7D79544}"/>
                </a:ext>
              </a:extLst>
            </p:cNvPr>
            <p:cNvSpPr>
              <a:spLocks/>
            </p:cNvSpPr>
            <p:nvPr/>
          </p:nvSpPr>
          <p:spPr bwMode="auto">
            <a:xfrm>
              <a:off x="9519165" y="3760908"/>
              <a:ext cx="95923" cy="28999"/>
            </a:xfrm>
            <a:custGeom>
              <a:avLst/>
              <a:gdLst>
                <a:gd name="T0" fmla="*/ 0 w 61"/>
                <a:gd name="T1" fmla="*/ 0 h 17"/>
                <a:gd name="T2" fmla="*/ 61 w 61"/>
                <a:gd name="T3" fmla="*/ 0 h 17"/>
                <a:gd name="T4" fmla="*/ 61 w 61"/>
                <a:gd name="T5" fmla="*/ 17 h 17"/>
                <a:gd name="T6" fmla="*/ 0 w 61"/>
                <a:gd name="T7" fmla="*/ 17 h 17"/>
                <a:gd name="T8" fmla="*/ 0 w 61"/>
                <a:gd name="T9" fmla="*/ 0 h 17"/>
              </a:gdLst>
              <a:ahLst/>
              <a:cxnLst>
                <a:cxn ang="0">
                  <a:pos x="T0" y="T1"/>
                </a:cxn>
                <a:cxn ang="0">
                  <a:pos x="T2" y="T3"/>
                </a:cxn>
                <a:cxn ang="0">
                  <a:pos x="T4" y="T5"/>
                </a:cxn>
                <a:cxn ang="0">
                  <a:pos x="T6" y="T7"/>
                </a:cxn>
                <a:cxn ang="0">
                  <a:pos x="T8" y="T9"/>
                </a:cxn>
              </a:cxnLst>
              <a:rect l="0" t="0" r="r" b="b"/>
              <a:pathLst>
                <a:path w="61" h="17">
                  <a:moveTo>
                    <a:pt x="0" y="0"/>
                  </a:moveTo>
                  <a:cubicBezTo>
                    <a:pt x="21" y="0"/>
                    <a:pt x="40" y="0"/>
                    <a:pt x="61" y="0"/>
                  </a:cubicBezTo>
                  <a:cubicBezTo>
                    <a:pt x="61" y="6"/>
                    <a:pt x="61" y="11"/>
                    <a:pt x="61" y="17"/>
                  </a:cubicBezTo>
                  <a:cubicBezTo>
                    <a:pt x="41" y="17"/>
                    <a:pt x="21" y="17"/>
                    <a:pt x="0" y="17"/>
                  </a:cubicBezTo>
                  <a:cubicBezTo>
                    <a:pt x="0" y="11"/>
                    <a:pt x="0" y="6"/>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 name="Freeform 1469">
              <a:extLst>
                <a:ext uri="{FF2B5EF4-FFF2-40B4-BE49-F238E27FC236}">
                  <a16:creationId xmlns:a16="http://schemas.microsoft.com/office/drawing/2014/main" id="{C025EA53-DD08-4EDE-8271-A709D3959287}"/>
                </a:ext>
              </a:extLst>
            </p:cNvPr>
            <p:cNvSpPr>
              <a:spLocks/>
            </p:cNvSpPr>
            <p:nvPr/>
          </p:nvSpPr>
          <p:spPr bwMode="auto">
            <a:xfrm>
              <a:off x="9521389" y="3814438"/>
              <a:ext cx="93692" cy="24538"/>
            </a:xfrm>
            <a:custGeom>
              <a:avLst/>
              <a:gdLst>
                <a:gd name="T0" fmla="*/ 60 w 60"/>
                <a:gd name="T1" fmla="*/ 0 h 16"/>
                <a:gd name="T2" fmla="*/ 60 w 60"/>
                <a:gd name="T3" fmla="*/ 16 h 16"/>
                <a:gd name="T4" fmla="*/ 0 w 60"/>
                <a:gd name="T5" fmla="*/ 16 h 16"/>
                <a:gd name="T6" fmla="*/ 0 w 60"/>
                <a:gd name="T7" fmla="*/ 0 h 16"/>
                <a:gd name="T8" fmla="*/ 60 w 60"/>
                <a:gd name="T9" fmla="*/ 0 h 16"/>
              </a:gdLst>
              <a:ahLst/>
              <a:cxnLst>
                <a:cxn ang="0">
                  <a:pos x="T0" y="T1"/>
                </a:cxn>
                <a:cxn ang="0">
                  <a:pos x="T2" y="T3"/>
                </a:cxn>
                <a:cxn ang="0">
                  <a:pos x="T4" y="T5"/>
                </a:cxn>
                <a:cxn ang="0">
                  <a:pos x="T6" y="T7"/>
                </a:cxn>
                <a:cxn ang="0">
                  <a:pos x="T8" y="T9"/>
                </a:cxn>
              </a:cxnLst>
              <a:rect l="0" t="0" r="r" b="b"/>
              <a:pathLst>
                <a:path w="60" h="16">
                  <a:moveTo>
                    <a:pt x="60" y="0"/>
                  </a:moveTo>
                  <a:cubicBezTo>
                    <a:pt x="60" y="6"/>
                    <a:pt x="60" y="11"/>
                    <a:pt x="60" y="16"/>
                  </a:cubicBezTo>
                  <a:cubicBezTo>
                    <a:pt x="40" y="16"/>
                    <a:pt x="20" y="16"/>
                    <a:pt x="0" y="16"/>
                  </a:cubicBezTo>
                  <a:cubicBezTo>
                    <a:pt x="0" y="11"/>
                    <a:pt x="0" y="6"/>
                    <a:pt x="0" y="0"/>
                  </a:cubicBezTo>
                  <a:cubicBezTo>
                    <a:pt x="20" y="0"/>
                    <a:pt x="39" y="0"/>
                    <a:pt x="6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23" name="Gruppieren 7">
            <a:extLst>
              <a:ext uri="{FF2B5EF4-FFF2-40B4-BE49-F238E27FC236}">
                <a16:creationId xmlns:a16="http://schemas.microsoft.com/office/drawing/2014/main" id="{906740F9-2272-4640-A763-031C0D359A5B}"/>
              </a:ext>
            </a:extLst>
          </p:cNvPr>
          <p:cNvGrpSpPr/>
          <p:nvPr/>
        </p:nvGrpSpPr>
        <p:grpSpPr>
          <a:xfrm>
            <a:off x="6533078" y="1136539"/>
            <a:ext cx="762779" cy="665255"/>
            <a:chOff x="1117601" y="5489575"/>
            <a:chExt cx="403225" cy="344487"/>
          </a:xfrm>
          <a:solidFill>
            <a:schemeClr val="tx2"/>
          </a:solidFill>
        </p:grpSpPr>
        <p:sp>
          <p:nvSpPr>
            <p:cNvPr id="24" name="Freeform 1189">
              <a:extLst>
                <a:ext uri="{FF2B5EF4-FFF2-40B4-BE49-F238E27FC236}">
                  <a16:creationId xmlns:a16="http://schemas.microsoft.com/office/drawing/2014/main" id="{330DA144-5D09-470B-8023-09E37798A93D}"/>
                </a:ext>
              </a:extLst>
            </p:cNvPr>
            <p:cNvSpPr>
              <a:spLocks/>
            </p:cNvSpPr>
            <p:nvPr/>
          </p:nvSpPr>
          <p:spPr bwMode="auto">
            <a:xfrm>
              <a:off x="1117601" y="5489575"/>
              <a:ext cx="336550" cy="344487"/>
            </a:xfrm>
            <a:custGeom>
              <a:avLst/>
              <a:gdLst>
                <a:gd name="T0" fmla="*/ 286 w 298"/>
                <a:gd name="T1" fmla="*/ 124 h 303"/>
                <a:gd name="T2" fmla="*/ 205 w 298"/>
                <a:gd name="T3" fmla="*/ 276 h 303"/>
                <a:gd name="T4" fmla="*/ 33 w 298"/>
                <a:gd name="T5" fmla="*/ 215 h 303"/>
                <a:gd name="T6" fmla="*/ 77 w 298"/>
                <a:gd name="T7" fmla="*/ 38 h 303"/>
                <a:gd name="T8" fmla="*/ 244 w 298"/>
                <a:gd name="T9" fmla="*/ 50 h 303"/>
                <a:gd name="T10" fmla="*/ 227 w 298"/>
                <a:gd name="T11" fmla="*/ 69 h 303"/>
                <a:gd name="T12" fmla="*/ 205 w 298"/>
                <a:gd name="T13" fmla="*/ 55 h 303"/>
                <a:gd name="T14" fmla="*/ 100 w 298"/>
                <a:gd name="T15" fmla="*/ 55 h 303"/>
                <a:gd name="T16" fmla="*/ 45 w 298"/>
                <a:gd name="T17" fmla="*/ 130 h 303"/>
                <a:gd name="T18" fmla="*/ 126 w 298"/>
                <a:gd name="T19" fmla="*/ 256 h 303"/>
                <a:gd name="T20" fmla="*/ 261 w 298"/>
                <a:gd name="T21" fmla="*/ 167 h 303"/>
                <a:gd name="T22" fmla="*/ 260 w 298"/>
                <a:gd name="T23" fmla="*/ 132 h 303"/>
                <a:gd name="T24" fmla="*/ 263 w 298"/>
                <a:gd name="T25" fmla="*/ 127 h 303"/>
                <a:gd name="T26" fmla="*/ 286 w 298"/>
                <a:gd name="T27" fmla="*/ 124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8" h="303">
                  <a:moveTo>
                    <a:pt x="286" y="124"/>
                  </a:moveTo>
                  <a:cubicBezTo>
                    <a:pt x="298" y="182"/>
                    <a:pt x="268" y="249"/>
                    <a:pt x="205" y="276"/>
                  </a:cubicBezTo>
                  <a:cubicBezTo>
                    <a:pt x="141" y="303"/>
                    <a:pt x="66" y="276"/>
                    <a:pt x="33" y="215"/>
                  </a:cubicBezTo>
                  <a:cubicBezTo>
                    <a:pt x="0" y="154"/>
                    <a:pt x="18" y="79"/>
                    <a:pt x="77" y="38"/>
                  </a:cubicBezTo>
                  <a:cubicBezTo>
                    <a:pt x="133" y="0"/>
                    <a:pt x="203" y="12"/>
                    <a:pt x="244" y="50"/>
                  </a:cubicBezTo>
                  <a:cubicBezTo>
                    <a:pt x="239" y="60"/>
                    <a:pt x="234" y="65"/>
                    <a:pt x="227" y="69"/>
                  </a:cubicBezTo>
                  <a:cubicBezTo>
                    <a:pt x="220" y="64"/>
                    <a:pt x="212" y="59"/>
                    <a:pt x="205" y="55"/>
                  </a:cubicBezTo>
                  <a:cubicBezTo>
                    <a:pt x="170" y="36"/>
                    <a:pt x="135" y="36"/>
                    <a:pt x="100" y="55"/>
                  </a:cubicBezTo>
                  <a:cubicBezTo>
                    <a:pt x="70" y="71"/>
                    <a:pt x="52" y="97"/>
                    <a:pt x="45" y="130"/>
                  </a:cubicBezTo>
                  <a:cubicBezTo>
                    <a:pt x="35" y="187"/>
                    <a:pt x="70" y="242"/>
                    <a:pt x="126" y="256"/>
                  </a:cubicBezTo>
                  <a:cubicBezTo>
                    <a:pt x="189" y="272"/>
                    <a:pt x="251" y="231"/>
                    <a:pt x="261" y="167"/>
                  </a:cubicBezTo>
                  <a:cubicBezTo>
                    <a:pt x="263" y="155"/>
                    <a:pt x="263" y="144"/>
                    <a:pt x="260" y="132"/>
                  </a:cubicBezTo>
                  <a:cubicBezTo>
                    <a:pt x="260" y="129"/>
                    <a:pt x="260" y="128"/>
                    <a:pt x="263" y="127"/>
                  </a:cubicBezTo>
                  <a:cubicBezTo>
                    <a:pt x="271" y="124"/>
                    <a:pt x="278" y="124"/>
                    <a:pt x="286" y="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 name="Freeform 1190">
              <a:extLst>
                <a:ext uri="{FF2B5EF4-FFF2-40B4-BE49-F238E27FC236}">
                  <a16:creationId xmlns:a16="http://schemas.microsoft.com/office/drawing/2014/main" id="{E185F2FB-825A-4D9F-B493-4EE475E7309B}"/>
                </a:ext>
              </a:extLst>
            </p:cNvPr>
            <p:cNvSpPr>
              <a:spLocks/>
            </p:cNvSpPr>
            <p:nvPr/>
          </p:nvSpPr>
          <p:spPr bwMode="auto">
            <a:xfrm>
              <a:off x="1255713" y="5510213"/>
              <a:ext cx="265113" cy="185737"/>
            </a:xfrm>
            <a:custGeom>
              <a:avLst/>
              <a:gdLst>
                <a:gd name="T0" fmla="*/ 205 w 234"/>
                <a:gd name="T1" fmla="*/ 0 h 164"/>
                <a:gd name="T2" fmla="*/ 194 w 234"/>
                <a:gd name="T3" fmla="*/ 42 h 164"/>
                <a:gd name="T4" fmla="*/ 234 w 234"/>
                <a:gd name="T5" fmla="*/ 54 h 164"/>
                <a:gd name="T6" fmla="*/ 232 w 234"/>
                <a:gd name="T7" fmla="*/ 56 h 164"/>
                <a:gd name="T8" fmla="*/ 176 w 234"/>
                <a:gd name="T9" fmla="*/ 87 h 164"/>
                <a:gd name="T10" fmla="*/ 171 w 234"/>
                <a:gd name="T11" fmla="*/ 88 h 164"/>
                <a:gd name="T12" fmla="*/ 124 w 234"/>
                <a:gd name="T13" fmla="*/ 95 h 164"/>
                <a:gd name="T14" fmla="*/ 62 w 234"/>
                <a:gd name="T15" fmla="*/ 130 h 164"/>
                <a:gd name="T16" fmla="*/ 60 w 234"/>
                <a:gd name="T17" fmla="*/ 134 h 164"/>
                <a:gd name="T18" fmla="*/ 38 w 234"/>
                <a:gd name="T19" fmla="*/ 160 h 164"/>
                <a:gd name="T20" fmla="*/ 8 w 234"/>
                <a:gd name="T21" fmla="*/ 150 h 164"/>
                <a:gd name="T22" fmla="*/ 9 w 234"/>
                <a:gd name="T23" fmla="*/ 114 h 164"/>
                <a:gd name="T24" fmla="*/ 44 w 234"/>
                <a:gd name="T25" fmla="*/ 107 h 164"/>
                <a:gd name="T26" fmla="*/ 50 w 234"/>
                <a:gd name="T27" fmla="*/ 108 h 164"/>
                <a:gd name="T28" fmla="*/ 113 w 234"/>
                <a:gd name="T29" fmla="*/ 72 h 164"/>
                <a:gd name="T30" fmla="*/ 142 w 234"/>
                <a:gd name="T31" fmla="*/ 38 h 164"/>
                <a:gd name="T32" fmla="*/ 147 w 234"/>
                <a:gd name="T33" fmla="*/ 32 h 164"/>
                <a:gd name="T34" fmla="*/ 201 w 234"/>
                <a:gd name="T35" fmla="*/ 2 h 164"/>
                <a:gd name="T36" fmla="*/ 205 w 234"/>
                <a:gd name="T37"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 h="164">
                  <a:moveTo>
                    <a:pt x="205" y="0"/>
                  </a:moveTo>
                  <a:cubicBezTo>
                    <a:pt x="201" y="15"/>
                    <a:pt x="197" y="28"/>
                    <a:pt x="194" y="42"/>
                  </a:cubicBezTo>
                  <a:cubicBezTo>
                    <a:pt x="207" y="46"/>
                    <a:pt x="221" y="50"/>
                    <a:pt x="234" y="54"/>
                  </a:cubicBezTo>
                  <a:cubicBezTo>
                    <a:pt x="233" y="55"/>
                    <a:pt x="232" y="55"/>
                    <a:pt x="232" y="56"/>
                  </a:cubicBezTo>
                  <a:cubicBezTo>
                    <a:pt x="213" y="66"/>
                    <a:pt x="195" y="76"/>
                    <a:pt x="176" y="87"/>
                  </a:cubicBezTo>
                  <a:cubicBezTo>
                    <a:pt x="175" y="88"/>
                    <a:pt x="173" y="88"/>
                    <a:pt x="171" y="88"/>
                  </a:cubicBezTo>
                  <a:cubicBezTo>
                    <a:pt x="155" y="84"/>
                    <a:pt x="139" y="87"/>
                    <a:pt x="124" y="95"/>
                  </a:cubicBezTo>
                  <a:cubicBezTo>
                    <a:pt x="103" y="107"/>
                    <a:pt x="83" y="118"/>
                    <a:pt x="62" y="130"/>
                  </a:cubicBezTo>
                  <a:cubicBezTo>
                    <a:pt x="61" y="131"/>
                    <a:pt x="60" y="133"/>
                    <a:pt x="60" y="134"/>
                  </a:cubicBezTo>
                  <a:cubicBezTo>
                    <a:pt x="58" y="147"/>
                    <a:pt x="50" y="157"/>
                    <a:pt x="38" y="160"/>
                  </a:cubicBezTo>
                  <a:cubicBezTo>
                    <a:pt x="27" y="164"/>
                    <a:pt x="15" y="159"/>
                    <a:pt x="8" y="150"/>
                  </a:cubicBezTo>
                  <a:cubicBezTo>
                    <a:pt x="0" y="139"/>
                    <a:pt x="0" y="124"/>
                    <a:pt x="9" y="114"/>
                  </a:cubicBezTo>
                  <a:cubicBezTo>
                    <a:pt x="18" y="103"/>
                    <a:pt x="33" y="101"/>
                    <a:pt x="44" y="107"/>
                  </a:cubicBezTo>
                  <a:cubicBezTo>
                    <a:pt x="46" y="108"/>
                    <a:pt x="48" y="109"/>
                    <a:pt x="50" y="108"/>
                  </a:cubicBezTo>
                  <a:cubicBezTo>
                    <a:pt x="71" y="96"/>
                    <a:pt x="92" y="84"/>
                    <a:pt x="113" y="72"/>
                  </a:cubicBezTo>
                  <a:cubicBezTo>
                    <a:pt x="127" y="64"/>
                    <a:pt x="136" y="52"/>
                    <a:pt x="142" y="38"/>
                  </a:cubicBezTo>
                  <a:cubicBezTo>
                    <a:pt x="143" y="36"/>
                    <a:pt x="145" y="33"/>
                    <a:pt x="147" y="32"/>
                  </a:cubicBezTo>
                  <a:cubicBezTo>
                    <a:pt x="165" y="22"/>
                    <a:pt x="183" y="12"/>
                    <a:pt x="201" y="2"/>
                  </a:cubicBezTo>
                  <a:cubicBezTo>
                    <a:pt x="202" y="2"/>
                    <a:pt x="203" y="1"/>
                    <a:pt x="2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 name="Freeform 1191">
              <a:extLst>
                <a:ext uri="{FF2B5EF4-FFF2-40B4-BE49-F238E27FC236}">
                  <a16:creationId xmlns:a16="http://schemas.microsoft.com/office/drawing/2014/main" id="{9C65B659-CE97-49BA-A6E9-D3579E53A1CB}"/>
                </a:ext>
              </a:extLst>
            </p:cNvPr>
            <p:cNvSpPr>
              <a:spLocks/>
            </p:cNvSpPr>
            <p:nvPr/>
          </p:nvSpPr>
          <p:spPr bwMode="auto">
            <a:xfrm>
              <a:off x="1187451" y="5561013"/>
              <a:ext cx="198438" cy="201612"/>
            </a:xfrm>
            <a:custGeom>
              <a:avLst/>
              <a:gdLst>
                <a:gd name="T0" fmla="*/ 172 w 176"/>
                <a:gd name="T1" fmla="*/ 80 h 179"/>
                <a:gd name="T2" fmla="*/ 116 w 176"/>
                <a:gd name="T3" fmla="*/ 167 h 179"/>
                <a:gd name="T4" fmla="*/ 18 w 176"/>
                <a:gd name="T5" fmla="*/ 127 h 179"/>
                <a:gd name="T6" fmla="*/ 38 w 176"/>
                <a:gd name="T7" fmla="*/ 25 h 179"/>
                <a:gd name="T8" fmla="*/ 139 w 176"/>
                <a:gd name="T9" fmla="*/ 22 h 179"/>
                <a:gd name="T10" fmla="*/ 136 w 176"/>
                <a:gd name="T11" fmla="*/ 24 h 179"/>
                <a:gd name="T12" fmla="*/ 126 w 176"/>
                <a:gd name="T13" fmla="*/ 30 h 179"/>
                <a:gd name="T14" fmla="*/ 102 w 176"/>
                <a:gd name="T15" fmla="*/ 34 h 179"/>
                <a:gd name="T16" fmla="*/ 36 w 176"/>
                <a:gd name="T17" fmla="*/ 78 h 179"/>
                <a:gd name="T18" fmla="*/ 81 w 176"/>
                <a:gd name="T19" fmla="*/ 144 h 179"/>
                <a:gd name="T20" fmla="*/ 145 w 176"/>
                <a:gd name="T21" fmla="*/ 99 h 179"/>
                <a:gd name="T22" fmla="*/ 150 w 176"/>
                <a:gd name="T23" fmla="*/ 93 h 179"/>
                <a:gd name="T24" fmla="*/ 172 w 176"/>
                <a:gd name="T25" fmla="*/ 8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6" h="179">
                  <a:moveTo>
                    <a:pt x="172" y="80"/>
                  </a:moveTo>
                  <a:cubicBezTo>
                    <a:pt x="176" y="121"/>
                    <a:pt x="151" y="156"/>
                    <a:pt x="116" y="167"/>
                  </a:cubicBezTo>
                  <a:cubicBezTo>
                    <a:pt x="77" y="179"/>
                    <a:pt x="37" y="162"/>
                    <a:pt x="18" y="127"/>
                  </a:cubicBezTo>
                  <a:cubicBezTo>
                    <a:pt x="0" y="92"/>
                    <a:pt x="8" y="51"/>
                    <a:pt x="38" y="25"/>
                  </a:cubicBezTo>
                  <a:cubicBezTo>
                    <a:pt x="66" y="1"/>
                    <a:pt x="111" y="0"/>
                    <a:pt x="139" y="22"/>
                  </a:cubicBezTo>
                  <a:cubicBezTo>
                    <a:pt x="138" y="23"/>
                    <a:pt x="137" y="24"/>
                    <a:pt x="136" y="24"/>
                  </a:cubicBezTo>
                  <a:cubicBezTo>
                    <a:pt x="133" y="26"/>
                    <a:pt x="129" y="28"/>
                    <a:pt x="126" y="30"/>
                  </a:cubicBezTo>
                  <a:cubicBezTo>
                    <a:pt x="118" y="35"/>
                    <a:pt x="111" y="37"/>
                    <a:pt x="102" y="34"/>
                  </a:cubicBezTo>
                  <a:cubicBezTo>
                    <a:pt x="72" y="27"/>
                    <a:pt x="42" y="48"/>
                    <a:pt x="36" y="78"/>
                  </a:cubicBezTo>
                  <a:cubicBezTo>
                    <a:pt x="30" y="108"/>
                    <a:pt x="51" y="138"/>
                    <a:pt x="81" y="144"/>
                  </a:cubicBezTo>
                  <a:cubicBezTo>
                    <a:pt x="111" y="149"/>
                    <a:pt x="140" y="129"/>
                    <a:pt x="145" y="99"/>
                  </a:cubicBezTo>
                  <a:cubicBezTo>
                    <a:pt x="146" y="96"/>
                    <a:pt x="147" y="94"/>
                    <a:pt x="150" y="93"/>
                  </a:cubicBezTo>
                  <a:cubicBezTo>
                    <a:pt x="157" y="89"/>
                    <a:pt x="165" y="85"/>
                    <a:pt x="172"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3" name="Rectangle 2">
            <a:extLst>
              <a:ext uri="{FF2B5EF4-FFF2-40B4-BE49-F238E27FC236}">
                <a16:creationId xmlns:a16="http://schemas.microsoft.com/office/drawing/2014/main" id="{80976CA1-4DB2-4F92-956D-9AA6B0736311}"/>
              </a:ext>
            </a:extLst>
          </p:cNvPr>
          <p:cNvSpPr/>
          <p:nvPr/>
        </p:nvSpPr>
        <p:spPr>
          <a:xfrm>
            <a:off x="2238578" y="6029815"/>
            <a:ext cx="9976565" cy="4729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Arial" panose="020B0604020202020204"/>
                <a:ea typeface="+mn-ea"/>
                <a:cs typeface="+mn-cs"/>
              </a:rPr>
              <a:t>Tip - Modify objectives based on the customer and their eventual goals</a:t>
            </a:r>
          </a:p>
        </p:txBody>
      </p:sp>
    </p:spTree>
    <p:extLst>
      <p:ext uri="{BB962C8B-B14F-4D97-AF65-F5344CB8AC3E}">
        <p14:creationId xmlns:p14="http://schemas.microsoft.com/office/powerpoint/2010/main" val="329122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81CABD-D1E0-4B26-ABE8-F1059ED0B1EC}"/>
              </a:ext>
            </a:extLst>
          </p:cNvPr>
          <p:cNvSpPr>
            <a:spLocks noGrp="1"/>
          </p:cNvSpPr>
          <p:nvPr>
            <p:ph type="title"/>
          </p:nvPr>
        </p:nvSpPr>
        <p:spPr/>
        <p:txBody>
          <a:bodyPr/>
          <a:lstStyle/>
          <a:p>
            <a:r>
              <a:rPr lang="en-US"/>
              <a:t>Our Customers Are Facing A Variety of Challenges Where We Have Expertise</a:t>
            </a:r>
          </a:p>
        </p:txBody>
      </p:sp>
      <p:sp>
        <p:nvSpPr>
          <p:cNvPr id="2" name="Slide Number Placeholder 1">
            <a:extLst>
              <a:ext uri="{FF2B5EF4-FFF2-40B4-BE49-F238E27FC236}">
                <a16:creationId xmlns:a16="http://schemas.microsoft.com/office/drawing/2014/main" id="{2A6ADABE-699A-4067-A369-81CFEC2CAF62}"/>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627E49D-364B-4C3E-A9BF-27E6A29023EB}" type="slidenum">
              <a:rPr kumimoji="0" lang="en-US" sz="700" b="0" i="0" u="none" strike="noStrike" kern="1200" cap="none" spc="0" normalizeH="0" baseline="0" noProof="0" smtClean="0">
                <a:ln>
                  <a:noFill/>
                </a:ln>
                <a:solidFill>
                  <a:prstClr val="black">
                    <a:lumMod val="65000"/>
                    <a:lumOff val="3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700" b="0" i="0" u="none" strike="noStrike" kern="1200" cap="none" spc="0" normalizeH="0" baseline="0" noProof="0">
              <a:ln>
                <a:noFill/>
              </a:ln>
              <a:solidFill>
                <a:prstClr val="black">
                  <a:lumMod val="65000"/>
                  <a:lumOff val="35000"/>
                </a:prstClr>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2E711CD0-B7AE-4B24-8B92-55ECC53E5A80}"/>
              </a:ext>
            </a:extLst>
          </p:cNvPr>
          <p:cNvSpPr/>
          <p:nvPr/>
        </p:nvSpPr>
        <p:spPr bwMode="auto">
          <a:xfrm>
            <a:off x="459817" y="1187430"/>
            <a:ext cx="11245295" cy="450529"/>
          </a:xfrm>
          <a:prstGeom prst="rect">
            <a:avLst/>
          </a:prstGeom>
          <a:gradFill flip="none" rotWithShape="1">
            <a:gsLst>
              <a:gs pos="54000">
                <a:schemeClr val="accent1">
                  <a:lumMod val="75000"/>
                </a:schemeClr>
              </a:gs>
              <a:gs pos="0">
                <a:srgbClr val="002060"/>
              </a:gs>
              <a:gs pos="100000">
                <a:srgbClr val="002060"/>
              </a:gs>
            </a:gsLst>
            <a:lin ang="0" scaled="1"/>
            <a:tileRect/>
          </a:gra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Industry Challenges</a:t>
            </a:r>
          </a:p>
        </p:txBody>
      </p:sp>
      <p:sp>
        <p:nvSpPr>
          <p:cNvPr id="11" name="TextBox 10">
            <a:extLst>
              <a:ext uri="{FF2B5EF4-FFF2-40B4-BE49-F238E27FC236}">
                <a16:creationId xmlns:a16="http://schemas.microsoft.com/office/drawing/2014/main" id="{4FF2A2FA-9E51-435D-8B44-0B4FCDA8286E}"/>
              </a:ext>
            </a:extLst>
          </p:cNvPr>
          <p:cNvSpPr txBox="1"/>
          <p:nvPr/>
        </p:nvSpPr>
        <p:spPr>
          <a:xfrm flipH="1">
            <a:off x="736579" y="1777051"/>
            <a:ext cx="10812995" cy="1241365"/>
          </a:xfrm>
          <a:prstGeom prst="rect">
            <a:avLst/>
          </a:prstGeom>
          <a:noFill/>
          <a:ln>
            <a:noFill/>
          </a:ln>
        </p:spPr>
        <p:txBody>
          <a:bodyPr wrap="square" lIns="0" tIns="0" rIns="0" bIns="0" rtlCol="0" anchor="ctr">
            <a:spAutoFit/>
          </a:bodyPr>
          <a:lstStyle/>
          <a:p>
            <a:pPr marL="171450" marR="0" lvl="0" indent="-171450" algn="l" defTabSz="914400" rtl="0" eaLnBrk="1" fontAlgn="auto" latinLnBrk="0" hangingPunct="1">
              <a:lnSpc>
                <a:spcPct val="100000"/>
              </a:lnSpc>
              <a:spcBef>
                <a:spcPts val="0"/>
              </a:spcBef>
              <a:spcAft>
                <a:spcPts val="1600"/>
              </a:spcAft>
              <a:buClrTx/>
              <a:buSzTx/>
              <a:buFont typeface="Arial" panose="020B0604020202020204" pitchFamily="34" charset="0"/>
              <a:buChar char="•"/>
              <a:tabLst/>
              <a:defRPr/>
            </a:pPr>
            <a:r>
              <a:rPr kumimoji="0" lang="en-US" sz="1800" b="0" i="0" u="none" strike="noStrike" kern="0" cap="none" spc="0" normalizeH="0" baseline="0" noProof="0">
                <a:ln>
                  <a:noFill/>
                </a:ln>
                <a:solidFill>
                  <a:prstClr val="black">
                    <a:lumMod val="65000"/>
                    <a:lumOff val="35000"/>
                  </a:prstClr>
                </a:solidFill>
                <a:effectLst/>
                <a:uLnTx/>
                <a:uFillTx/>
                <a:latin typeface="Arial" panose="020B0604020202020204"/>
                <a:ea typeface="+mn-ea"/>
                <a:cs typeface="Arial" charset="0"/>
              </a:rPr>
              <a:t>Increasing stakeholder pressure to “Decarbonize” &amp; become more environmentally friendly</a:t>
            </a:r>
          </a:p>
          <a:p>
            <a:pPr marL="171450" marR="0" lvl="0" indent="-171450" algn="l" defTabSz="914400" rtl="0" eaLnBrk="1" fontAlgn="auto" latinLnBrk="0" hangingPunct="1">
              <a:lnSpc>
                <a:spcPct val="100000"/>
              </a:lnSpc>
              <a:spcBef>
                <a:spcPts val="0"/>
              </a:spcBef>
              <a:spcAft>
                <a:spcPts val="1600"/>
              </a:spcAft>
              <a:buClrTx/>
              <a:buSzTx/>
              <a:buFont typeface="Arial" panose="020B0604020202020204" pitchFamily="34" charset="0"/>
              <a:buChar char="•"/>
              <a:tabLst/>
              <a:defRPr/>
            </a:pPr>
            <a:r>
              <a:rPr kumimoji="0" lang="en-US" sz="1800" b="0" i="0" u="none" strike="noStrike" kern="0" cap="none" spc="0" normalizeH="0" baseline="0" noProof="0">
                <a:ln>
                  <a:noFill/>
                </a:ln>
                <a:solidFill>
                  <a:prstClr val="black">
                    <a:lumMod val="65000"/>
                    <a:lumOff val="35000"/>
                  </a:prstClr>
                </a:solidFill>
                <a:effectLst/>
                <a:uLnTx/>
                <a:uFillTx/>
                <a:latin typeface="Arial" panose="020B0604020202020204"/>
                <a:ea typeface="+mn-ea"/>
                <a:cs typeface="Arial" charset="0"/>
              </a:rPr>
              <a:t>Business model and margins under pressure – requiring improvements in costs, efficiency, and reliability</a:t>
            </a:r>
          </a:p>
          <a:p>
            <a:pPr marL="171450" marR="0" lvl="0" indent="-171450" algn="l" defTabSz="914400" rtl="0" eaLnBrk="1" fontAlgn="auto" latinLnBrk="0" hangingPunct="1">
              <a:lnSpc>
                <a:spcPct val="100000"/>
              </a:lnSpc>
              <a:spcBef>
                <a:spcPts val="0"/>
              </a:spcBef>
              <a:spcAft>
                <a:spcPts val="1600"/>
              </a:spcAft>
              <a:buClrTx/>
              <a:buSzTx/>
              <a:buFont typeface="Arial" panose="020B0604020202020204" pitchFamily="34" charset="0"/>
              <a:buChar char="•"/>
              <a:tabLst/>
              <a:defRPr/>
            </a:pPr>
            <a:r>
              <a:rPr kumimoji="0" lang="en-US" sz="1800" b="0" i="0" u="none" strike="noStrike" kern="0" cap="none" spc="0" normalizeH="0" baseline="0" noProof="0">
                <a:ln>
                  <a:noFill/>
                </a:ln>
                <a:solidFill>
                  <a:prstClr val="black">
                    <a:lumMod val="65000"/>
                    <a:lumOff val="35000"/>
                  </a:prstClr>
                </a:solidFill>
                <a:effectLst/>
                <a:uLnTx/>
                <a:uFillTx/>
                <a:latin typeface="Arial" panose="020B0604020202020204"/>
                <a:ea typeface="+mn-ea"/>
                <a:cs typeface="Arial" charset="0"/>
              </a:rPr>
              <a:t>Capex/assets under scrutiny – ROIC becoming increasingly important</a:t>
            </a:r>
          </a:p>
        </p:txBody>
      </p:sp>
      <p:sp>
        <p:nvSpPr>
          <p:cNvPr id="13" name="Rectangle 12">
            <a:extLst>
              <a:ext uri="{FF2B5EF4-FFF2-40B4-BE49-F238E27FC236}">
                <a16:creationId xmlns:a16="http://schemas.microsoft.com/office/drawing/2014/main" id="{0A3368FA-BD08-4593-8CB5-F8B8AAD73C99}"/>
              </a:ext>
            </a:extLst>
          </p:cNvPr>
          <p:cNvSpPr/>
          <p:nvPr/>
        </p:nvSpPr>
        <p:spPr bwMode="auto">
          <a:xfrm>
            <a:off x="459817" y="3394401"/>
            <a:ext cx="11245295" cy="450529"/>
          </a:xfrm>
          <a:prstGeom prst="rect">
            <a:avLst/>
          </a:prstGeom>
          <a:gradFill flip="none" rotWithShape="1">
            <a:gsLst>
              <a:gs pos="54000">
                <a:srgbClr val="ABD25D"/>
              </a:gs>
              <a:gs pos="24000">
                <a:srgbClr val="ABD25D"/>
              </a:gs>
              <a:gs pos="0">
                <a:srgbClr val="9BBB59">
                  <a:lumMod val="75000"/>
                </a:srgbClr>
              </a:gs>
              <a:gs pos="81000">
                <a:srgbClr val="ABD25D"/>
              </a:gs>
              <a:gs pos="100000">
                <a:srgbClr val="9BBB59">
                  <a:lumMod val="75000"/>
                </a:srgbClr>
              </a:gs>
            </a:gsLst>
            <a:lin ang="0" scaled="1"/>
            <a:tileRect/>
          </a:gra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Flowserve Expertise</a:t>
            </a:r>
          </a:p>
        </p:txBody>
      </p:sp>
      <p:sp>
        <p:nvSpPr>
          <p:cNvPr id="14" name="TextBox 13">
            <a:extLst>
              <a:ext uri="{FF2B5EF4-FFF2-40B4-BE49-F238E27FC236}">
                <a16:creationId xmlns:a16="http://schemas.microsoft.com/office/drawing/2014/main" id="{0DFD26AF-3450-4751-A161-E29D1829B590}"/>
              </a:ext>
            </a:extLst>
          </p:cNvPr>
          <p:cNvSpPr txBox="1"/>
          <p:nvPr/>
        </p:nvSpPr>
        <p:spPr>
          <a:xfrm flipH="1">
            <a:off x="736581" y="4007770"/>
            <a:ext cx="10509268" cy="1723549"/>
          </a:xfrm>
          <a:prstGeom prst="rect">
            <a:avLst/>
          </a:prstGeom>
          <a:noFill/>
          <a:ln>
            <a:noFill/>
          </a:ln>
        </p:spPr>
        <p:txBody>
          <a:bodyPr wrap="square" lIns="0" tIns="0" rIns="0" bIns="0" rtlCol="0" anchor="ctr">
            <a:spAutoFit/>
          </a:bodyPr>
          <a:lstStyle/>
          <a:p>
            <a:pPr marL="171450" marR="0" lvl="0" indent="-171450" algn="l" defTabSz="914400" rtl="0" eaLnBrk="1" fontAlgn="auto" latinLnBrk="0" hangingPunct="1">
              <a:lnSpc>
                <a:spcPct val="100000"/>
              </a:lnSpc>
              <a:spcBef>
                <a:spcPts val="0"/>
              </a:spcBef>
              <a:spcAft>
                <a:spcPts val="1600"/>
              </a:spcAft>
              <a:buClrTx/>
              <a:buSzTx/>
              <a:buFont typeface="Arial" panose="020B0604020202020204" pitchFamily="34" charset="0"/>
              <a:buChar char="•"/>
              <a:tabLst/>
              <a:defRPr/>
            </a:pPr>
            <a:r>
              <a:rPr kumimoji="0" lang="en-US" sz="1800" b="0" i="0" u="none" strike="noStrike" kern="0" cap="none" spc="0" normalizeH="0" baseline="0" noProof="0">
                <a:ln>
                  <a:noFill/>
                </a:ln>
                <a:solidFill>
                  <a:prstClr val="black">
                    <a:lumMod val="65000"/>
                    <a:lumOff val="35000"/>
                  </a:prstClr>
                </a:solidFill>
                <a:effectLst/>
                <a:uLnTx/>
                <a:uFillTx/>
                <a:latin typeface="Arial" panose="020B0604020202020204"/>
                <a:ea typeface="+mn-ea"/>
                <a:cs typeface="Arial" charset="0"/>
              </a:rPr>
              <a:t>Deep knowledge in flow loop and energy consumption optimization</a:t>
            </a:r>
          </a:p>
          <a:p>
            <a:pPr marL="171450" marR="0" lvl="0" indent="-171450" algn="l" defTabSz="914400" rtl="0" eaLnBrk="1" fontAlgn="auto" latinLnBrk="0" hangingPunct="1">
              <a:lnSpc>
                <a:spcPct val="100000"/>
              </a:lnSpc>
              <a:spcBef>
                <a:spcPts val="0"/>
              </a:spcBef>
              <a:spcAft>
                <a:spcPts val="1600"/>
              </a:spcAft>
              <a:buClrTx/>
              <a:buSzTx/>
              <a:buFont typeface="Arial" panose="020B0604020202020204" pitchFamily="34" charset="0"/>
              <a:buChar char="•"/>
              <a:tabLst/>
              <a:defRPr/>
            </a:pPr>
            <a:r>
              <a:rPr kumimoji="0" lang="en-US" sz="1800" b="0" i="0" u="none" strike="noStrike" kern="0" cap="none" spc="0" normalizeH="0" baseline="0" noProof="0">
                <a:ln>
                  <a:noFill/>
                </a:ln>
                <a:solidFill>
                  <a:prstClr val="black">
                    <a:lumMod val="65000"/>
                    <a:lumOff val="35000"/>
                  </a:prstClr>
                </a:solidFill>
                <a:effectLst/>
                <a:uLnTx/>
                <a:uFillTx/>
                <a:latin typeface="Arial" panose="020B0604020202020204"/>
                <a:ea typeface="+mn-ea"/>
                <a:cs typeface="Arial" charset="0"/>
              </a:rPr>
              <a:t>Analytics &amp; solutions that reduce operating costs, downtime and risks</a:t>
            </a:r>
          </a:p>
          <a:p>
            <a:pPr marL="171450" marR="0" lvl="0" indent="-171450" algn="l" defTabSz="914400" rtl="0" eaLnBrk="1" fontAlgn="auto" latinLnBrk="0" hangingPunct="1">
              <a:lnSpc>
                <a:spcPct val="100000"/>
              </a:lnSpc>
              <a:spcBef>
                <a:spcPts val="0"/>
              </a:spcBef>
              <a:spcAft>
                <a:spcPts val="1600"/>
              </a:spcAft>
              <a:buClrTx/>
              <a:buSzTx/>
              <a:buFont typeface="Arial" panose="020B0604020202020204" pitchFamily="34" charset="0"/>
              <a:buChar char="•"/>
              <a:tabLst/>
              <a:defRPr/>
            </a:pPr>
            <a:r>
              <a:rPr kumimoji="0" lang="en-US" sz="1800" b="0" i="0" u="none" strike="noStrike" kern="0" cap="none" spc="0" normalizeH="0" baseline="0" noProof="0">
                <a:ln>
                  <a:noFill/>
                </a:ln>
                <a:solidFill>
                  <a:prstClr val="black">
                    <a:lumMod val="65000"/>
                    <a:lumOff val="35000"/>
                  </a:prstClr>
                </a:solidFill>
                <a:effectLst/>
                <a:uLnTx/>
                <a:uFillTx/>
                <a:latin typeface="Arial" panose="020B0604020202020204"/>
                <a:ea typeface="+mn-ea"/>
                <a:cs typeface="Arial" charset="0"/>
              </a:rPr>
              <a:t>Products and services that support “green” energy (e.g., bio diesel, blue/green hydrogen)</a:t>
            </a:r>
          </a:p>
          <a:p>
            <a:pPr marL="171450" marR="0" lvl="0" indent="-171450" algn="l" defTabSz="914400" rtl="0" eaLnBrk="1" fontAlgn="auto" latinLnBrk="0" hangingPunct="1">
              <a:lnSpc>
                <a:spcPct val="100000"/>
              </a:lnSpc>
              <a:spcBef>
                <a:spcPts val="0"/>
              </a:spcBef>
              <a:spcAft>
                <a:spcPts val="1600"/>
              </a:spcAft>
              <a:buClrTx/>
              <a:buSzTx/>
              <a:buFont typeface="Arial" panose="020B0604020202020204" pitchFamily="34" charset="0"/>
              <a:buChar char="•"/>
              <a:tabLst/>
              <a:defRPr/>
            </a:pPr>
            <a:r>
              <a:rPr kumimoji="0" lang="en-US" sz="1800" b="0" i="0" u="none" strike="noStrike" kern="0" cap="none" spc="0" normalizeH="0" baseline="0" noProof="0">
                <a:ln>
                  <a:noFill/>
                </a:ln>
                <a:solidFill>
                  <a:prstClr val="black">
                    <a:lumMod val="65000"/>
                    <a:lumOff val="35000"/>
                  </a:prstClr>
                </a:solidFill>
                <a:effectLst/>
                <a:uLnTx/>
                <a:uFillTx/>
                <a:latin typeface="Arial" panose="020B0604020202020204"/>
                <a:ea typeface="+mn-ea"/>
                <a:cs typeface="Arial" charset="0"/>
              </a:rPr>
              <a:t>Solutions for carbon capture &amp; sequestration</a:t>
            </a:r>
          </a:p>
        </p:txBody>
      </p:sp>
    </p:spTree>
    <p:extLst>
      <p:ext uri="{BB962C8B-B14F-4D97-AF65-F5344CB8AC3E}">
        <p14:creationId xmlns:p14="http://schemas.microsoft.com/office/powerpoint/2010/main" val="3600286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97C73-2F59-478E-A9FE-7BE3970F7739}"/>
              </a:ext>
            </a:extLst>
          </p:cNvPr>
          <p:cNvSpPr>
            <a:spLocks noGrp="1"/>
          </p:cNvSpPr>
          <p:nvPr>
            <p:ph type="title"/>
          </p:nvPr>
        </p:nvSpPr>
        <p:spPr/>
        <p:txBody>
          <a:bodyPr/>
          <a:lstStyle/>
          <a:p>
            <a:r>
              <a:rPr lang="en-US"/>
              <a:t>Customer Sustainability Report</a:t>
            </a:r>
          </a:p>
        </p:txBody>
      </p:sp>
      <p:sp>
        <p:nvSpPr>
          <p:cNvPr id="3" name="Slide Number Placeholder 2">
            <a:extLst>
              <a:ext uri="{FF2B5EF4-FFF2-40B4-BE49-F238E27FC236}">
                <a16:creationId xmlns:a16="http://schemas.microsoft.com/office/drawing/2014/main" id="{45149A7C-2E04-49AF-859C-8B086B3E0B3F}"/>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627E49D-364B-4C3E-A9BF-27E6A29023EB}" type="slidenum">
              <a:rPr kumimoji="0" lang="en-US" sz="700" b="0" i="0" u="none" strike="noStrike" kern="1200" cap="none" spc="0" normalizeH="0" baseline="0" noProof="0" smtClean="0">
                <a:ln>
                  <a:noFill/>
                </a:ln>
                <a:solidFill>
                  <a:prstClr val="black">
                    <a:lumMod val="65000"/>
                    <a:lumOff val="3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700" b="0" i="0" u="none" strike="noStrike" kern="1200" cap="none" spc="0" normalizeH="0" baseline="0" noProof="0">
              <a:ln>
                <a:noFill/>
              </a:ln>
              <a:solidFill>
                <a:prstClr val="black">
                  <a:lumMod val="65000"/>
                  <a:lumOff val="35000"/>
                </a:prstClr>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01FC37F3-641F-4847-A461-C5DB12FBCFCB}"/>
              </a:ext>
            </a:extLst>
          </p:cNvPr>
          <p:cNvPicPr>
            <a:picLocks noChangeAspect="1"/>
          </p:cNvPicPr>
          <p:nvPr/>
        </p:nvPicPr>
        <p:blipFill>
          <a:blip r:embed="rId2"/>
          <a:stretch>
            <a:fillRect/>
          </a:stretch>
        </p:blipFill>
        <p:spPr>
          <a:xfrm>
            <a:off x="750277" y="1105076"/>
            <a:ext cx="10691445" cy="4647848"/>
          </a:xfrm>
          <a:prstGeom prst="rect">
            <a:avLst/>
          </a:prstGeom>
        </p:spPr>
      </p:pic>
      <p:sp>
        <p:nvSpPr>
          <p:cNvPr id="6" name="Rectangle 5">
            <a:extLst>
              <a:ext uri="{FF2B5EF4-FFF2-40B4-BE49-F238E27FC236}">
                <a16:creationId xmlns:a16="http://schemas.microsoft.com/office/drawing/2014/main" id="{1698C783-793B-40EE-86DC-866C8956FC1E}"/>
              </a:ext>
            </a:extLst>
          </p:cNvPr>
          <p:cNvSpPr/>
          <p:nvPr/>
        </p:nvSpPr>
        <p:spPr>
          <a:xfrm>
            <a:off x="2238578" y="6029815"/>
            <a:ext cx="9976565" cy="4729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Arial" panose="020B0604020202020204"/>
                <a:ea typeface="+mn-ea"/>
                <a:cs typeface="+mn-cs"/>
              </a:rPr>
              <a:t>Tip – Replace the above example with relevant elements of  the sustainability report of the customer</a:t>
            </a:r>
          </a:p>
        </p:txBody>
      </p:sp>
    </p:spTree>
    <p:extLst>
      <p:ext uri="{BB962C8B-B14F-4D97-AF65-F5344CB8AC3E}">
        <p14:creationId xmlns:p14="http://schemas.microsoft.com/office/powerpoint/2010/main" val="219178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81CABD-D1E0-4B26-ABE8-F1059ED0B1EC}"/>
              </a:ext>
            </a:extLst>
          </p:cNvPr>
          <p:cNvSpPr>
            <a:spLocks noGrp="1"/>
          </p:cNvSpPr>
          <p:nvPr>
            <p:ph type="title"/>
          </p:nvPr>
        </p:nvSpPr>
        <p:spPr/>
        <p:txBody>
          <a:bodyPr/>
          <a:lstStyle/>
          <a:p>
            <a:r>
              <a:rPr lang="en-US">
                <a:solidFill>
                  <a:schemeClr val="tx1"/>
                </a:solidFill>
              </a:rPr>
              <a:t>Committed to Support our Customers Through our Experience &amp; Expertise</a:t>
            </a:r>
          </a:p>
        </p:txBody>
      </p:sp>
      <p:sp>
        <p:nvSpPr>
          <p:cNvPr id="2" name="Slide Number Placeholder 1">
            <a:extLst>
              <a:ext uri="{FF2B5EF4-FFF2-40B4-BE49-F238E27FC236}">
                <a16:creationId xmlns:a16="http://schemas.microsoft.com/office/drawing/2014/main" id="{2A6ADABE-699A-4067-A369-81CFEC2CAF62}"/>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627E49D-364B-4C3E-A9BF-27E6A29023EB}" type="slidenum">
              <a:rPr kumimoji="0" lang="en-US" sz="700" b="0" i="0" u="none" strike="noStrike" kern="1200" cap="none" spc="0" normalizeH="0" baseline="0" noProof="0" smtClean="0">
                <a:ln>
                  <a:noFill/>
                </a:ln>
                <a:solidFill>
                  <a:prstClr val="black">
                    <a:lumMod val="65000"/>
                    <a:lumOff val="3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700" b="0" i="0" u="none" strike="noStrike" kern="1200" cap="none" spc="0" normalizeH="0" baseline="0" noProof="0">
              <a:ln>
                <a:noFill/>
              </a:ln>
              <a:solidFill>
                <a:prstClr val="black">
                  <a:lumMod val="65000"/>
                  <a:lumOff val="35000"/>
                </a:prstClr>
              </a:solidFill>
              <a:effectLst/>
              <a:uLnTx/>
              <a:uFillTx/>
              <a:latin typeface="Arial" panose="020B0604020202020204"/>
              <a:ea typeface="+mn-ea"/>
              <a:cs typeface="+mn-cs"/>
            </a:endParaRPr>
          </a:p>
        </p:txBody>
      </p:sp>
      <p:grpSp>
        <p:nvGrpSpPr>
          <p:cNvPr id="5" name="Group 4">
            <a:extLst>
              <a:ext uri="{FF2B5EF4-FFF2-40B4-BE49-F238E27FC236}">
                <a16:creationId xmlns:a16="http://schemas.microsoft.com/office/drawing/2014/main" id="{F8EE5F50-EE53-47DB-A841-B59C98432C8C}"/>
              </a:ext>
            </a:extLst>
          </p:cNvPr>
          <p:cNvGrpSpPr/>
          <p:nvPr/>
        </p:nvGrpSpPr>
        <p:grpSpPr>
          <a:xfrm>
            <a:off x="2307102" y="1235223"/>
            <a:ext cx="8162692" cy="4786060"/>
            <a:chOff x="2632071" y="1442285"/>
            <a:chExt cx="7945676" cy="4987614"/>
          </a:xfrm>
        </p:grpSpPr>
        <p:sp>
          <p:nvSpPr>
            <p:cNvPr id="6" name="Arrow: Chevron 5">
              <a:extLst>
                <a:ext uri="{FF2B5EF4-FFF2-40B4-BE49-F238E27FC236}">
                  <a16:creationId xmlns:a16="http://schemas.microsoft.com/office/drawing/2014/main" id="{670468B9-F58B-4DDF-80AC-4551F4FB3720}"/>
                </a:ext>
              </a:extLst>
            </p:cNvPr>
            <p:cNvSpPr/>
            <p:nvPr/>
          </p:nvSpPr>
          <p:spPr>
            <a:xfrm>
              <a:off x="7030767" y="1468073"/>
              <a:ext cx="3546980" cy="4961826"/>
            </a:xfrm>
            <a:prstGeom prst="chevron">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7" name="Group 6">
              <a:extLst>
                <a:ext uri="{FF2B5EF4-FFF2-40B4-BE49-F238E27FC236}">
                  <a16:creationId xmlns:a16="http://schemas.microsoft.com/office/drawing/2014/main" id="{EDDFEAB2-234C-4E71-94FC-76403366E50F}"/>
                </a:ext>
              </a:extLst>
            </p:cNvPr>
            <p:cNvGrpSpPr/>
            <p:nvPr/>
          </p:nvGrpSpPr>
          <p:grpSpPr>
            <a:xfrm>
              <a:off x="2632071" y="1442285"/>
              <a:ext cx="5739395" cy="4961826"/>
              <a:chOff x="2740007" y="1541084"/>
              <a:chExt cx="5127087" cy="3319069"/>
            </a:xfrm>
            <a:effectLst/>
          </p:grpSpPr>
          <p:sp>
            <p:nvSpPr>
              <p:cNvPr id="8" name="Arrow: Chevron 7">
                <a:extLst>
                  <a:ext uri="{FF2B5EF4-FFF2-40B4-BE49-F238E27FC236}">
                    <a16:creationId xmlns:a16="http://schemas.microsoft.com/office/drawing/2014/main" id="{2CB898E6-BC1D-45D7-BCD8-DC424DFAC667}"/>
                  </a:ext>
                </a:extLst>
              </p:cNvPr>
              <p:cNvSpPr/>
              <p:nvPr/>
            </p:nvSpPr>
            <p:spPr>
              <a:xfrm>
                <a:off x="2740007" y="1544963"/>
                <a:ext cx="3197795" cy="3306071"/>
              </a:xfrm>
              <a:prstGeom prst="chevron">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 name="Arrow: Chevron 8">
                <a:extLst>
                  <a:ext uri="{FF2B5EF4-FFF2-40B4-BE49-F238E27FC236}">
                    <a16:creationId xmlns:a16="http://schemas.microsoft.com/office/drawing/2014/main" id="{DCDC827A-B001-4022-A978-9AC3D07FF336}"/>
                  </a:ext>
                </a:extLst>
              </p:cNvPr>
              <p:cNvSpPr/>
              <p:nvPr/>
            </p:nvSpPr>
            <p:spPr>
              <a:xfrm>
                <a:off x="4698523" y="1541084"/>
                <a:ext cx="3168571" cy="3319069"/>
              </a:xfrm>
              <a:prstGeom prst="chevron">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sp>
        <p:nvSpPr>
          <p:cNvPr id="10" name="Rectangle: Rounded Corners 9">
            <a:extLst>
              <a:ext uri="{FF2B5EF4-FFF2-40B4-BE49-F238E27FC236}">
                <a16:creationId xmlns:a16="http://schemas.microsoft.com/office/drawing/2014/main" id="{347C26F2-2F4B-4719-B015-E91B7373CA34}"/>
              </a:ext>
            </a:extLst>
          </p:cNvPr>
          <p:cNvSpPr/>
          <p:nvPr/>
        </p:nvSpPr>
        <p:spPr>
          <a:xfrm rot="16200000">
            <a:off x="8446516" y="1109980"/>
            <a:ext cx="1055244" cy="5144764"/>
          </a:xfrm>
          <a:prstGeom prst="roundRect">
            <a:avLst>
              <a:gd name="adj" fmla="val 4959"/>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Rounded Corners 10">
            <a:extLst>
              <a:ext uri="{FF2B5EF4-FFF2-40B4-BE49-F238E27FC236}">
                <a16:creationId xmlns:a16="http://schemas.microsoft.com/office/drawing/2014/main" id="{3781D7D3-4298-40E0-991A-69B537A1DA37}"/>
              </a:ext>
            </a:extLst>
          </p:cNvPr>
          <p:cNvSpPr/>
          <p:nvPr/>
        </p:nvSpPr>
        <p:spPr>
          <a:xfrm rot="16200000">
            <a:off x="8412655" y="-200276"/>
            <a:ext cx="1139612" cy="5144763"/>
          </a:xfrm>
          <a:prstGeom prst="roundRect">
            <a:avLst>
              <a:gd name="adj" fmla="val 4959"/>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2408061A-600C-44AA-BFA4-012358524073}"/>
              </a:ext>
            </a:extLst>
          </p:cNvPr>
          <p:cNvSpPr/>
          <p:nvPr/>
        </p:nvSpPr>
        <p:spPr>
          <a:xfrm>
            <a:off x="934676" y="2909634"/>
            <a:ext cx="3079227" cy="1200329"/>
          </a:xfrm>
          <a:prstGeom prst="rect">
            <a:avLst/>
          </a:prstGeom>
        </p:spPr>
        <p:txBody>
          <a:bodyPr wrap="square">
            <a:spAutoFit/>
          </a:bodyPr>
          <a:lstStyle/>
          <a:p>
            <a:pPr marL="0" marR="0" lvl="0" indent="0" algn="l" defTabSz="801688" rtl="0" eaLnBrk="0" fontAlgn="auto" latinLnBrk="0" hangingPunct="0">
              <a:lnSpc>
                <a:spcPct val="100000"/>
              </a:lnSpc>
              <a:spcBef>
                <a:spcPts val="0"/>
              </a:spcBef>
              <a:spcAft>
                <a:spcPts val="0"/>
              </a:spcAft>
              <a:buClrTx/>
              <a:buSzTx/>
              <a:buFontTx/>
              <a:buNone/>
              <a:tabLst/>
              <a:defRPr/>
            </a:pPr>
            <a:r>
              <a:rPr kumimoji="0" lang="de-DE" sz="2400" b="1" i="0" u="none" strike="noStrike" kern="0" cap="none" spc="0" normalizeH="0" baseline="0" noProof="1">
                <a:ln>
                  <a:noFill/>
                </a:ln>
                <a:solidFill>
                  <a:prstClr val="white"/>
                </a:solidFill>
                <a:effectLst/>
                <a:uLnTx/>
                <a:uFillTx/>
                <a:latin typeface="Arial" panose="020B0604020202020204"/>
                <a:ea typeface="+mn-ea"/>
                <a:cs typeface="Arial" charset="0"/>
              </a:rPr>
              <a:t>FLOWSERVE </a:t>
            </a:r>
          </a:p>
          <a:p>
            <a:pPr marL="0" marR="0" lvl="0" indent="0" algn="l" defTabSz="801688" rtl="0" eaLnBrk="0" fontAlgn="auto" latinLnBrk="0" hangingPunct="0">
              <a:lnSpc>
                <a:spcPct val="100000"/>
              </a:lnSpc>
              <a:spcBef>
                <a:spcPts val="0"/>
              </a:spcBef>
              <a:spcAft>
                <a:spcPts val="0"/>
              </a:spcAft>
              <a:buClrTx/>
              <a:buSzTx/>
              <a:buFontTx/>
              <a:buNone/>
              <a:tabLst/>
              <a:defRPr/>
            </a:pPr>
            <a:r>
              <a:rPr kumimoji="0" lang="de-DE" sz="2400" b="1" i="0" u="none" strike="noStrike" kern="0" cap="none" spc="0" normalizeH="0" baseline="0" noProof="1">
                <a:ln>
                  <a:noFill/>
                </a:ln>
                <a:solidFill>
                  <a:prstClr val="white"/>
                </a:solidFill>
                <a:effectLst/>
                <a:uLnTx/>
                <a:uFillTx/>
                <a:latin typeface="Arial" panose="020B0604020202020204"/>
                <a:ea typeface="+mn-ea"/>
                <a:cs typeface="Arial" charset="0"/>
              </a:rPr>
              <a:t>FULL ADVANTAGE PROGRAMS</a:t>
            </a:r>
          </a:p>
        </p:txBody>
      </p:sp>
      <p:sp>
        <p:nvSpPr>
          <p:cNvPr id="13" name="Rectangle 12">
            <a:extLst>
              <a:ext uri="{FF2B5EF4-FFF2-40B4-BE49-F238E27FC236}">
                <a16:creationId xmlns:a16="http://schemas.microsoft.com/office/drawing/2014/main" id="{B3208559-E7C0-47EC-ACFC-055090C7560A}"/>
              </a:ext>
            </a:extLst>
          </p:cNvPr>
          <p:cNvSpPr/>
          <p:nvPr/>
        </p:nvSpPr>
        <p:spPr>
          <a:xfrm>
            <a:off x="7092413" y="1889004"/>
            <a:ext cx="224760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1" u="none" strike="noStrike" kern="1200" cap="none" spc="0" normalizeH="0" baseline="0" noProof="0">
                <a:ln>
                  <a:noFill/>
                </a:ln>
                <a:solidFill>
                  <a:srgbClr val="000000">
                    <a:lumMod val="75000"/>
                    <a:lumOff val="25000"/>
                  </a:srgbClr>
                </a:solidFill>
                <a:effectLst/>
                <a:uLnTx/>
                <a:uFillTx/>
                <a:latin typeface="Arial" panose="020B0604020202020204"/>
                <a:ea typeface="+mn-ea"/>
                <a:cs typeface="+mn-cs"/>
              </a:rPr>
              <a:t>Efficiency Advantage</a:t>
            </a:r>
          </a:p>
        </p:txBody>
      </p:sp>
      <p:sp>
        <p:nvSpPr>
          <p:cNvPr id="14" name="Rechteck 48">
            <a:extLst>
              <a:ext uri="{FF2B5EF4-FFF2-40B4-BE49-F238E27FC236}">
                <a16:creationId xmlns:a16="http://schemas.microsoft.com/office/drawing/2014/main" id="{2C097656-9D1F-4FDE-9F39-27391CC8A0D0}"/>
              </a:ext>
            </a:extLst>
          </p:cNvPr>
          <p:cNvSpPr/>
          <p:nvPr/>
        </p:nvSpPr>
        <p:spPr bwMode="gray">
          <a:xfrm>
            <a:off x="7111703" y="2317461"/>
            <a:ext cx="4028819" cy="459476"/>
          </a:xfrm>
          <a:prstGeom prst="rect">
            <a:avLst/>
          </a:prstGeom>
          <a:noFill/>
          <a:ln w="12700" algn="ctr">
            <a:noFill/>
            <a:miter lim="800000"/>
            <a:headEnd/>
            <a:tailEnd/>
          </a:ln>
          <a:effectLst/>
        </p:spPr>
        <p:txBody>
          <a:bodyPr lIns="180000" tIns="0" rIns="72000" bIns="0" anchor="t" anchorCtr="0"/>
          <a:lstStyle/>
          <a:p>
            <a:pPr marL="0" marR="0" lvl="0" indent="0" algn="l" defTabSz="801688" rtl="0" eaLnBrk="0" fontAlgn="auto" latinLnBrk="0" hangingPunct="0">
              <a:lnSpc>
                <a:spcPct val="100000"/>
              </a:lnSpc>
              <a:spcBef>
                <a:spcPts val="0"/>
              </a:spcBef>
              <a:spcAft>
                <a:spcPts val="0"/>
              </a:spcAft>
              <a:buClrTx/>
              <a:buSzTx/>
              <a:buFontTx/>
              <a:buNone/>
              <a:tabLst/>
              <a:defRPr/>
            </a:pPr>
            <a:r>
              <a:rPr kumimoji="0" lang="de-DE" sz="1200" b="0" i="0" u="none" strike="noStrike" kern="0" cap="none" spc="0" normalizeH="0" baseline="0" noProof="1">
                <a:ln>
                  <a:noFill/>
                </a:ln>
                <a:solidFill>
                  <a:prstClr val="white">
                    <a:lumMod val="50000"/>
                  </a:prstClr>
                </a:solidFill>
                <a:effectLst/>
                <a:uLnTx/>
                <a:uFillTx/>
                <a:latin typeface="Arial" panose="020B0604020202020204"/>
                <a:ea typeface="+mn-ea"/>
                <a:cs typeface="Arial" charset="0"/>
              </a:rPr>
              <a:t>Efficiency gains and significant operational savings from optimization of pump and valve energy consumption</a:t>
            </a:r>
          </a:p>
        </p:txBody>
      </p:sp>
      <p:sp>
        <p:nvSpPr>
          <p:cNvPr id="15" name="Rectangle 14">
            <a:extLst>
              <a:ext uri="{FF2B5EF4-FFF2-40B4-BE49-F238E27FC236}">
                <a16:creationId xmlns:a16="http://schemas.microsoft.com/office/drawing/2014/main" id="{3C959757-5D1A-4581-A626-FEECCEA889E1}"/>
              </a:ext>
            </a:extLst>
          </p:cNvPr>
          <p:cNvSpPr/>
          <p:nvPr/>
        </p:nvSpPr>
        <p:spPr>
          <a:xfrm>
            <a:off x="7158546" y="3247128"/>
            <a:ext cx="205575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1" u="none" strike="noStrike" kern="1200" cap="none" spc="0" normalizeH="0" baseline="0" noProof="0">
                <a:ln>
                  <a:noFill/>
                </a:ln>
                <a:solidFill>
                  <a:srgbClr val="000000">
                    <a:lumMod val="75000"/>
                    <a:lumOff val="25000"/>
                  </a:srgbClr>
                </a:solidFill>
                <a:effectLst/>
                <a:uLnTx/>
                <a:uFillTx/>
                <a:latin typeface="Arial" panose="020B0604020202020204"/>
                <a:ea typeface="+mn-ea"/>
                <a:cs typeface="+mn-cs"/>
              </a:rPr>
              <a:t>Carbon Advantage</a:t>
            </a:r>
          </a:p>
        </p:txBody>
      </p:sp>
      <p:sp>
        <p:nvSpPr>
          <p:cNvPr id="16" name="Rechteck 48">
            <a:extLst>
              <a:ext uri="{FF2B5EF4-FFF2-40B4-BE49-F238E27FC236}">
                <a16:creationId xmlns:a16="http://schemas.microsoft.com/office/drawing/2014/main" id="{2673957C-1FFB-426B-8C02-BD3F611DD980}"/>
              </a:ext>
            </a:extLst>
          </p:cNvPr>
          <p:cNvSpPr/>
          <p:nvPr/>
        </p:nvSpPr>
        <p:spPr bwMode="gray">
          <a:xfrm>
            <a:off x="7111703" y="3612330"/>
            <a:ext cx="4348206" cy="487509"/>
          </a:xfrm>
          <a:prstGeom prst="rect">
            <a:avLst/>
          </a:prstGeom>
          <a:noFill/>
          <a:ln w="12700" algn="ctr">
            <a:noFill/>
            <a:miter lim="800000"/>
            <a:headEnd/>
            <a:tailEnd/>
          </a:ln>
          <a:effectLst/>
        </p:spPr>
        <p:txBody>
          <a:bodyPr lIns="180000" tIns="0" rIns="72000" bIns="0" anchor="t" anchorCtr="0"/>
          <a:lstStyle/>
          <a:p>
            <a:pPr marL="0" marR="0" lvl="0" indent="0" algn="l" defTabSz="801688" rtl="0" eaLnBrk="0"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1">
                <a:ln>
                  <a:noFill/>
                </a:ln>
                <a:solidFill>
                  <a:prstClr val="white">
                    <a:lumMod val="50000"/>
                  </a:prstClr>
                </a:solidFill>
                <a:effectLst/>
                <a:uLnTx/>
                <a:uFillTx/>
                <a:latin typeface="Arial" panose="020B0604020202020204"/>
                <a:ea typeface="+mn-ea"/>
                <a:cs typeface="Arial" charset="0"/>
              </a:rPr>
              <a:t>Reduce environmental impact and achieve sustainability goals by minimizing emissions and carbon footprint</a:t>
            </a:r>
            <a:endParaRPr kumimoji="0" lang="en-US" sz="1200" b="0" i="0" u="none" strike="noStrike" kern="0" cap="none" spc="0" normalizeH="0" baseline="0" noProof="1">
              <a:ln>
                <a:noFill/>
              </a:ln>
              <a:solidFill>
                <a:srgbClr val="7F7F7F"/>
              </a:solidFill>
              <a:effectLst/>
              <a:uLnTx/>
              <a:uFillTx/>
              <a:latin typeface="Arial" panose="020B0604020202020204"/>
              <a:ea typeface="+mn-ea"/>
              <a:cs typeface="Arial" charset="0"/>
            </a:endParaRPr>
          </a:p>
        </p:txBody>
      </p:sp>
      <p:sp>
        <p:nvSpPr>
          <p:cNvPr id="17" name="Rectangle: Rounded Corners 16">
            <a:extLst>
              <a:ext uri="{FF2B5EF4-FFF2-40B4-BE49-F238E27FC236}">
                <a16:creationId xmlns:a16="http://schemas.microsoft.com/office/drawing/2014/main" id="{6F625BD3-4FAD-49F9-998D-97100FB8BB9C}"/>
              </a:ext>
            </a:extLst>
          </p:cNvPr>
          <p:cNvSpPr/>
          <p:nvPr/>
        </p:nvSpPr>
        <p:spPr>
          <a:xfrm rot="16200000">
            <a:off x="8441801" y="2324177"/>
            <a:ext cx="1055245" cy="5144762"/>
          </a:xfrm>
          <a:prstGeom prst="roundRect">
            <a:avLst>
              <a:gd name="adj" fmla="val 4959"/>
            </a:avLst>
          </a:prstGeom>
          <a:solidFill>
            <a:schemeClr val="bg1"/>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EBDA5ADC-F2F2-4890-A27E-2AF15EE9767E}"/>
              </a:ext>
            </a:extLst>
          </p:cNvPr>
          <p:cNvSpPr/>
          <p:nvPr/>
        </p:nvSpPr>
        <p:spPr>
          <a:xfrm>
            <a:off x="7124110" y="4455727"/>
            <a:ext cx="1736757"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1" u="none" strike="noStrike" kern="1200" cap="none" spc="0" normalizeH="0" baseline="0" noProof="0">
                <a:ln>
                  <a:noFill/>
                </a:ln>
                <a:solidFill>
                  <a:srgbClr val="000000">
                    <a:lumMod val="75000"/>
                    <a:lumOff val="25000"/>
                  </a:srgbClr>
                </a:solidFill>
                <a:effectLst/>
                <a:uLnTx/>
                <a:uFillTx/>
                <a:latin typeface="Arial" panose="020B0604020202020204"/>
                <a:ea typeface="+mn-ea"/>
                <a:cs typeface="+mn-cs"/>
              </a:rPr>
              <a:t>Cost Advantage</a:t>
            </a:r>
          </a:p>
        </p:txBody>
      </p:sp>
      <p:sp>
        <p:nvSpPr>
          <p:cNvPr id="20" name="Rechteck 48">
            <a:extLst>
              <a:ext uri="{FF2B5EF4-FFF2-40B4-BE49-F238E27FC236}">
                <a16:creationId xmlns:a16="http://schemas.microsoft.com/office/drawing/2014/main" id="{6F211538-6A6E-49BB-8BE6-97B852AA118F}"/>
              </a:ext>
            </a:extLst>
          </p:cNvPr>
          <p:cNvSpPr/>
          <p:nvPr/>
        </p:nvSpPr>
        <p:spPr bwMode="gray">
          <a:xfrm>
            <a:off x="7087467" y="4854028"/>
            <a:ext cx="3895062" cy="469703"/>
          </a:xfrm>
          <a:prstGeom prst="rect">
            <a:avLst/>
          </a:prstGeom>
          <a:noFill/>
          <a:ln w="12700" algn="ctr">
            <a:noFill/>
            <a:miter lim="800000"/>
            <a:headEnd/>
            <a:tailEnd/>
          </a:ln>
          <a:effectLst/>
        </p:spPr>
        <p:txBody>
          <a:bodyPr lIns="180000" tIns="0" rIns="72000" bIns="0" anchor="t" anchorCtr="0"/>
          <a:lstStyle/>
          <a:p>
            <a:pPr marL="0" marR="0" lvl="0" indent="0" algn="l" defTabSz="801688" rtl="0" eaLnBrk="0"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1">
                <a:ln>
                  <a:noFill/>
                </a:ln>
                <a:solidFill>
                  <a:prstClr val="white">
                    <a:lumMod val="50000"/>
                  </a:prstClr>
                </a:solidFill>
                <a:effectLst/>
                <a:uLnTx/>
                <a:uFillTx/>
                <a:latin typeface="Arial" panose="020B0604020202020204"/>
                <a:ea typeface="+mn-ea"/>
                <a:cs typeface="Arial" charset="0"/>
              </a:rPr>
              <a:t>Optimize operational expenses by increasing equipment reliability and reducing maintenance spend </a:t>
            </a:r>
          </a:p>
        </p:txBody>
      </p:sp>
      <p:grpSp>
        <p:nvGrpSpPr>
          <p:cNvPr id="21" name="Group 20">
            <a:extLst>
              <a:ext uri="{FF2B5EF4-FFF2-40B4-BE49-F238E27FC236}">
                <a16:creationId xmlns:a16="http://schemas.microsoft.com/office/drawing/2014/main" id="{6791CF49-3199-4129-A326-44DC74449527}"/>
              </a:ext>
            </a:extLst>
          </p:cNvPr>
          <p:cNvGrpSpPr/>
          <p:nvPr/>
        </p:nvGrpSpPr>
        <p:grpSpPr>
          <a:xfrm>
            <a:off x="5798018" y="1884192"/>
            <a:ext cx="1012117" cy="1018889"/>
            <a:chOff x="5905971" y="1445036"/>
            <a:chExt cx="1305352" cy="1305352"/>
          </a:xfrm>
        </p:grpSpPr>
        <p:grpSp>
          <p:nvGrpSpPr>
            <p:cNvPr id="22" name="Group 21">
              <a:extLst>
                <a:ext uri="{FF2B5EF4-FFF2-40B4-BE49-F238E27FC236}">
                  <a16:creationId xmlns:a16="http://schemas.microsoft.com/office/drawing/2014/main" id="{FB25BA2B-9632-4BD7-B004-50EBCF5CD75B}"/>
                </a:ext>
              </a:extLst>
            </p:cNvPr>
            <p:cNvGrpSpPr/>
            <p:nvPr/>
          </p:nvGrpSpPr>
          <p:grpSpPr>
            <a:xfrm>
              <a:off x="5905971" y="1445036"/>
              <a:ext cx="1305352" cy="1305352"/>
              <a:chOff x="434605" y="8706602"/>
              <a:chExt cx="1978234" cy="1978234"/>
            </a:xfrm>
            <a:solidFill>
              <a:srgbClr val="92D050"/>
            </a:solidFill>
          </p:grpSpPr>
          <p:sp>
            <p:nvSpPr>
              <p:cNvPr id="32" name="Oval 31">
                <a:extLst>
                  <a:ext uri="{FF2B5EF4-FFF2-40B4-BE49-F238E27FC236}">
                    <a16:creationId xmlns:a16="http://schemas.microsoft.com/office/drawing/2014/main" id="{E41B99E7-FA73-4AA5-81A2-D57370C32DEA}"/>
                  </a:ext>
                </a:extLst>
              </p:cNvPr>
              <p:cNvSpPr/>
              <p:nvPr/>
            </p:nvSpPr>
            <p:spPr>
              <a:xfrm>
                <a:off x="434605" y="8706602"/>
                <a:ext cx="1978234" cy="1978234"/>
              </a:xfrm>
              <a:prstGeom prst="ellipse">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33" name="Group 32">
                <a:extLst>
                  <a:ext uri="{FF2B5EF4-FFF2-40B4-BE49-F238E27FC236}">
                    <a16:creationId xmlns:a16="http://schemas.microsoft.com/office/drawing/2014/main" id="{92C3B384-AC1E-4E50-BBE4-8E87526DE22D}"/>
                  </a:ext>
                </a:extLst>
              </p:cNvPr>
              <p:cNvGrpSpPr/>
              <p:nvPr/>
            </p:nvGrpSpPr>
            <p:grpSpPr>
              <a:xfrm>
                <a:off x="803758" y="9214098"/>
                <a:ext cx="1251651" cy="797754"/>
                <a:chOff x="6223192" y="2131339"/>
                <a:chExt cx="801193" cy="510651"/>
              </a:xfrm>
              <a:grpFill/>
            </p:grpSpPr>
            <p:sp>
              <p:nvSpPr>
                <p:cNvPr id="34" name="Freeform 124">
                  <a:extLst>
                    <a:ext uri="{FF2B5EF4-FFF2-40B4-BE49-F238E27FC236}">
                      <a16:creationId xmlns:a16="http://schemas.microsoft.com/office/drawing/2014/main" id="{4E5CC607-DEA8-4071-AD50-05D0125B91E0}"/>
                    </a:ext>
                  </a:extLst>
                </p:cNvPr>
                <p:cNvSpPr>
                  <a:spLocks/>
                </p:cNvSpPr>
                <p:nvPr/>
              </p:nvSpPr>
              <p:spPr bwMode="auto">
                <a:xfrm>
                  <a:off x="6223192" y="2131339"/>
                  <a:ext cx="155962" cy="168540"/>
                </a:xfrm>
                <a:custGeom>
                  <a:avLst/>
                  <a:gdLst>
                    <a:gd name="T0" fmla="*/ 39 w 53"/>
                    <a:gd name="T1" fmla="*/ 58 h 58"/>
                    <a:gd name="T2" fmla="*/ 0 w 53"/>
                    <a:gd name="T3" fmla="*/ 0 h 58"/>
                    <a:gd name="T4" fmla="*/ 43 w 53"/>
                    <a:gd name="T5" fmla="*/ 54 h 58"/>
                    <a:gd name="T6" fmla="*/ 20 w 53"/>
                    <a:gd name="T7" fmla="*/ 24 h 58"/>
                    <a:gd name="T8" fmla="*/ 39 w 53"/>
                    <a:gd name="T9" fmla="*/ 58 h 58"/>
                  </a:gdLst>
                  <a:ahLst/>
                  <a:cxnLst>
                    <a:cxn ang="0">
                      <a:pos x="T0" y="T1"/>
                    </a:cxn>
                    <a:cxn ang="0">
                      <a:pos x="T2" y="T3"/>
                    </a:cxn>
                    <a:cxn ang="0">
                      <a:pos x="T4" y="T5"/>
                    </a:cxn>
                    <a:cxn ang="0">
                      <a:pos x="T6" y="T7"/>
                    </a:cxn>
                    <a:cxn ang="0">
                      <a:pos x="T8" y="T9"/>
                    </a:cxn>
                  </a:cxnLst>
                  <a:rect l="0" t="0" r="r" b="b"/>
                  <a:pathLst>
                    <a:path w="53" h="58">
                      <a:moveTo>
                        <a:pt x="39" y="58"/>
                      </a:moveTo>
                      <a:cubicBezTo>
                        <a:pt x="39" y="58"/>
                        <a:pt x="0" y="52"/>
                        <a:pt x="0" y="0"/>
                      </a:cubicBezTo>
                      <a:cubicBezTo>
                        <a:pt x="0" y="0"/>
                        <a:pt x="53" y="3"/>
                        <a:pt x="43" y="54"/>
                      </a:cubicBezTo>
                      <a:cubicBezTo>
                        <a:pt x="43" y="54"/>
                        <a:pt x="25" y="35"/>
                        <a:pt x="20" y="24"/>
                      </a:cubicBezTo>
                      <a:cubicBezTo>
                        <a:pt x="20" y="24"/>
                        <a:pt x="28" y="50"/>
                        <a:pt x="39"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Calibri" panose="020F0502020204030204"/>
                    <a:ea typeface="+mn-ea"/>
                    <a:cs typeface="+mn-cs"/>
                  </a:endParaRPr>
                </a:p>
              </p:txBody>
            </p:sp>
            <p:sp>
              <p:nvSpPr>
                <p:cNvPr id="35" name="Freeform 125">
                  <a:extLst>
                    <a:ext uri="{FF2B5EF4-FFF2-40B4-BE49-F238E27FC236}">
                      <a16:creationId xmlns:a16="http://schemas.microsoft.com/office/drawing/2014/main" id="{AF1C4ACB-AF33-45D2-AC2B-0C31617B0335}"/>
                    </a:ext>
                  </a:extLst>
                </p:cNvPr>
                <p:cNvSpPr>
                  <a:spLocks/>
                </p:cNvSpPr>
                <p:nvPr/>
              </p:nvSpPr>
              <p:spPr bwMode="auto">
                <a:xfrm>
                  <a:off x="6340164" y="2145175"/>
                  <a:ext cx="172313" cy="158478"/>
                </a:xfrm>
                <a:custGeom>
                  <a:avLst/>
                  <a:gdLst>
                    <a:gd name="T0" fmla="*/ 9 w 59"/>
                    <a:gd name="T1" fmla="*/ 52 h 54"/>
                    <a:gd name="T2" fmla="*/ 42 w 59"/>
                    <a:gd name="T3" fmla="*/ 0 h 54"/>
                    <a:gd name="T4" fmla="*/ 14 w 59"/>
                    <a:gd name="T5" fmla="*/ 54 h 54"/>
                    <a:gd name="T6" fmla="*/ 30 w 59"/>
                    <a:gd name="T7" fmla="*/ 25 h 54"/>
                    <a:gd name="T8" fmla="*/ 9 w 59"/>
                    <a:gd name="T9" fmla="*/ 52 h 54"/>
                  </a:gdLst>
                  <a:ahLst/>
                  <a:cxnLst>
                    <a:cxn ang="0">
                      <a:pos x="T0" y="T1"/>
                    </a:cxn>
                    <a:cxn ang="0">
                      <a:pos x="T2" y="T3"/>
                    </a:cxn>
                    <a:cxn ang="0">
                      <a:pos x="T4" y="T5"/>
                    </a:cxn>
                    <a:cxn ang="0">
                      <a:pos x="T6" y="T7"/>
                    </a:cxn>
                    <a:cxn ang="0">
                      <a:pos x="T8" y="T9"/>
                    </a:cxn>
                  </a:cxnLst>
                  <a:rect l="0" t="0" r="r" b="b"/>
                  <a:pathLst>
                    <a:path w="59" h="54">
                      <a:moveTo>
                        <a:pt x="9" y="52"/>
                      </a:moveTo>
                      <a:cubicBezTo>
                        <a:pt x="9" y="52"/>
                        <a:pt x="0" y="18"/>
                        <a:pt x="42" y="0"/>
                      </a:cubicBezTo>
                      <a:cubicBezTo>
                        <a:pt x="42" y="0"/>
                        <a:pt x="59" y="43"/>
                        <a:pt x="14" y="54"/>
                      </a:cubicBezTo>
                      <a:cubicBezTo>
                        <a:pt x="14" y="54"/>
                        <a:pt x="22" y="32"/>
                        <a:pt x="30" y="25"/>
                      </a:cubicBezTo>
                      <a:cubicBezTo>
                        <a:pt x="30" y="25"/>
                        <a:pt x="12" y="40"/>
                        <a:pt x="9"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Calibri" panose="020F0502020204030204"/>
                    <a:ea typeface="+mn-ea"/>
                    <a:cs typeface="+mn-cs"/>
                  </a:endParaRPr>
                </a:p>
              </p:txBody>
            </p:sp>
            <p:sp>
              <p:nvSpPr>
                <p:cNvPr id="36" name="Freeform 126">
                  <a:extLst>
                    <a:ext uri="{FF2B5EF4-FFF2-40B4-BE49-F238E27FC236}">
                      <a16:creationId xmlns:a16="http://schemas.microsoft.com/office/drawing/2014/main" id="{84AD18CA-0C05-4F57-8659-88162BFC14BD}"/>
                    </a:ext>
                  </a:extLst>
                </p:cNvPr>
                <p:cNvSpPr>
                  <a:spLocks noEditPoints="1"/>
                </p:cNvSpPr>
                <p:nvPr/>
              </p:nvSpPr>
              <p:spPr bwMode="auto">
                <a:xfrm>
                  <a:off x="6609325" y="2230702"/>
                  <a:ext cx="174829" cy="384874"/>
                </a:xfrm>
                <a:custGeom>
                  <a:avLst/>
                  <a:gdLst>
                    <a:gd name="T0" fmla="*/ 0 w 139"/>
                    <a:gd name="T1" fmla="*/ 0 h 306"/>
                    <a:gd name="T2" fmla="*/ 0 w 139"/>
                    <a:gd name="T3" fmla="*/ 306 h 306"/>
                    <a:gd name="T4" fmla="*/ 139 w 139"/>
                    <a:gd name="T5" fmla="*/ 306 h 306"/>
                    <a:gd name="T6" fmla="*/ 139 w 139"/>
                    <a:gd name="T7" fmla="*/ 0 h 306"/>
                    <a:gd name="T8" fmla="*/ 0 w 139"/>
                    <a:gd name="T9" fmla="*/ 0 h 306"/>
                    <a:gd name="T10" fmla="*/ 60 w 139"/>
                    <a:gd name="T11" fmla="*/ 248 h 306"/>
                    <a:gd name="T12" fmla="*/ 16 w 139"/>
                    <a:gd name="T13" fmla="*/ 248 h 306"/>
                    <a:gd name="T14" fmla="*/ 16 w 139"/>
                    <a:gd name="T15" fmla="*/ 181 h 306"/>
                    <a:gd name="T16" fmla="*/ 60 w 139"/>
                    <a:gd name="T17" fmla="*/ 181 h 306"/>
                    <a:gd name="T18" fmla="*/ 60 w 139"/>
                    <a:gd name="T19" fmla="*/ 248 h 306"/>
                    <a:gd name="T20" fmla="*/ 60 w 139"/>
                    <a:gd name="T21" fmla="*/ 164 h 306"/>
                    <a:gd name="T22" fmla="*/ 16 w 139"/>
                    <a:gd name="T23" fmla="*/ 164 h 306"/>
                    <a:gd name="T24" fmla="*/ 16 w 139"/>
                    <a:gd name="T25" fmla="*/ 95 h 306"/>
                    <a:gd name="T26" fmla="*/ 60 w 139"/>
                    <a:gd name="T27" fmla="*/ 95 h 306"/>
                    <a:gd name="T28" fmla="*/ 60 w 139"/>
                    <a:gd name="T29" fmla="*/ 164 h 306"/>
                    <a:gd name="T30" fmla="*/ 60 w 139"/>
                    <a:gd name="T31" fmla="*/ 79 h 306"/>
                    <a:gd name="T32" fmla="*/ 16 w 139"/>
                    <a:gd name="T33" fmla="*/ 79 h 306"/>
                    <a:gd name="T34" fmla="*/ 16 w 139"/>
                    <a:gd name="T35" fmla="*/ 11 h 306"/>
                    <a:gd name="T36" fmla="*/ 60 w 139"/>
                    <a:gd name="T37" fmla="*/ 11 h 306"/>
                    <a:gd name="T38" fmla="*/ 60 w 139"/>
                    <a:gd name="T39" fmla="*/ 79 h 306"/>
                    <a:gd name="T40" fmla="*/ 123 w 139"/>
                    <a:gd name="T41" fmla="*/ 248 h 306"/>
                    <a:gd name="T42" fmla="*/ 79 w 139"/>
                    <a:gd name="T43" fmla="*/ 248 h 306"/>
                    <a:gd name="T44" fmla="*/ 79 w 139"/>
                    <a:gd name="T45" fmla="*/ 181 h 306"/>
                    <a:gd name="T46" fmla="*/ 123 w 139"/>
                    <a:gd name="T47" fmla="*/ 181 h 306"/>
                    <a:gd name="T48" fmla="*/ 123 w 139"/>
                    <a:gd name="T49" fmla="*/ 248 h 306"/>
                    <a:gd name="T50" fmla="*/ 123 w 139"/>
                    <a:gd name="T51" fmla="*/ 164 h 306"/>
                    <a:gd name="T52" fmla="*/ 79 w 139"/>
                    <a:gd name="T53" fmla="*/ 164 h 306"/>
                    <a:gd name="T54" fmla="*/ 79 w 139"/>
                    <a:gd name="T55" fmla="*/ 95 h 306"/>
                    <a:gd name="T56" fmla="*/ 123 w 139"/>
                    <a:gd name="T57" fmla="*/ 95 h 306"/>
                    <a:gd name="T58" fmla="*/ 123 w 139"/>
                    <a:gd name="T59" fmla="*/ 164 h 306"/>
                    <a:gd name="T60" fmla="*/ 123 w 139"/>
                    <a:gd name="T61" fmla="*/ 79 h 306"/>
                    <a:gd name="T62" fmla="*/ 79 w 139"/>
                    <a:gd name="T63" fmla="*/ 79 h 306"/>
                    <a:gd name="T64" fmla="*/ 79 w 139"/>
                    <a:gd name="T65" fmla="*/ 11 h 306"/>
                    <a:gd name="T66" fmla="*/ 123 w 139"/>
                    <a:gd name="T67" fmla="*/ 11 h 306"/>
                    <a:gd name="T68" fmla="*/ 123 w 139"/>
                    <a:gd name="T69" fmla="*/ 79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9" h="306">
                      <a:moveTo>
                        <a:pt x="0" y="0"/>
                      </a:moveTo>
                      <a:lnTo>
                        <a:pt x="0" y="306"/>
                      </a:lnTo>
                      <a:lnTo>
                        <a:pt x="139" y="306"/>
                      </a:lnTo>
                      <a:lnTo>
                        <a:pt x="139" y="0"/>
                      </a:lnTo>
                      <a:lnTo>
                        <a:pt x="0" y="0"/>
                      </a:lnTo>
                      <a:close/>
                      <a:moveTo>
                        <a:pt x="60" y="248"/>
                      </a:moveTo>
                      <a:lnTo>
                        <a:pt x="16" y="248"/>
                      </a:lnTo>
                      <a:lnTo>
                        <a:pt x="16" y="181"/>
                      </a:lnTo>
                      <a:lnTo>
                        <a:pt x="60" y="181"/>
                      </a:lnTo>
                      <a:lnTo>
                        <a:pt x="60" y="248"/>
                      </a:lnTo>
                      <a:close/>
                      <a:moveTo>
                        <a:pt x="60" y="164"/>
                      </a:moveTo>
                      <a:lnTo>
                        <a:pt x="16" y="164"/>
                      </a:lnTo>
                      <a:lnTo>
                        <a:pt x="16" y="95"/>
                      </a:lnTo>
                      <a:lnTo>
                        <a:pt x="60" y="95"/>
                      </a:lnTo>
                      <a:lnTo>
                        <a:pt x="60" y="164"/>
                      </a:lnTo>
                      <a:close/>
                      <a:moveTo>
                        <a:pt x="60" y="79"/>
                      </a:moveTo>
                      <a:lnTo>
                        <a:pt x="16" y="79"/>
                      </a:lnTo>
                      <a:lnTo>
                        <a:pt x="16" y="11"/>
                      </a:lnTo>
                      <a:lnTo>
                        <a:pt x="60" y="11"/>
                      </a:lnTo>
                      <a:lnTo>
                        <a:pt x="60" y="79"/>
                      </a:lnTo>
                      <a:close/>
                      <a:moveTo>
                        <a:pt x="123" y="248"/>
                      </a:moveTo>
                      <a:lnTo>
                        <a:pt x="79" y="248"/>
                      </a:lnTo>
                      <a:lnTo>
                        <a:pt x="79" y="181"/>
                      </a:lnTo>
                      <a:lnTo>
                        <a:pt x="123" y="181"/>
                      </a:lnTo>
                      <a:lnTo>
                        <a:pt x="123" y="248"/>
                      </a:lnTo>
                      <a:close/>
                      <a:moveTo>
                        <a:pt x="123" y="164"/>
                      </a:moveTo>
                      <a:lnTo>
                        <a:pt x="79" y="164"/>
                      </a:lnTo>
                      <a:lnTo>
                        <a:pt x="79" y="95"/>
                      </a:lnTo>
                      <a:lnTo>
                        <a:pt x="123" y="95"/>
                      </a:lnTo>
                      <a:lnTo>
                        <a:pt x="123" y="164"/>
                      </a:lnTo>
                      <a:close/>
                      <a:moveTo>
                        <a:pt x="123" y="79"/>
                      </a:moveTo>
                      <a:lnTo>
                        <a:pt x="79" y="79"/>
                      </a:lnTo>
                      <a:lnTo>
                        <a:pt x="79" y="11"/>
                      </a:lnTo>
                      <a:lnTo>
                        <a:pt x="123" y="11"/>
                      </a:lnTo>
                      <a:lnTo>
                        <a:pt x="123"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Calibri" panose="020F0502020204030204"/>
                    <a:ea typeface="+mn-ea"/>
                    <a:cs typeface="+mn-cs"/>
                  </a:endParaRPr>
                </a:p>
              </p:txBody>
            </p:sp>
            <p:sp>
              <p:nvSpPr>
                <p:cNvPr id="37" name="Freeform 127">
                  <a:extLst>
                    <a:ext uri="{FF2B5EF4-FFF2-40B4-BE49-F238E27FC236}">
                      <a16:creationId xmlns:a16="http://schemas.microsoft.com/office/drawing/2014/main" id="{19D46940-70C8-4CAC-A78B-9619D02BD683}"/>
                    </a:ext>
                  </a:extLst>
                </p:cNvPr>
                <p:cNvSpPr>
                  <a:spLocks noEditPoints="1"/>
                </p:cNvSpPr>
                <p:nvPr/>
              </p:nvSpPr>
              <p:spPr bwMode="auto">
                <a:xfrm>
                  <a:off x="6799246" y="2370313"/>
                  <a:ext cx="110683" cy="245264"/>
                </a:xfrm>
                <a:custGeom>
                  <a:avLst/>
                  <a:gdLst>
                    <a:gd name="T0" fmla="*/ 0 w 88"/>
                    <a:gd name="T1" fmla="*/ 0 h 195"/>
                    <a:gd name="T2" fmla="*/ 0 w 88"/>
                    <a:gd name="T3" fmla="*/ 195 h 195"/>
                    <a:gd name="T4" fmla="*/ 88 w 88"/>
                    <a:gd name="T5" fmla="*/ 195 h 195"/>
                    <a:gd name="T6" fmla="*/ 88 w 88"/>
                    <a:gd name="T7" fmla="*/ 0 h 195"/>
                    <a:gd name="T8" fmla="*/ 0 w 88"/>
                    <a:gd name="T9" fmla="*/ 0 h 195"/>
                    <a:gd name="T10" fmla="*/ 40 w 88"/>
                    <a:gd name="T11" fmla="*/ 158 h 195"/>
                    <a:gd name="T12" fmla="*/ 12 w 88"/>
                    <a:gd name="T13" fmla="*/ 158 h 195"/>
                    <a:gd name="T14" fmla="*/ 12 w 88"/>
                    <a:gd name="T15" fmla="*/ 116 h 195"/>
                    <a:gd name="T16" fmla="*/ 40 w 88"/>
                    <a:gd name="T17" fmla="*/ 116 h 195"/>
                    <a:gd name="T18" fmla="*/ 40 w 88"/>
                    <a:gd name="T19" fmla="*/ 158 h 195"/>
                    <a:gd name="T20" fmla="*/ 40 w 88"/>
                    <a:gd name="T21" fmla="*/ 105 h 195"/>
                    <a:gd name="T22" fmla="*/ 12 w 88"/>
                    <a:gd name="T23" fmla="*/ 105 h 195"/>
                    <a:gd name="T24" fmla="*/ 12 w 88"/>
                    <a:gd name="T25" fmla="*/ 63 h 195"/>
                    <a:gd name="T26" fmla="*/ 40 w 88"/>
                    <a:gd name="T27" fmla="*/ 63 h 195"/>
                    <a:gd name="T28" fmla="*/ 40 w 88"/>
                    <a:gd name="T29" fmla="*/ 105 h 195"/>
                    <a:gd name="T30" fmla="*/ 40 w 88"/>
                    <a:gd name="T31" fmla="*/ 51 h 195"/>
                    <a:gd name="T32" fmla="*/ 12 w 88"/>
                    <a:gd name="T33" fmla="*/ 51 h 195"/>
                    <a:gd name="T34" fmla="*/ 12 w 88"/>
                    <a:gd name="T35" fmla="*/ 9 h 195"/>
                    <a:gd name="T36" fmla="*/ 40 w 88"/>
                    <a:gd name="T37" fmla="*/ 9 h 195"/>
                    <a:gd name="T38" fmla="*/ 40 w 88"/>
                    <a:gd name="T39" fmla="*/ 51 h 195"/>
                    <a:gd name="T40" fmla="*/ 79 w 88"/>
                    <a:gd name="T41" fmla="*/ 158 h 195"/>
                    <a:gd name="T42" fmla="*/ 49 w 88"/>
                    <a:gd name="T43" fmla="*/ 158 h 195"/>
                    <a:gd name="T44" fmla="*/ 49 w 88"/>
                    <a:gd name="T45" fmla="*/ 116 h 195"/>
                    <a:gd name="T46" fmla="*/ 79 w 88"/>
                    <a:gd name="T47" fmla="*/ 116 h 195"/>
                    <a:gd name="T48" fmla="*/ 79 w 88"/>
                    <a:gd name="T49" fmla="*/ 158 h 195"/>
                    <a:gd name="T50" fmla="*/ 79 w 88"/>
                    <a:gd name="T51" fmla="*/ 105 h 195"/>
                    <a:gd name="T52" fmla="*/ 49 w 88"/>
                    <a:gd name="T53" fmla="*/ 105 h 195"/>
                    <a:gd name="T54" fmla="*/ 49 w 88"/>
                    <a:gd name="T55" fmla="*/ 63 h 195"/>
                    <a:gd name="T56" fmla="*/ 79 w 88"/>
                    <a:gd name="T57" fmla="*/ 63 h 195"/>
                    <a:gd name="T58" fmla="*/ 79 w 88"/>
                    <a:gd name="T59" fmla="*/ 105 h 195"/>
                    <a:gd name="T60" fmla="*/ 79 w 88"/>
                    <a:gd name="T61" fmla="*/ 51 h 195"/>
                    <a:gd name="T62" fmla="*/ 49 w 88"/>
                    <a:gd name="T63" fmla="*/ 51 h 195"/>
                    <a:gd name="T64" fmla="*/ 49 w 88"/>
                    <a:gd name="T65" fmla="*/ 9 h 195"/>
                    <a:gd name="T66" fmla="*/ 79 w 88"/>
                    <a:gd name="T67" fmla="*/ 9 h 195"/>
                    <a:gd name="T68" fmla="*/ 79 w 88"/>
                    <a:gd name="T69" fmla="*/ 5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8" h="195">
                      <a:moveTo>
                        <a:pt x="0" y="0"/>
                      </a:moveTo>
                      <a:lnTo>
                        <a:pt x="0" y="195"/>
                      </a:lnTo>
                      <a:lnTo>
                        <a:pt x="88" y="195"/>
                      </a:lnTo>
                      <a:lnTo>
                        <a:pt x="88" y="0"/>
                      </a:lnTo>
                      <a:lnTo>
                        <a:pt x="0" y="0"/>
                      </a:lnTo>
                      <a:close/>
                      <a:moveTo>
                        <a:pt x="40" y="158"/>
                      </a:moveTo>
                      <a:lnTo>
                        <a:pt x="12" y="158"/>
                      </a:lnTo>
                      <a:lnTo>
                        <a:pt x="12" y="116"/>
                      </a:lnTo>
                      <a:lnTo>
                        <a:pt x="40" y="116"/>
                      </a:lnTo>
                      <a:lnTo>
                        <a:pt x="40" y="158"/>
                      </a:lnTo>
                      <a:close/>
                      <a:moveTo>
                        <a:pt x="40" y="105"/>
                      </a:moveTo>
                      <a:lnTo>
                        <a:pt x="12" y="105"/>
                      </a:lnTo>
                      <a:lnTo>
                        <a:pt x="12" y="63"/>
                      </a:lnTo>
                      <a:lnTo>
                        <a:pt x="40" y="63"/>
                      </a:lnTo>
                      <a:lnTo>
                        <a:pt x="40" y="105"/>
                      </a:lnTo>
                      <a:close/>
                      <a:moveTo>
                        <a:pt x="40" y="51"/>
                      </a:moveTo>
                      <a:lnTo>
                        <a:pt x="12" y="51"/>
                      </a:lnTo>
                      <a:lnTo>
                        <a:pt x="12" y="9"/>
                      </a:lnTo>
                      <a:lnTo>
                        <a:pt x="40" y="9"/>
                      </a:lnTo>
                      <a:lnTo>
                        <a:pt x="40" y="51"/>
                      </a:lnTo>
                      <a:close/>
                      <a:moveTo>
                        <a:pt x="79" y="158"/>
                      </a:moveTo>
                      <a:lnTo>
                        <a:pt x="49" y="158"/>
                      </a:lnTo>
                      <a:lnTo>
                        <a:pt x="49" y="116"/>
                      </a:lnTo>
                      <a:lnTo>
                        <a:pt x="79" y="116"/>
                      </a:lnTo>
                      <a:lnTo>
                        <a:pt x="79" y="158"/>
                      </a:lnTo>
                      <a:close/>
                      <a:moveTo>
                        <a:pt x="79" y="105"/>
                      </a:moveTo>
                      <a:lnTo>
                        <a:pt x="49" y="105"/>
                      </a:lnTo>
                      <a:lnTo>
                        <a:pt x="49" y="63"/>
                      </a:lnTo>
                      <a:lnTo>
                        <a:pt x="79" y="63"/>
                      </a:lnTo>
                      <a:lnTo>
                        <a:pt x="79" y="105"/>
                      </a:lnTo>
                      <a:close/>
                      <a:moveTo>
                        <a:pt x="79" y="51"/>
                      </a:moveTo>
                      <a:lnTo>
                        <a:pt x="49" y="51"/>
                      </a:lnTo>
                      <a:lnTo>
                        <a:pt x="49" y="9"/>
                      </a:lnTo>
                      <a:lnTo>
                        <a:pt x="79" y="9"/>
                      </a:lnTo>
                      <a:lnTo>
                        <a:pt x="79"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Calibri" panose="020F0502020204030204"/>
                    <a:ea typeface="+mn-ea"/>
                    <a:cs typeface="+mn-cs"/>
                  </a:endParaRPr>
                </a:p>
              </p:txBody>
            </p:sp>
            <p:sp>
              <p:nvSpPr>
                <p:cNvPr id="38" name="Freeform 128">
                  <a:extLst>
                    <a:ext uri="{FF2B5EF4-FFF2-40B4-BE49-F238E27FC236}">
                      <a16:creationId xmlns:a16="http://schemas.microsoft.com/office/drawing/2014/main" id="{EC5C9418-726C-4FB5-A956-D301BD523F7F}"/>
                    </a:ext>
                  </a:extLst>
                </p:cNvPr>
                <p:cNvSpPr>
                  <a:spLocks/>
                </p:cNvSpPr>
                <p:nvPr/>
              </p:nvSpPr>
              <p:spPr bwMode="auto">
                <a:xfrm>
                  <a:off x="6279792" y="2299879"/>
                  <a:ext cx="367266" cy="154705"/>
                </a:xfrm>
                <a:custGeom>
                  <a:avLst/>
                  <a:gdLst>
                    <a:gd name="T0" fmla="*/ 0 w 292"/>
                    <a:gd name="T1" fmla="*/ 123 h 123"/>
                    <a:gd name="T2" fmla="*/ 146 w 292"/>
                    <a:gd name="T3" fmla="*/ 0 h 123"/>
                    <a:gd name="T4" fmla="*/ 292 w 292"/>
                    <a:gd name="T5" fmla="*/ 123 h 123"/>
                    <a:gd name="T6" fmla="*/ 0 w 292"/>
                    <a:gd name="T7" fmla="*/ 123 h 123"/>
                  </a:gdLst>
                  <a:ahLst/>
                  <a:cxnLst>
                    <a:cxn ang="0">
                      <a:pos x="T0" y="T1"/>
                    </a:cxn>
                    <a:cxn ang="0">
                      <a:pos x="T2" y="T3"/>
                    </a:cxn>
                    <a:cxn ang="0">
                      <a:pos x="T4" y="T5"/>
                    </a:cxn>
                    <a:cxn ang="0">
                      <a:pos x="T6" y="T7"/>
                    </a:cxn>
                  </a:cxnLst>
                  <a:rect l="0" t="0" r="r" b="b"/>
                  <a:pathLst>
                    <a:path w="292" h="123">
                      <a:moveTo>
                        <a:pt x="0" y="123"/>
                      </a:moveTo>
                      <a:lnTo>
                        <a:pt x="146" y="0"/>
                      </a:lnTo>
                      <a:lnTo>
                        <a:pt x="292" y="123"/>
                      </a:lnTo>
                      <a:lnTo>
                        <a:pt x="0" y="1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Calibri" panose="020F0502020204030204"/>
                    <a:ea typeface="+mn-ea"/>
                    <a:cs typeface="+mn-cs"/>
                  </a:endParaRPr>
                </a:p>
              </p:txBody>
            </p:sp>
            <p:sp>
              <p:nvSpPr>
                <p:cNvPr id="39" name="Freeform 129">
                  <a:extLst>
                    <a:ext uri="{FF2B5EF4-FFF2-40B4-BE49-F238E27FC236}">
                      <a16:creationId xmlns:a16="http://schemas.microsoft.com/office/drawing/2014/main" id="{40329C83-FFEE-47A8-B0FA-F6CBF692430B}"/>
                    </a:ext>
                  </a:extLst>
                </p:cNvPr>
                <p:cNvSpPr>
                  <a:spLocks noEditPoints="1"/>
                </p:cNvSpPr>
                <p:nvPr/>
              </p:nvSpPr>
              <p:spPr bwMode="auto">
                <a:xfrm>
                  <a:off x="6337650" y="2420623"/>
                  <a:ext cx="251551" cy="197469"/>
                </a:xfrm>
                <a:custGeom>
                  <a:avLst/>
                  <a:gdLst>
                    <a:gd name="T0" fmla="*/ 0 w 200"/>
                    <a:gd name="T1" fmla="*/ 0 h 157"/>
                    <a:gd name="T2" fmla="*/ 0 w 200"/>
                    <a:gd name="T3" fmla="*/ 157 h 157"/>
                    <a:gd name="T4" fmla="*/ 200 w 200"/>
                    <a:gd name="T5" fmla="*/ 157 h 157"/>
                    <a:gd name="T6" fmla="*/ 200 w 200"/>
                    <a:gd name="T7" fmla="*/ 0 h 157"/>
                    <a:gd name="T8" fmla="*/ 0 w 200"/>
                    <a:gd name="T9" fmla="*/ 0 h 157"/>
                    <a:gd name="T10" fmla="*/ 160 w 200"/>
                    <a:gd name="T11" fmla="*/ 148 h 157"/>
                    <a:gd name="T12" fmla="*/ 107 w 200"/>
                    <a:gd name="T13" fmla="*/ 148 h 157"/>
                    <a:gd name="T14" fmla="*/ 107 w 200"/>
                    <a:gd name="T15" fmla="*/ 53 h 157"/>
                    <a:gd name="T16" fmla="*/ 160 w 200"/>
                    <a:gd name="T17" fmla="*/ 53 h 157"/>
                    <a:gd name="T18" fmla="*/ 160 w 200"/>
                    <a:gd name="T19" fmla="*/ 14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157">
                      <a:moveTo>
                        <a:pt x="0" y="0"/>
                      </a:moveTo>
                      <a:lnTo>
                        <a:pt x="0" y="157"/>
                      </a:lnTo>
                      <a:lnTo>
                        <a:pt x="200" y="157"/>
                      </a:lnTo>
                      <a:lnTo>
                        <a:pt x="200" y="0"/>
                      </a:lnTo>
                      <a:lnTo>
                        <a:pt x="0" y="0"/>
                      </a:lnTo>
                      <a:close/>
                      <a:moveTo>
                        <a:pt x="160" y="148"/>
                      </a:moveTo>
                      <a:lnTo>
                        <a:pt x="107" y="148"/>
                      </a:lnTo>
                      <a:lnTo>
                        <a:pt x="107" y="53"/>
                      </a:lnTo>
                      <a:lnTo>
                        <a:pt x="160" y="53"/>
                      </a:lnTo>
                      <a:lnTo>
                        <a:pt x="160"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Calibri" panose="020F0502020204030204"/>
                    <a:ea typeface="+mn-ea"/>
                    <a:cs typeface="+mn-cs"/>
                  </a:endParaRPr>
                </a:p>
              </p:txBody>
            </p:sp>
            <p:sp>
              <p:nvSpPr>
                <p:cNvPr id="40" name="Rectangle 130">
                  <a:extLst>
                    <a:ext uri="{FF2B5EF4-FFF2-40B4-BE49-F238E27FC236}">
                      <a16:creationId xmlns:a16="http://schemas.microsoft.com/office/drawing/2014/main" id="{B9D66289-79C2-48AF-AE2A-3E5AD0556708}"/>
                    </a:ext>
                  </a:extLst>
                </p:cNvPr>
                <p:cNvSpPr>
                  <a:spLocks noChangeArrowheads="1"/>
                </p:cNvSpPr>
                <p:nvPr/>
              </p:nvSpPr>
              <p:spPr bwMode="auto">
                <a:xfrm>
                  <a:off x="6357773" y="2343901"/>
                  <a:ext cx="30186" cy="503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Calibri" panose="020F0502020204030204"/>
                    <a:ea typeface="+mn-ea"/>
                    <a:cs typeface="+mn-cs"/>
                  </a:endParaRPr>
                </a:p>
              </p:txBody>
            </p:sp>
            <p:sp>
              <p:nvSpPr>
                <p:cNvPr id="41" name="Freeform 131">
                  <a:extLst>
                    <a:ext uri="{FF2B5EF4-FFF2-40B4-BE49-F238E27FC236}">
                      <a16:creationId xmlns:a16="http://schemas.microsoft.com/office/drawing/2014/main" id="{26E6845F-27FD-4370-86AB-8BB19C541891}"/>
                    </a:ext>
                  </a:extLst>
                </p:cNvPr>
                <p:cNvSpPr>
                  <a:spLocks/>
                </p:cNvSpPr>
                <p:nvPr/>
              </p:nvSpPr>
              <p:spPr bwMode="auto">
                <a:xfrm>
                  <a:off x="6238285" y="2575328"/>
                  <a:ext cx="786100" cy="66662"/>
                </a:xfrm>
                <a:custGeom>
                  <a:avLst/>
                  <a:gdLst>
                    <a:gd name="T0" fmla="*/ 269 w 269"/>
                    <a:gd name="T1" fmla="*/ 23 h 23"/>
                    <a:gd name="T2" fmla="*/ 134 w 269"/>
                    <a:gd name="T3" fmla="*/ 0 h 23"/>
                    <a:gd name="T4" fmla="*/ 0 w 269"/>
                    <a:gd name="T5" fmla="*/ 23 h 23"/>
                    <a:gd name="T6" fmla="*/ 134 w 269"/>
                    <a:gd name="T7" fmla="*/ 19 h 23"/>
                    <a:gd name="T8" fmla="*/ 269 w 269"/>
                    <a:gd name="T9" fmla="*/ 23 h 23"/>
                  </a:gdLst>
                  <a:ahLst/>
                  <a:cxnLst>
                    <a:cxn ang="0">
                      <a:pos x="T0" y="T1"/>
                    </a:cxn>
                    <a:cxn ang="0">
                      <a:pos x="T2" y="T3"/>
                    </a:cxn>
                    <a:cxn ang="0">
                      <a:pos x="T4" y="T5"/>
                    </a:cxn>
                    <a:cxn ang="0">
                      <a:pos x="T6" y="T7"/>
                    </a:cxn>
                    <a:cxn ang="0">
                      <a:pos x="T8" y="T9"/>
                    </a:cxn>
                  </a:cxnLst>
                  <a:rect l="0" t="0" r="r" b="b"/>
                  <a:pathLst>
                    <a:path w="269" h="23">
                      <a:moveTo>
                        <a:pt x="269" y="23"/>
                      </a:moveTo>
                      <a:cubicBezTo>
                        <a:pt x="235" y="9"/>
                        <a:pt x="187" y="0"/>
                        <a:pt x="134" y="0"/>
                      </a:cubicBezTo>
                      <a:cubicBezTo>
                        <a:pt x="82" y="0"/>
                        <a:pt x="34" y="9"/>
                        <a:pt x="0" y="23"/>
                      </a:cubicBezTo>
                      <a:cubicBezTo>
                        <a:pt x="42" y="20"/>
                        <a:pt x="87" y="19"/>
                        <a:pt x="134" y="19"/>
                      </a:cubicBezTo>
                      <a:cubicBezTo>
                        <a:pt x="181" y="19"/>
                        <a:pt x="227" y="20"/>
                        <a:pt x="26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Calibri" panose="020F0502020204030204"/>
                    <a:ea typeface="+mn-ea"/>
                    <a:cs typeface="+mn-cs"/>
                  </a:endParaRPr>
                </a:p>
              </p:txBody>
            </p:sp>
          </p:grpSp>
        </p:grpSp>
        <p:grpSp>
          <p:nvGrpSpPr>
            <p:cNvPr id="23" name="Group 22">
              <a:extLst>
                <a:ext uri="{FF2B5EF4-FFF2-40B4-BE49-F238E27FC236}">
                  <a16:creationId xmlns:a16="http://schemas.microsoft.com/office/drawing/2014/main" id="{A7FED02C-E81A-45F9-BB26-32CC1B1384C6}"/>
                </a:ext>
              </a:extLst>
            </p:cNvPr>
            <p:cNvGrpSpPr/>
            <p:nvPr/>
          </p:nvGrpSpPr>
          <p:grpSpPr>
            <a:xfrm>
              <a:off x="6164342" y="1779903"/>
              <a:ext cx="825915" cy="526402"/>
              <a:chOff x="6223192" y="2131339"/>
              <a:chExt cx="801193" cy="510651"/>
            </a:xfrm>
          </p:grpSpPr>
          <p:sp>
            <p:nvSpPr>
              <p:cNvPr id="24" name="Freeform 124">
                <a:extLst>
                  <a:ext uri="{FF2B5EF4-FFF2-40B4-BE49-F238E27FC236}">
                    <a16:creationId xmlns:a16="http://schemas.microsoft.com/office/drawing/2014/main" id="{9129BB5E-AE3A-42D9-8CD3-0366292221D3}"/>
                  </a:ext>
                </a:extLst>
              </p:cNvPr>
              <p:cNvSpPr>
                <a:spLocks/>
              </p:cNvSpPr>
              <p:nvPr/>
            </p:nvSpPr>
            <p:spPr bwMode="auto">
              <a:xfrm>
                <a:off x="6223192" y="2131339"/>
                <a:ext cx="155962" cy="168540"/>
              </a:xfrm>
              <a:custGeom>
                <a:avLst/>
                <a:gdLst>
                  <a:gd name="T0" fmla="*/ 39 w 53"/>
                  <a:gd name="T1" fmla="*/ 58 h 58"/>
                  <a:gd name="T2" fmla="*/ 0 w 53"/>
                  <a:gd name="T3" fmla="*/ 0 h 58"/>
                  <a:gd name="T4" fmla="*/ 43 w 53"/>
                  <a:gd name="T5" fmla="*/ 54 h 58"/>
                  <a:gd name="T6" fmla="*/ 20 w 53"/>
                  <a:gd name="T7" fmla="*/ 24 h 58"/>
                  <a:gd name="T8" fmla="*/ 39 w 53"/>
                  <a:gd name="T9" fmla="*/ 58 h 58"/>
                </a:gdLst>
                <a:ahLst/>
                <a:cxnLst>
                  <a:cxn ang="0">
                    <a:pos x="T0" y="T1"/>
                  </a:cxn>
                  <a:cxn ang="0">
                    <a:pos x="T2" y="T3"/>
                  </a:cxn>
                  <a:cxn ang="0">
                    <a:pos x="T4" y="T5"/>
                  </a:cxn>
                  <a:cxn ang="0">
                    <a:pos x="T6" y="T7"/>
                  </a:cxn>
                  <a:cxn ang="0">
                    <a:pos x="T8" y="T9"/>
                  </a:cxn>
                </a:cxnLst>
                <a:rect l="0" t="0" r="r" b="b"/>
                <a:pathLst>
                  <a:path w="53" h="58">
                    <a:moveTo>
                      <a:pt x="39" y="58"/>
                    </a:moveTo>
                    <a:cubicBezTo>
                      <a:pt x="39" y="58"/>
                      <a:pt x="0" y="52"/>
                      <a:pt x="0" y="0"/>
                    </a:cubicBezTo>
                    <a:cubicBezTo>
                      <a:pt x="0" y="0"/>
                      <a:pt x="53" y="3"/>
                      <a:pt x="43" y="54"/>
                    </a:cubicBezTo>
                    <a:cubicBezTo>
                      <a:pt x="43" y="54"/>
                      <a:pt x="25" y="35"/>
                      <a:pt x="20" y="24"/>
                    </a:cubicBezTo>
                    <a:cubicBezTo>
                      <a:pt x="20" y="24"/>
                      <a:pt x="28" y="50"/>
                      <a:pt x="39" y="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Calibri" panose="020F0502020204030204"/>
                  <a:ea typeface="+mn-ea"/>
                  <a:cs typeface="+mn-cs"/>
                </a:endParaRPr>
              </a:p>
            </p:txBody>
          </p:sp>
          <p:sp>
            <p:nvSpPr>
              <p:cNvPr id="25" name="Freeform 125">
                <a:extLst>
                  <a:ext uri="{FF2B5EF4-FFF2-40B4-BE49-F238E27FC236}">
                    <a16:creationId xmlns:a16="http://schemas.microsoft.com/office/drawing/2014/main" id="{A1D9B266-6851-4A1E-BA3F-AF8C8D057EF0}"/>
                  </a:ext>
                </a:extLst>
              </p:cNvPr>
              <p:cNvSpPr>
                <a:spLocks/>
              </p:cNvSpPr>
              <p:nvPr/>
            </p:nvSpPr>
            <p:spPr bwMode="auto">
              <a:xfrm>
                <a:off x="6340164" y="2145175"/>
                <a:ext cx="172313" cy="158478"/>
              </a:xfrm>
              <a:custGeom>
                <a:avLst/>
                <a:gdLst>
                  <a:gd name="T0" fmla="*/ 9 w 59"/>
                  <a:gd name="T1" fmla="*/ 52 h 54"/>
                  <a:gd name="T2" fmla="*/ 42 w 59"/>
                  <a:gd name="T3" fmla="*/ 0 h 54"/>
                  <a:gd name="T4" fmla="*/ 14 w 59"/>
                  <a:gd name="T5" fmla="*/ 54 h 54"/>
                  <a:gd name="T6" fmla="*/ 30 w 59"/>
                  <a:gd name="T7" fmla="*/ 25 h 54"/>
                  <a:gd name="T8" fmla="*/ 9 w 59"/>
                  <a:gd name="T9" fmla="*/ 52 h 54"/>
                </a:gdLst>
                <a:ahLst/>
                <a:cxnLst>
                  <a:cxn ang="0">
                    <a:pos x="T0" y="T1"/>
                  </a:cxn>
                  <a:cxn ang="0">
                    <a:pos x="T2" y="T3"/>
                  </a:cxn>
                  <a:cxn ang="0">
                    <a:pos x="T4" y="T5"/>
                  </a:cxn>
                  <a:cxn ang="0">
                    <a:pos x="T6" y="T7"/>
                  </a:cxn>
                  <a:cxn ang="0">
                    <a:pos x="T8" y="T9"/>
                  </a:cxn>
                </a:cxnLst>
                <a:rect l="0" t="0" r="r" b="b"/>
                <a:pathLst>
                  <a:path w="59" h="54">
                    <a:moveTo>
                      <a:pt x="9" y="52"/>
                    </a:moveTo>
                    <a:cubicBezTo>
                      <a:pt x="9" y="52"/>
                      <a:pt x="0" y="18"/>
                      <a:pt x="42" y="0"/>
                    </a:cubicBezTo>
                    <a:cubicBezTo>
                      <a:pt x="42" y="0"/>
                      <a:pt x="59" y="43"/>
                      <a:pt x="14" y="54"/>
                    </a:cubicBezTo>
                    <a:cubicBezTo>
                      <a:pt x="14" y="54"/>
                      <a:pt x="22" y="32"/>
                      <a:pt x="30" y="25"/>
                    </a:cubicBezTo>
                    <a:cubicBezTo>
                      <a:pt x="30" y="25"/>
                      <a:pt x="12" y="40"/>
                      <a:pt x="9" y="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Calibri" panose="020F0502020204030204"/>
                  <a:ea typeface="+mn-ea"/>
                  <a:cs typeface="+mn-cs"/>
                </a:endParaRPr>
              </a:p>
            </p:txBody>
          </p:sp>
          <p:sp>
            <p:nvSpPr>
              <p:cNvPr id="26" name="Freeform 126">
                <a:extLst>
                  <a:ext uri="{FF2B5EF4-FFF2-40B4-BE49-F238E27FC236}">
                    <a16:creationId xmlns:a16="http://schemas.microsoft.com/office/drawing/2014/main" id="{BC588A0A-B914-4B3A-91A6-268A2D3293C3}"/>
                  </a:ext>
                </a:extLst>
              </p:cNvPr>
              <p:cNvSpPr>
                <a:spLocks noEditPoints="1"/>
              </p:cNvSpPr>
              <p:nvPr/>
            </p:nvSpPr>
            <p:spPr bwMode="auto">
              <a:xfrm>
                <a:off x="6609325" y="2230702"/>
                <a:ext cx="174829" cy="384874"/>
              </a:xfrm>
              <a:custGeom>
                <a:avLst/>
                <a:gdLst>
                  <a:gd name="T0" fmla="*/ 0 w 139"/>
                  <a:gd name="T1" fmla="*/ 0 h 306"/>
                  <a:gd name="T2" fmla="*/ 0 w 139"/>
                  <a:gd name="T3" fmla="*/ 306 h 306"/>
                  <a:gd name="T4" fmla="*/ 139 w 139"/>
                  <a:gd name="T5" fmla="*/ 306 h 306"/>
                  <a:gd name="T6" fmla="*/ 139 w 139"/>
                  <a:gd name="T7" fmla="*/ 0 h 306"/>
                  <a:gd name="T8" fmla="*/ 0 w 139"/>
                  <a:gd name="T9" fmla="*/ 0 h 306"/>
                  <a:gd name="T10" fmla="*/ 60 w 139"/>
                  <a:gd name="T11" fmla="*/ 248 h 306"/>
                  <a:gd name="T12" fmla="*/ 16 w 139"/>
                  <a:gd name="T13" fmla="*/ 248 h 306"/>
                  <a:gd name="T14" fmla="*/ 16 w 139"/>
                  <a:gd name="T15" fmla="*/ 181 h 306"/>
                  <a:gd name="T16" fmla="*/ 60 w 139"/>
                  <a:gd name="T17" fmla="*/ 181 h 306"/>
                  <a:gd name="T18" fmla="*/ 60 w 139"/>
                  <a:gd name="T19" fmla="*/ 248 h 306"/>
                  <a:gd name="T20" fmla="*/ 60 w 139"/>
                  <a:gd name="T21" fmla="*/ 164 h 306"/>
                  <a:gd name="T22" fmla="*/ 16 w 139"/>
                  <a:gd name="T23" fmla="*/ 164 h 306"/>
                  <a:gd name="T24" fmla="*/ 16 w 139"/>
                  <a:gd name="T25" fmla="*/ 95 h 306"/>
                  <a:gd name="T26" fmla="*/ 60 w 139"/>
                  <a:gd name="T27" fmla="*/ 95 h 306"/>
                  <a:gd name="T28" fmla="*/ 60 w 139"/>
                  <a:gd name="T29" fmla="*/ 164 h 306"/>
                  <a:gd name="T30" fmla="*/ 60 w 139"/>
                  <a:gd name="T31" fmla="*/ 79 h 306"/>
                  <a:gd name="T32" fmla="*/ 16 w 139"/>
                  <a:gd name="T33" fmla="*/ 79 h 306"/>
                  <a:gd name="T34" fmla="*/ 16 w 139"/>
                  <a:gd name="T35" fmla="*/ 11 h 306"/>
                  <a:gd name="T36" fmla="*/ 60 w 139"/>
                  <a:gd name="T37" fmla="*/ 11 h 306"/>
                  <a:gd name="T38" fmla="*/ 60 w 139"/>
                  <a:gd name="T39" fmla="*/ 79 h 306"/>
                  <a:gd name="T40" fmla="*/ 123 w 139"/>
                  <a:gd name="T41" fmla="*/ 248 h 306"/>
                  <a:gd name="T42" fmla="*/ 79 w 139"/>
                  <a:gd name="T43" fmla="*/ 248 h 306"/>
                  <a:gd name="T44" fmla="*/ 79 w 139"/>
                  <a:gd name="T45" fmla="*/ 181 h 306"/>
                  <a:gd name="T46" fmla="*/ 123 w 139"/>
                  <a:gd name="T47" fmla="*/ 181 h 306"/>
                  <a:gd name="T48" fmla="*/ 123 w 139"/>
                  <a:gd name="T49" fmla="*/ 248 h 306"/>
                  <a:gd name="T50" fmla="*/ 123 w 139"/>
                  <a:gd name="T51" fmla="*/ 164 h 306"/>
                  <a:gd name="T52" fmla="*/ 79 w 139"/>
                  <a:gd name="T53" fmla="*/ 164 h 306"/>
                  <a:gd name="T54" fmla="*/ 79 w 139"/>
                  <a:gd name="T55" fmla="*/ 95 h 306"/>
                  <a:gd name="T56" fmla="*/ 123 w 139"/>
                  <a:gd name="T57" fmla="*/ 95 h 306"/>
                  <a:gd name="T58" fmla="*/ 123 w 139"/>
                  <a:gd name="T59" fmla="*/ 164 h 306"/>
                  <a:gd name="T60" fmla="*/ 123 w 139"/>
                  <a:gd name="T61" fmla="*/ 79 h 306"/>
                  <a:gd name="T62" fmla="*/ 79 w 139"/>
                  <a:gd name="T63" fmla="*/ 79 h 306"/>
                  <a:gd name="T64" fmla="*/ 79 w 139"/>
                  <a:gd name="T65" fmla="*/ 11 h 306"/>
                  <a:gd name="T66" fmla="*/ 123 w 139"/>
                  <a:gd name="T67" fmla="*/ 11 h 306"/>
                  <a:gd name="T68" fmla="*/ 123 w 139"/>
                  <a:gd name="T69" fmla="*/ 79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9" h="306">
                    <a:moveTo>
                      <a:pt x="0" y="0"/>
                    </a:moveTo>
                    <a:lnTo>
                      <a:pt x="0" y="306"/>
                    </a:lnTo>
                    <a:lnTo>
                      <a:pt x="139" y="306"/>
                    </a:lnTo>
                    <a:lnTo>
                      <a:pt x="139" y="0"/>
                    </a:lnTo>
                    <a:lnTo>
                      <a:pt x="0" y="0"/>
                    </a:lnTo>
                    <a:close/>
                    <a:moveTo>
                      <a:pt x="60" y="248"/>
                    </a:moveTo>
                    <a:lnTo>
                      <a:pt x="16" y="248"/>
                    </a:lnTo>
                    <a:lnTo>
                      <a:pt x="16" y="181"/>
                    </a:lnTo>
                    <a:lnTo>
                      <a:pt x="60" y="181"/>
                    </a:lnTo>
                    <a:lnTo>
                      <a:pt x="60" y="248"/>
                    </a:lnTo>
                    <a:close/>
                    <a:moveTo>
                      <a:pt x="60" y="164"/>
                    </a:moveTo>
                    <a:lnTo>
                      <a:pt x="16" y="164"/>
                    </a:lnTo>
                    <a:lnTo>
                      <a:pt x="16" y="95"/>
                    </a:lnTo>
                    <a:lnTo>
                      <a:pt x="60" y="95"/>
                    </a:lnTo>
                    <a:lnTo>
                      <a:pt x="60" y="164"/>
                    </a:lnTo>
                    <a:close/>
                    <a:moveTo>
                      <a:pt x="60" y="79"/>
                    </a:moveTo>
                    <a:lnTo>
                      <a:pt x="16" y="79"/>
                    </a:lnTo>
                    <a:lnTo>
                      <a:pt x="16" y="11"/>
                    </a:lnTo>
                    <a:lnTo>
                      <a:pt x="60" y="11"/>
                    </a:lnTo>
                    <a:lnTo>
                      <a:pt x="60" y="79"/>
                    </a:lnTo>
                    <a:close/>
                    <a:moveTo>
                      <a:pt x="123" y="248"/>
                    </a:moveTo>
                    <a:lnTo>
                      <a:pt x="79" y="248"/>
                    </a:lnTo>
                    <a:lnTo>
                      <a:pt x="79" y="181"/>
                    </a:lnTo>
                    <a:lnTo>
                      <a:pt x="123" y="181"/>
                    </a:lnTo>
                    <a:lnTo>
                      <a:pt x="123" y="248"/>
                    </a:lnTo>
                    <a:close/>
                    <a:moveTo>
                      <a:pt x="123" y="164"/>
                    </a:moveTo>
                    <a:lnTo>
                      <a:pt x="79" y="164"/>
                    </a:lnTo>
                    <a:lnTo>
                      <a:pt x="79" y="95"/>
                    </a:lnTo>
                    <a:lnTo>
                      <a:pt x="123" y="95"/>
                    </a:lnTo>
                    <a:lnTo>
                      <a:pt x="123" y="164"/>
                    </a:lnTo>
                    <a:close/>
                    <a:moveTo>
                      <a:pt x="123" y="79"/>
                    </a:moveTo>
                    <a:lnTo>
                      <a:pt x="79" y="79"/>
                    </a:lnTo>
                    <a:lnTo>
                      <a:pt x="79" y="11"/>
                    </a:lnTo>
                    <a:lnTo>
                      <a:pt x="123" y="11"/>
                    </a:lnTo>
                    <a:lnTo>
                      <a:pt x="123"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Calibri" panose="020F0502020204030204"/>
                  <a:ea typeface="+mn-ea"/>
                  <a:cs typeface="+mn-cs"/>
                </a:endParaRPr>
              </a:p>
            </p:txBody>
          </p:sp>
          <p:sp>
            <p:nvSpPr>
              <p:cNvPr id="27" name="Freeform 127">
                <a:extLst>
                  <a:ext uri="{FF2B5EF4-FFF2-40B4-BE49-F238E27FC236}">
                    <a16:creationId xmlns:a16="http://schemas.microsoft.com/office/drawing/2014/main" id="{16EFCFAE-DB32-41FF-A8E5-A55420F88214}"/>
                  </a:ext>
                </a:extLst>
              </p:cNvPr>
              <p:cNvSpPr>
                <a:spLocks noEditPoints="1"/>
              </p:cNvSpPr>
              <p:nvPr/>
            </p:nvSpPr>
            <p:spPr bwMode="auto">
              <a:xfrm>
                <a:off x="6799246" y="2370313"/>
                <a:ext cx="110683" cy="245264"/>
              </a:xfrm>
              <a:custGeom>
                <a:avLst/>
                <a:gdLst>
                  <a:gd name="T0" fmla="*/ 0 w 88"/>
                  <a:gd name="T1" fmla="*/ 0 h 195"/>
                  <a:gd name="T2" fmla="*/ 0 w 88"/>
                  <a:gd name="T3" fmla="*/ 195 h 195"/>
                  <a:gd name="T4" fmla="*/ 88 w 88"/>
                  <a:gd name="T5" fmla="*/ 195 h 195"/>
                  <a:gd name="T6" fmla="*/ 88 w 88"/>
                  <a:gd name="T7" fmla="*/ 0 h 195"/>
                  <a:gd name="T8" fmla="*/ 0 w 88"/>
                  <a:gd name="T9" fmla="*/ 0 h 195"/>
                  <a:gd name="T10" fmla="*/ 40 w 88"/>
                  <a:gd name="T11" fmla="*/ 158 h 195"/>
                  <a:gd name="T12" fmla="*/ 12 w 88"/>
                  <a:gd name="T13" fmla="*/ 158 h 195"/>
                  <a:gd name="T14" fmla="*/ 12 w 88"/>
                  <a:gd name="T15" fmla="*/ 116 h 195"/>
                  <a:gd name="T16" fmla="*/ 40 w 88"/>
                  <a:gd name="T17" fmla="*/ 116 h 195"/>
                  <a:gd name="T18" fmla="*/ 40 w 88"/>
                  <a:gd name="T19" fmla="*/ 158 h 195"/>
                  <a:gd name="T20" fmla="*/ 40 w 88"/>
                  <a:gd name="T21" fmla="*/ 105 h 195"/>
                  <a:gd name="T22" fmla="*/ 12 w 88"/>
                  <a:gd name="T23" fmla="*/ 105 h 195"/>
                  <a:gd name="T24" fmla="*/ 12 w 88"/>
                  <a:gd name="T25" fmla="*/ 63 h 195"/>
                  <a:gd name="T26" fmla="*/ 40 w 88"/>
                  <a:gd name="T27" fmla="*/ 63 h 195"/>
                  <a:gd name="T28" fmla="*/ 40 w 88"/>
                  <a:gd name="T29" fmla="*/ 105 h 195"/>
                  <a:gd name="T30" fmla="*/ 40 w 88"/>
                  <a:gd name="T31" fmla="*/ 51 h 195"/>
                  <a:gd name="T32" fmla="*/ 12 w 88"/>
                  <a:gd name="T33" fmla="*/ 51 h 195"/>
                  <a:gd name="T34" fmla="*/ 12 w 88"/>
                  <a:gd name="T35" fmla="*/ 9 h 195"/>
                  <a:gd name="T36" fmla="*/ 40 w 88"/>
                  <a:gd name="T37" fmla="*/ 9 h 195"/>
                  <a:gd name="T38" fmla="*/ 40 w 88"/>
                  <a:gd name="T39" fmla="*/ 51 h 195"/>
                  <a:gd name="T40" fmla="*/ 79 w 88"/>
                  <a:gd name="T41" fmla="*/ 158 h 195"/>
                  <a:gd name="T42" fmla="*/ 49 w 88"/>
                  <a:gd name="T43" fmla="*/ 158 h 195"/>
                  <a:gd name="T44" fmla="*/ 49 w 88"/>
                  <a:gd name="T45" fmla="*/ 116 h 195"/>
                  <a:gd name="T46" fmla="*/ 79 w 88"/>
                  <a:gd name="T47" fmla="*/ 116 h 195"/>
                  <a:gd name="T48" fmla="*/ 79 w 88"/>
                  <a:gd name="T49" fmla="*/ 158 h 195"/>
                  <a:gd name="T50" fmla="*/ 79 w 88"/>
                  <a:gd name="T51" fmla="*/ 105 h 195"/>
                  <a:gd name="T52" fmla="*/ 49 w 88"/>
                  <a:gd name="T53" fmla="*/ 105 h 195"/>
                  <a:gd name="T54" fmla="*/ 49 w 88"/>
                  <a:gd name="T55" fmla="*/ 63 h 195"/>
                  <a:gd name="T56" fmla="*/ 79 w 88"/>
                  <a:gd name="T57" fmla="*/ 63 h 195"/>
                  <a:gd name="T58" fmla="*/ 79 w 88"/>
                  <a:gd name="T59" fmla="*/ 105 h 195"/>
                  <a:gd name="T60" fmla="*/ 79 w 88"/>
                  <a:gd name="T61" fmla="*/ 51 h 195"/>
                  <a:gd name="T62" fmla="*/ 49 w 88"/>
                  <a:gd name="T63" fmla="*/ 51 h 195"/>
                  <a:gd name="T64" fmla="*/ 49 w 88"/>
                  <a:gd name="T65" fmla="*/ 9 h 195"/>
                  <a:gd name="T66" fmla="*/ 79 w 88"/>
                  <a:gd name="T67" fmla="*/ 9 h 195"/>
                  <a:gd name="T68" fmla="*/ 79 w 88"/>
                  <a:gd name="T69" fmla="*/ 5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8" h="195">
                    <a:moveTo>
                      <a:pt x="0" y="0"/>
                    </a:moveTo>
                    <a:lnTo>
                      <a:pt x="0" y="195"/>
                    </a:lnTo>
                    <a:lnTo>
                      <a:pt x="88" y="195"/>
                    </a:lnTo>
                    <a:lnTo>
                      <a:pt x="88" y="0"/>
                    </a:lnTo>
                    <a:lnTo>
                      <a:pt x="0" y="0"/>
                    </a:lnTo>
                    <a:close/>
                    <a:moveTo>
                      <a:pt x="40" y="158"/>
                    </a:moveTo>
                    <a:lnTo>
                      <a:pt x="12" y="158"/>
                    </a:lnTo>
                    <a:lnTo>
                      <a:pt x="12" y="116"/>
                    </a:lnTo>
                    <a:lnTo>
                      <a:pt x="40" y="116"/>
                    </a:lnTo>
                    <a:lnTo>
                      <a:pt x="40" y="158"/>
                    </a:lnTo>
                    <a:close/>
                    <a:moveTo>
                      <a:pt x="40" y="105"/>
                    </a:moveTo>
                    <a:lnTo>
                      <a:pt x="12" y="105"/>
                    </a:lnTo>
                    <a:lnTo>
                      <a:pt x="12" y="63"/>
                    </a:lnTo>
                    <a:lnTo>
                      <a:pt x="40" y="63"/>
                    </a:lnTo>
                    <a:lnTo>
                      <a:pt x="40" y="105"/>
                    </a:lnTo>
                    <a:close/>
                    <a:moveTo>
                      <a:pt x="40" y="51"/>
                    </a:moveTo>
                    <a:lnTo>
                      <a:pt x="12" y="51"/>
                    </a:lnTo>
                    <a:lnTo>
                      <a:pt x="12" y="9"/>
                    </a:lnTo>
                    <a:lnTo>
                      <a:pt x="40" y="9"/>
                    </a:lnTo>
                    <a:lnTo>
                      <a:pt x="40" y="51"/>
                    </a:lnTo>
                    <a:close/>
                    <a:moveTo>
                      <a:pt x="79" y="158"/>
                    </a:moveTo>
                    <a:lnTo>
                      <a:pt x="49" y="158"/>
                    </a:lnTo>
                    <a:lnTo>
                      <a:pt x="49" y="116"/>
                    </a:lnTo>
                    <a:lnTo>
                      <a:pt x="79" y="116"/>
                    </a:lnTo>
                    <a:lnTo>
                      <a:pt x="79" y="158"/>
                    </a:lnTo>
                    <a:close/>
                    <a:moveTo>
                      <a:pt x="79" y="105"/>
                    </a:moveTo>
                    <a:lnTo>
                      <a:pt x="49" y="105"/>
                    </a:lnTo>
                    <a:lnTo>
                      <a:pt x="49" y="63"/>
                    </a:lnTo>
                    <a:lnTo>
                      <a:pt x="79" y="63"/>
                    </a:lnTo>
                    <a:lnTo>
                      <a:pt x="79" y="105"/>
                    </a:lnTo>
                    <a:close/>
                    <a:moveTo>
                      <a:pt x="79" y="51"/>
                    </a:moveTo>
                    <a:lnTo>
                      <a:pt x="49" y="51"/>
                    </a:lnTo>
                    <a:lnTo>
                      <a:pt x="49" y="9"/>
                    </a:lnTo>
                    <a:lnTo>
                      <a:pt x="79" y="9"/>
                    </a:lnTo>
                    <a:lnTo>
                      <a:pt x="79"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Calibri" panose="020F0502020204030204"/>
                  <a:ea typeface="+mn-ea"/>
                  <a:cs typeface="+mn-cs"/>
                </a:endParaRPr>
              </a:p>
            </p:txBody>
          </p:sp>
          <p:sp>
            <p:nvSpPr>
              <p:cNvPr id="28" name="Freeform 128">
                <a:extLst>
                  <a:ext uri="{FF2B5EF4-FFF2-40B4-BE49-F238E27FC236}">
                    <a16:creationId xmlns:a16="http://schemas.microsoft.com/office/drawing/2014/main" id="{619ED4FF-F8D0-4AEA-B1C3-5D906C962802}"/>
                  </a:ext>
                </a:extLst>
              </p:cNvPr>
              <p:cNvSpPr>
                <a:spLocks/>
              </p:cNvSpPr>
              <p:nvPr/>
            </p:nvSpPr>
            <p:spPr bwMode="auto">
              <a:xfrm>
                <a:off x="6279792" y="2299879"/>
                <a:ext cx="367266" cy="154705"/>
              </a:xfrm>
              <a:custGeom>
                <a:avLst/>
                <a:gdLst>
                  <a:gd name="T0" fmla="*/ 0 w 292"/>
                  <a:gd name="T1" fmla="*/ 123 h 123"/>
                  <a:gd name="T2" fmla="*/ 146 w 292"/>
                  <a:gd name="T3" fmla="*/ 0 h 123"/>
                  <a:gd name="T4" fmla="*/ 292 w 292"/>
                  <a:gd name="T5" fmla="*/ 123 h 123"/>
                  <a:gd name="T6" fmla="*/ 0 w 292"/>
                  <a:gd name="T7" fmla="*/ 123 h 123"/>
                </a:gdLst>
                <a:ahLst/>
                <a:cxnLst>
                  <a:cxn ang="0">
                    <a:pos x="T0" y="T1"/>
                  </a:cxn>
                  <a:cxn ang="0">
                    <a:pos x="T2" y="T3"/>
                  </a:cxn>
                  <a:cxn ang="0">
                    <a:pos x="T4" y="T5"/>
                  </a:cxn>
                  <a:cxn ang="0">
                    <a:pos x="T6" y="T7"/>
                  </a:cxn>
                </a:cxnLst>
                <a:rect l="0" t="0" r="r" b="b"/>
                <a:pathLst>
                  <a:path w="292" h="123">
                    <a:moveTo>
                      <a:pt x="0" y="123"/>
                    </a:moveTo>
                    <a:lnTo>
                      <a:pt x="146" y="0"/>
                    </a:lnTo>
                    <a:lnTo>
                      <a:pt x="292" y="123"/>
                    </a:lnTo>
                    <a:lnTo>
                      <a:pt x="0"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Calibri" panose="020F0502020204030204"/>
                  <a:ea typeface="+mn-ea"/>
                  <a:cs typeface="+mn-cs"/>
                </a:endParaRPr>
              </a:p>
            </p:txBody>
          </p:sp>
          <p:sp>
            <p:nvSpPr>
              <p:cNvPr id="29" name="Freeform 129">
                <a:extLst>
                  <a:ext uri="{FF2B5EF4-FFF2-40B4-BE49-F238E27FC236}">
                    <a16:creationId xmlns:a16="http://schemas.microsoft.com/office/drawing/2014/main" id="{024ED2C7-035B-4C8C-AA2A-660AAB29E68B}"/>
                  </a:ext>
                </a:extLst>
              </p:cNvPr>
              <p:cNvSpPr>
                <a:spLocks noEditPoints="1"/>
              </p:cNvSpPr>
              <p:nvPr/>
            </p:nvSpPr>
            <p:spPr bwMode="auto">
              <a:xfrm>
                <a:off x="6337650" y="2420623"/>
                <a:ext cx="251551" cy="197469"/>
              </a:xfrm>
              <a:custGeom>
                <a:avLst/>
                <a:gdLst>
                  <a:gd name="T0" fmla="*/ 0 w 200"/>
                  <a:gd name="T1" fmla="*/ 0 h 157"/>
                  <a:gd name="T2" fmla="*/ 0 w 200"/>
                  <a:gd name="T3" fmla="*/ 157 h 157"/>
                  <a:gd name="T4" fmla="*/ 200 w 200"/>
                  <a:gd name="T5" fmla="*/ 157 h 157"/>
                  <a:gd name="T6" fmla="*/ 200 w 200"/>
                  <a:gd name="T7" fmla="*/ 0 h 157"/>
                  <a:gd name="T8" fmla="*/ 0 w 200"/>
                  <a:gd name="T9" fmla="*/ 0 h 157"/>
                  <a:gd name="T10" fmla="*/ 160 w 200"/>
                  <a:gd name="T11" fmla="*/ 148 h 157"/>
                  <a:gd name="T12" fmla="*/ 107 w 200"/>
                  <a:gd name="T13" fmla="*/ 148 h 157"/>
                  <a:gd name="T14" fmla="*/ 107 w 200"/>
                  <a:gd name="T15" fmla="*/ 53 h 157"/>
                  <a:gd name="T16" fmla="*/ 160 w 200"/>
                  <a:gd name="T17" fmla="*/ 53 h 157"/>
                  <a:gd name="T18" fmla="*/ 160 w 200"/>
                  <a:gd name="T19" fmla="*/ 14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157">
                    <a:moveTo>
                      <a:pt x="0" y="0"/>
                    </a:moveTo>
                    <a:lnTo>
                      <a:pt x="0" y="157"/>
                    </a:lnTo>
                    <a:lnTo>
                      <a:pt x="200" y="157"/>
                    </a:lnTo>
                    <a:lnTo>
                      <a:pt x="200" y="0"/>
                    </a:lnTo>
                    <a:lnTo>
                      <a:pt x="0" y="0"/>
                    </a:lnTo>
                    <a:close/>
                    <a:moveTo>
                      <a:pt x="160" y="148"/>
                    </a:moveTo>
                    <a:lnTo>
                      <a:pt x="107" y="148"/>
                    </a:lnTo>
                    <a:lnTo>
                      <a:pt x="107" y="53"/>
                    </a:lnTo>
                    <a:lnTo>
                      <a:pt x="160" y="53"/>
                    </a:lnTo>
                    <a:lnTo>
                      <a:pt x="160" y="1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Calibri" panose="020F0502020204030204"/>
                  <a:ea typeface="+mn-ea"/>
                  <a:cs typeface="+mn-cs"/>
                </a:endParaRPr>
              </a:p>
            </p:txBody>
          </p:sp>
          <p:sp>
            <p:nvSpPr>
              <p:cNvPr id="30" name="Rectangle 130">
                <a:extLst>
                  <a:ext uri="{FF2B5EF4-FFF2-40B4-BE49-F238E27FC236}">
                    <a16:creationId xmlns:a16="http://schemas.microsoft.com/office/drawing/2014/main" id="{269920F3-D814-4332-96D3-2EB8F5201811}"/>
                  </a:ext>
                </a:extLst>
              </p:cNvPr>
              <p:cNvSpPr>
                <a:spLocks noChangeArrowheads="1"/>
              </p:cNvSpPr>
              <p:nvPr/>
            </p:nvSpPr>
            <p:spPr bwMode="auto">
              <a:xfrm>
                <a:off x="6357773" y="2343901"/>
                <a:ext cx="30186" cy="503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Calibri" panose="020F0502020204030204"/>
                  <a:ea typeface="+mn-ea"/>
                  <a:cs typeface="+mn-cs"/>
                </a:endParaRPr>
              </a:p>
            </p:txBody>
          </p:sp>
          <p:sp>
            <p:nvSpPr>
              <p:cNvPr id="31" name="Freeform 131">
                <a:extLst>
                  <a:ext uri="{FF2B5EF4-FFF2-40B4-BE49-F238E27FC236}">
                    <a16:creationId xmlns:a16="http://schemas.microsoft.com/office/drawing/2014/main" id="{B34426B8-2F6D-473D-8803-E63771664C33}"/>
                  </a:ext>
                </a:extLst>
              </p:cNvPr>
              <p:cNvSpPr>
                <a:spLocks/>
              </p:cNvSpPr>
              <p:nvPr/>
            </p:nvSpPr>
            <p:spPr bwMode="auto">
              <a:xfrm>
                <a:off x="6238285" y="2575328"/>
                <a:ext cx="786100" cy="66662"/>
              </a:xfrm>
              <a:custGeom>
                <a:avLst/>
                <a:gdLst>
                  <a:gd name="T0" fmla="*/ 269 w 269"/>
                  <a:gd name="T1" fmla="*/ 23 h 23"/>
                  <a:gd name="T2" fmla="*/ 134 w 269"/>
                  <a:gd name="T3" fmla="*/ 0 h 23"/>
                  <a:gd name="T4" fmla="*/ 0 w 269"/>
                  <a:gd name="T5" fmla="*/ 23 h 23"/>
                  <a:gd name="T6" fmla="*/ 134 w 269"/>
                  <a:gd name="T7" fmla="*/ 19 h 23"/>
                  <a:gd name="T8" fmla="*/ 269 w 269"/>
                  <a:gd name="T9" fmla="*/ 23 h 23"/>
                </a:gdLst>
                <a:ahLst/>
                <a:cxnLst>
                  <a:cxn ang="0">
                    <a:pos x="T0" y="T1"/>
                  </a:cxn>
                  <a:cxn ang="0">
                    <a:pos x="T2" y="T3"/>
                  </a:cxn>
                  <a:cxn ang="0">
                    <a:pos x="T4" y="T5"/>
                  </a:cxn>
                  <a:cxn ang="0">
                    <a:pos x="T6" y="T7"/>
                  </a:cxn>
                  <a:cxn ang="0">
                    <a:pos x="T8" y="T9"/>
                  </a:cxn>
                </a:cxnLst>
                <a:rect l="0" t="0" r="r" b="b"/>
                <a:pathLst>
                  <a:path w="269" h="23">
                    <a:moveTo>
                      <a:pt x="269" y="23"/>
                    </a:moveTo>
                    <a:cubicBezTo>
                      <a:pt x="235" y="9"/>
                      <a:pt x="187" y="0"/>
                      <a:pt x="134" y="0"/>
                    </a:cubicBezTo>
                    <a:cubicBezTo>
                      <a:pt x="82" y="0"/>
                      <a:pt x="34" y="9"/>
                      <a:pt x="0" y="23"/>
                    </a:cubicBezTo>
                    <a:cubicBezTo>
                      <a:pt x="42" y="20"/>
                      <a:pt x="87" y="19"/>
                      <a:pt x="134" y="19"/>
                    </a:cubicBezTo>
                    <a:cubicBezTo>
                      <a:pt x="181" y="19"/>
                      <a:pt x="227" y="20"/>
                      <a:pt x="269"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Calibri" panose="020F0502020204030204"/>
                  <a:ea typeface="+mn-ea"/>
                  <a:cs typeface="+mn-cs"/>
                </a:endParaRPr>
              </a:p>
            </p:txBody>
          </p:sp>
        </p:grpSp>
      </p:grpSp>
      <p:grpSp>
        <p:nvGrpSpPr>
          <p:cNvPr id="42" name="Group 41">
            <a:extLst>
              <a:ext uri="{FF2B5EF4-FFF2-40B4-BE49-F238E27FC236}">
                <a16:creationId xmlns:a16="http://schemas.microsoft.com/office/drawing/2014/main" id="{8E71AEB4-8312-4E55-89A7-BD4071468ECE}"/>
              </a:ext>
            </a:extLst>
          </p:cNvPr>
          <p:cNvGrpSpPr/>
          <p:nvPr/>
        </p:nvGrpSpPr>
        <p:grpSpPr>
          <a:xfrm>
            <a:off x="5771265" y="3176144"/>
            <a:ext cx="961140" cy="973880"/>
            <a:chOff x="5919477" y="3231150"/>
            <a:chExt cx="1308790" cy="1308790"/>
          </a:xfrm>
        </p:grpSpPr>
        <p:sp>
          <p:nvSpPr>
            <p:cNvPr id="43" name="Oval 42">
              <a:extLst>
                <a:ext uri="{FF2B5EF4-FFF2-40B4-BE49-F238E27FC236}">
                  <a16:creationId xmlns:a16="http://schemas.microsoft.com/office/drawing/2014/main" id="{5E67E5B2-2574-478A-9DBC-F56B348CA842}"/>
                </a:ext>
              </a:extLst>
            </p:cNvPr>
            <p:cNvSpPr/>
            <p:nvPr/>
          </p:nvSpPr>
          <p:spPr>
            <a:xfrm>
              <a:off x="5919477" y="3231150"/>
              <a:ext cx="1308790" cy="1308790"/>
            </a:xfrm>
            <a:prstGeom prst="ellipse">
              <a:avLst/>
            </a:prstGeom>
            <a:solidFill>
              <a:schemeClr val="accent3">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4" name="Shape">
              <a:extLst>
                <a:ext uri="{FF2B5EF4-FFF2-40B4-BE49-F238E27FC236}">
                  <a16:creationId xmlns:a16="http://schemas.microsoft.com/office/drawing/2014/main" id="{631471DC-FC13-4A9A-89AC-8F1F7410B21B}"/>
                </a:ext>
              </a:extLst>
            </p:cNvPr>
            <p:cNvSpPr/>
            <p:nvPr/>
          </p:nvSpPr>
          <p:spPr>
            <a:xfrm>
              <a:off x="6244697" y="3513061"/>
              <a:ext cx="664157" cy="663269"/>
            </a:xfrm>
            <a:custGeom>
              <a:avLst/>
              <a:gdLst/>
              <a:ahLst/>
              <a:cxnLst>
                <a:cxn ang="0">
                  <a:pos x="wd2" y="hd2"/>
                </a:cxn>
                <a:cxn ang="5400000">
                  <a:pos x="wd2" y="hd2"/>
                </a:cxn>
                <a:cxn ang="10800000">
                  <a:pos x="wd2" y="hd2"/>
                </a:cxn>
                <a:cxn ang="16200000">
                  <a:pos x="wd2" y="hd2"/>
                </a:cxn>
              </a:cxnLst>
              <a:rect l="0" t="0" r="r" b="b"/>
              <a:pathLst>
                <a:path w="21586" h="21589" extrusionOk="0">
                  <a:moveTo>
                    <a:pt x="5514" y="0"/>
                  </a:moveTo>
                  <a:cubicBezTo>
                    <a:pt x="4559" y="5"/>
                    <a:pt x="3647" y="396"/>
                    <a:pt x="2983" y="1083"/>
                  </a:cubicBezTo>
                  <a:cubicBezTo>
                    <a:pt x="2370" y="1719"/>
                    <a:pt x="2016" y="2562"/>
                    <a:pt x="1992" y="3446"/>
                  </a:cubicBezTo>
                  <a:cubicBezTo>
                    <a:pt x="1980" y="3574"/>
                    <a:pt x="2025" y="3701"/>
                    <a:pt x="2115" y="3793"/>
                  </a:cubicBezTo>
                  <a:cubicBezTo>
                    <a:pt x="2189" y="3868"/>
                    <a:pt x="2288" y="3914"/>
                    <a:pt x="2392" y="3922"/>
                  </a:cubicBezTo>
                  <a:lnTo>
                    <a:pt x="4907" y="3922"/>
                  </a:lnTo>
                  <a:cubicBezTo>
                    <a:pt x="5953" y="3917"/>
                    <a:pt x="6944" y="3451"/>
                    <a:pt x="7616" y="2648"/>
                  </a:cubicBezTo>
                  <a:cubicBezTo>
                    <a:pt x="8133" y="2030"/>
                    <a:pt x="8423" y="1254"/>
                    <a:pt x="8437" y="448"/>
                  </a:cubicBezTo>
                  <a:cubicBezTo>
                    <a:pt x="8441" y="320"/>
                    <a:pt x="8388" y="197"/>
                    <a:pt x="8294" y="111"/>
                  </a:cubicBezTo>
                  <a:cubicBezTo>
                    <a:pt x="8211" y="37"/>
                    <a:pt x="8103" y="-3"/>
                    <a:pt x="7991" y="0"/>
                  </a:cubicBezTo>
                  <a:lnTo>
                    <a:pt x="5514" y="0"/>
                  </a:lnTo>
                  <a:close/>
                  <a:moveTo>
                    <a:pt x="11341" y="0"/>
                  </a:moveTo>
                  <a:cubicBezTo>
                    <a:pt x="10386" y="5"/>
                    <a:pt x="9474" y="396"/>
                    <a:pt x="8810" y="1083"/>
                  </a:cubicBezTo>
                  <a:cubicBezTo>
                    <a:pt x="8197" y="1719"/>
                    <a:pt x="7843" y="2562"/>
                    <a:pt x="7819" y="3446"/>
                  </a:cubicBezTo>
                  <a:cubicBezTo>
                    <a:pt x="7807" y="3574"/>
                    <a:pt x="7852" y="3701"/>
                    <a:pt x="7942" y="3793"/>
                  </a:cubicBezTo>
                  <a:cubicBezTo>
                    <a:pt x="8016" y="3868"/>
                    <a:pt x="8115" y="3914"/>
                    <a:pt x="8219" y="3922"/>
                  </a:cubicBezTo>
                  <a:lnTo>
                    <a:pt x="10734" y="3922"/>
                  </a:lnTo>
                  <a:cubicBezTo>
                    <a:pt x="11780" y="3917"/>
                    <a:pt x="12771" y="3451"/>
                    <a:pt x="13443" y="2648"/>
                  </a:cubicBezTo>
                  <a:cubicBezTo>
                    <a:pt x="13960" y="2030"/>
                    <a:pt x="14250" y="1254"/>
                    <a:pt x="14264" y="448"/>
                  </a:cubicBezTo>
                  <a:cubicBezTo>
                    <a:pt x="14268" y="320"/>
                    <a:pt x="14216" y="197"/>
                    <a:pt x="14121" y="111"/>
                  </a:cubicBezTo>
                  <a:cubicBezTo>
                    <a:pt x="14038" y="37"/>
                    <a:pt x="13930" y="-3"/>
                    <a:pt x="13819" y="0"/>
                  </a:cubicBezTo>
                  <a:lnTo>
                    <a:pt x="11341" y="0"/>
                  </a:lnTo>
                  <a:close/>
                  <a:moveTo>
                    <a:pt x="5515" y="844"/>
                  </a:moveTo>
                  <a:lnTo>
                    <a:pt x="6511" y="844"/>
                  </a:lnTo>
                  <a:lnTo>
                    <a:pt x="2925" y="2605"/>
                  </a:lnTo>
                  <a:cubicBezTo>
                    <a:pt x="3081" y="2194"/>
                    <a:pt x="3334" y="1823"/>
                    <a:pt x="3667" y="1529"/>
                  </a:cubicBezTo>
                  <a:cubicBezTo>
                    <a:pt x="4176" y="1079"/>
                    <a:pt x="4835" y="834"/>
                    <a:pt x="5515" y="844"/>
                  </a:cubicBezTo>
                  <a:close/>
                  <a:moveTo>
                    <a:pt x="11342" y="844"/>
                  </a:moveTo>
                  <a:lnTo>
                    <a:pt x="12338" y="844"/>
                  </a:lnTo>
                  <a:lnTo>
                    <a:pt x="8752" y="2605"/>
                  </a:lnTo>
                  <a:cubicBezTo>
                    <a:pt x="8908" y="2194"/>
                    <a:pt x="9161" y="1823"/>
                    <a:pt x="9494" y="1529"/>
                  </a:cubicBezTo>
                  <a:cubicBezTo>
                    <a:pt x="10003" y="1079"/>
                    <a:pt x="10662" y="834"/>
                    <a:pt x="11342" y="844"/>
                  </a:cubicBezTo>
                  <a:close/>
                  <a:moveTo>
                    <a:pt x="7488" y="1286"/>
                  </a:moveTo>
                  <a:cubicBezTo>
                    <a:pt x="7358" y="1631"/>
                    <a:pt x="7162" y="1948"/>
                    <a:pt x="6906" y="2218"/>
                  </a:cubicBezTo>
                  <a:cubicBezTo>
                    <a:pt x="6379" y="2773"/>
                    <a:pt x="5649" y="3090"/>
                    <a:pt x="4884" y="3095"/>
                  </a:cubicBezTo>
                  <a:lnTo>
                    <a:pt x="3853" y="3095"/>
                  </a:lnTo>
                  <a:lnTo>
                    <a:pt x="7488" y="1286"/>
                  </a:lnTo>
                  <a:close/>
                  <a:moveTo>
                    <a:pt x="13315" y="1286"/>
                  </a:moveTo>
                  <a:cubicBezTo>
                    <a:pt x="13185" y="1631"/>
                    <a:pt x="12989" y="1948"/>
                    <a:pt x="12734" y="2218"/>
                  </a:cubicBezTo>
                  <a:cubicBezTo>
                    <a:pt x="12207" y="2773"/>
                    <a:pt x="11476" y="3090"/>
                    <a:pt x="10711" y="3095"/>
                  </a:cubicBezTo>
                  <a:lnTo>
                    <a:pt x="9681" y="3095"/>
                  </a:lnTo>
                  <a:lnTo>
                    <a:pt x="13315" y="1286"/>
                  </a:lnTo>
                  <a:close/>
                  <a:moveTo>
                    <a:pt x="874" y="4519"/>
                  </a:moveTo>
                  <a:cubicBezTo>
                    <a:pt x="639" y="4519"/>
                    <a:pt x="449" y="4710"/>
                    <a:pt x="449" y="4945"/>
                  </a:cubicBezTo>
                  <a:cubicBezTo>
                    <a:pt x="449" y="5180"/>
                    <a:pt x="639" y="5370"/>
                    <a:pt x="874" y="5370"/>
                  </a:cubicBezTo>
                  <a:lnTo>
                    <a:pt x="970" y="5370"/>
                  </a:lnTo>
                  <a:lnTo>
                    <a:pt x="970" y="12534"/>
                  </a:lnTo>
                  <a:lnTo>
                    <a:pt x="468" y="12534"/>
                  </a:lnTo>
                  <a:cubicBezTo>
                    <a:pt x="345" y="12534"/>
                    <a:pt x="226" y="12583"/>
                    <a:pt x="139" y="12670"/>
                  </a:cubicBezTo>
                  <a:cubicBezTo>
                    <a:pt x="51" y="12758"/>
                    <a:pt x="1" y="12877"/>
                    <a:pt x="1" y="13001"/>
                  </a:cubicBezTo>
                  <a:lnTo>
                    <a:pt x="1" y="21057"/>
                  </a:lnTo>
                  <a:cubicBezTo>
                    <a:pt x="-7" y="21189"/>
                    <a:pt x="37" y="21318"/>
                    <a:pt x="124" y="21418"/>
                  </a:cubicBezTo>
                  <a:cubicBezTo>
                    <a:pt x="226" y="21534"/>
                    <a:pt x="376" y="21597"/>
                    <a:pt x="531" y="21588"/>
                  </a:cubicBezTo>
                  <a:lnTo>
                    <a:pt x="21023" y="21588"/>
                  </a:lnTo>
                  <a:cubicBezTo>
                    <a:pt x="21173" y="21595"/>
                    <a:pt x="21319" y="21539"/>
                    <a:pt x="21426" y="21434"/>
                  </a:cubicBezTo>
                  <a:cubicBezTo>
                    <a:pt x="21535" y="21326"/>
                    <a:pt x="21593" y="21178"/>
                    <a:pt x="21586" y="21024"/>
                  </a:cubicBezTo>
                  <a:lnTo>
                    <a:pt x="21586" y="12740"/>
                  </a:lnTo>
                  <a:lnTo>
                    <a:pt x="17837" y="8985"/>
                  </a:lnTo>
                  <a:cubicBezTo>
                    <a:pt x="17700" y="8832"/>
                    <a:pt x="17473" y="8796"/>
                    <a:pt x="17296" y="8900"/>
                  </a:cubicBezTo>
                  <a:cubicBezTo>
                    <a:pt x="17170" y="8974"/>
                    <a:pt x="17092" y="9109"/>
                    <a:pt x="17090" y="9255"/>
                  </a:cubicBezTo>
                  <a:lnTo>
                    <a:pt x="17090" y="11916"/>
                  </a:lnTo>
                  <a:lnTo>
                    <a:pt x="14113" y="8950"/>
                  </a:lnTo>
                  <a:cubicBezTo>
                    <a:pt x="14002" y="8829"/>
                    <a:pt x="13822" y="8801"/>
                    <a:pt x="13679" y="8882"/>
                  </a:cubicBezTo>
                  <a:cubicBezTo>
                    <a:pt x="13567" y="8944"/>
                    <a:pt x="13499" y="9064"/>
                    <a:pt x="13502" y="9192"/>
                  </a:cubicBezTo>
                  <a:lnTo>
                    <a:pt x="13502" y="11894"/>
                  </a:lnTo>
                  <a:lnTo>
                    <a:pt x="10500" y="8961"/>
                  </a:lnTo>
                  <a:cubicBezTo>
                    <a:pt x="10417" y="8872"/>
                    <a:pt x="10301" y="8831"/>
                    <a:pt x="10187" y="8840"/>
                  </a:cubicBezTo>
                  <a:cubicBezTo>
                    <a:pt x="10119" y="8846"/>
                    <a:pt x="10051" y="8871"/>
                    <a:pt x="9992" y="8914"/>
                  </a:cubicBezTo>
                  <a:cubicBezTo>
                    <a:pt x="9888" y="8989"/>
                    <a:pt x="9832" y="9114"/>
                    <a:pt x="9842" y="9242"/>
                  </a:cubicBezTo>
                  <a:lnTo>
                    <a:pt x="9839" y="12534"/>
                  </a:lnTo>
                  <a:lnTo>
                    <a:pt x="9359" y="12534"/>
                  </a:lnTo>
                  <a:lnTo>
                    <a:pt x="9359" y="5370"/>
                  </a:lnTo>
                  <a:lnTo>
                    <a:pt x="9419" y="5370"/>
                  </a:lnTo>
                  <a:cubicBezTo>
                    <a:pt x="9653" y="5370"/>
                    <a:pt x="9843" y="5180"/>
                    <a:pt x="9843" y="4945"/>
                  </a:cubicBezTo>
                  <a:cubicBezTo>
                    <a:pt x="9843" y="4710"/>
                    <a:pt x="9653" y="4519"/>
                    <a:pt x="9419" y="4519"/>
                  </a:cubicBezTo>
                  <a:lnTo>
                    <a:pt x="5708" y="4519"/>
                  </a:lnTo>
                  <a:cubicBezTo>
                    <a:pt x="5473" y="4519"/>
                    <a:pt x="5283" y="4710"/>
                    <a:pt x="5283" y="4945"/>
                  </a:cubicBezTo>
                  <a:cubicBezTo>
                    <a:pt x="5283" y="5180"/>
                    <a:pt x="5473" y="5370"/>
                    <a:pt x="5708" y="5370"/>
                  </a:cubicBezTo>
                  <a:lnTo>
                    <a:pt x="5832" y="5370"/>
                  </a:lnTo>
                  <a:lnTo>
                    <a:pt x="5832" y="9124"/>
                  </a:lnTo>
                  <a:cubicBezTo>
                    <a:pt x="5828" y="9359"/>
                    <a:pt x="6020" y="9550"/>
                    <a:pt x="6255" y="9545"/>
                  </a:cubicBezTo>
                  <a:cubicBezTo>
                    <a:pt x="6482" y="9539"/>
                    <a:pt x="6661" y="9351"/>
                    <a:pt x="6656" y="9124"/>
                  </a:cubicBezTo>
                  <a:lnTo>
                    <a:pt x="6656" y="5370"/>
                  </a:lnTo>
                  <a:lnTo>
                    <a:pt x="8535" y="5370"/>
                  </a:lnTo>
                  <a:lnTo>
                    <a:pt x="8535" y="12534"/>
                  </a:lnTo>
                  <a:lnTo>
                    <a:pt x="6656" y="12534"/>
                  </a:lnTo>
                  <a:lnTo>
                    <a:pt x="6656" y="12020"/>
                  </a:lnTo>
                  <a:cubicBezTo>
                    <a:pt x="6654" y="11797"/>
                    <a:pt x="6477" y="11616"/>
                    <a:pt x="6255" y="11611"/>
                  </a:cubicBezTo>
                  <a:cubicBezTo>
                    <a:pt x="6025" y="11605"/>
                    <a:pt x="5834" y="11789"/>
                    <a:pt x="5832" y="12020"/>
                  </a:cubicBezTo>
                  <a:lnTo>
                    <a:pt x="5832" y="12534"/>
                  </a:lnTo>
                  <a:lnTo>
                    <a:pt x="4497" y="12534"/>
                  </a:lnTo>
                  <a:lnTo>
                    <a:pt x="4497" y="5370"/>
                  </a:lnTo>
                  <a:lnTo>
                    <a:pt x="4584" y="5370"/>
                  </a:lnTo>
                  <a:cubicBezTo>
                    <a:pt x="4819" y="5370"/>
                    <a:pt x="5009" y="5180"/>
                    <a:pt x="5009" y="4945"/>
                  </a:cubicBezTo>
                  <a:cubicBezTo>
                    <a:pt x="5009" y="4710"/>
                    <a:pt x="4819" y="4519"/>
                    <a:pt x="4584" y="4519"/>
                  </a:cubicBezTo>
                  <a:lnTo>
                    <a:pt x="874" y="4519"/>
                  </a:lnTo>
                  <a:close/>
                  <a:moveTo>
                    <a:pt x="1794" y="5370"/>
                  </a:moveTo>
                  <a:lnTo>
                    <a:pt x="3673" y="5370"/>
                  </a:lnTo>
                  <a:lnTo>
                    <a:pt x="3673" y="12534"/>
                  </a:lnTo>
                  <a:lnTo>
                    <a:pt x="1794" y="12534"/>
                  </a:lnTo>
                  <a:lnTo>
                    <a:pt x="1794" y="5370"/>
                  </a:lnTo>
                  <a:close/>
                  <a:moveTo>
                    <a:pt x="6244" y="10102"/>
                  </a:moveTo>
                  <a:cubicBezTo>
                    <a:pt x="6134" y="10102"/>
                    <a:pt x="6024" y="10144"/>
                    <a:pt x="5941" y="10228"/>
                  </a:cubicBezTo>
                  <a:cubicBezTo>
                    <a:pt x="5773" y="10395"/>
                    <a:pt x="5773" y="10667"/>
                    <a:pt x="5941" y="10835"/>
                  </a:cubicBezTo>
                  <a:cubicBezTo>
                    <a:pt x="6108" y="11002"/>
                    <a:pt x="6379" y="11002"/>
                    <a:pt x="6547" y="10835"/>
                  </a:cubicBezTo>
                  <a:cubicBezTo>
                    <a:pt x="6714" y="10667"/>
                    <a:pt x="6714" y="10395"/>
                    <a:pt x="6547" y="10228"/>
                  </a:cubicBezTo>
                  <a:cubicBezTo>
                    <a:pt x="6463" y="10144"/>
                    <a:pt x="6353" y="10102"/>
                    <a:pt x="6244" y="10102"/>
                  </a:cubicBezTo>
                  <a:close/>
                  <a:moveTo>
                    <a:pt x="17899" y="10268"/>
                  </a:moveTo>
                  <a:lnTo>
                    <a:pt x="20727" y="13067"/>
                  </a:lnTo>
                  <a:lnTo>
                    <a:pt x="20727" y="20748"/>
                  </a:lnTo>
                  <a:lnTo>
                    <a:pt x="825" y="20741"/>
                  </a:lnTo>
                  <a:lnTo>
                    <a:pt x="825" y="13308"/>
                  </a:lnTo>
                  <a:lnTo>
                    <a:pt x="10241" y="13311"/>
                  </a:lnTo>
                  <a:cubicBezTo>
                    <a:pt x="10356" y="13312"/>
                    <a:pt x="10465" y="13265"/>
                    <a:pt x="10543" y="13180"/>
                  </a:cubicBezTo>
                  <a:cubicBezTo>
                    <a:pt x="10608" y="13110"/>
                    <a:pt x="10645" y="13018"/>
                    <a:pt x="10648" y="12922"/>
                  </a:cubicBezTo>
                  <a:lnTo>
                    <a:pt x="10648" y="10279"/>
                  </a:lnTo>
                  <a:lnTo>
                    <a:pt x="13653" y="13240"/>
                  </a:lnTo>
                  <a:cubicBezTo>
                    <a:pt x="13758" y="13341"/>
                    <a:pt x="13913" y="13368"/>
                    <a:pt x="14045" y="13309"/>
                  </a:cubicBezTo>
                  <a:cubicBezTo>
                    <a:pt x="14183" y="13249"/>
                    <a:pt x="14268" y="13109"/>
                    <a:pt x="14258" y="12958"/>
                  </a:cubicBezTo>
                  <a:lnTo>
                    <a:pt x="14258" y="10288"/>
                  </a:lnTo>
                  <a:lnTo>
                    <a:pt x="17249" y="13233"/>
                  </a:lnTo>
                  <a:cubicBezTo>
                    <a:pt x="17370" y="13343"/>
                    <a:pt x="17546" y="13367"/>
                    <a:pt x="17691" y="13293"/>
                  </a:cubicBezTo>
                  <a:cubicBezTo>
                    <a:pt x="17809" y="13233"/>
                    <a:pt x="17887" y="13116"/>
                    <a:pt x="17899" y="12984"/>
                  </a:cubicBezTo>
                  <a:lnTo>
                    <a:pt x="17899" y="10268"/>
                  </a:lnTo>
                  <a:close/>
                  <a:moveTo>
                    <a:pt x="2934" y="15213"/>
                  </a:moveTo>
                  <a:cubicBezTo>
                    <a:pt x="2749" y="15213"/>
                    <a:pt x="2655" y="15214"/>
                    <a:pt x="2556" y="15245"/>
                  </a:cubicBezTo>
                  <a:cubicBezTo>
                    <a:pt x="2447" y="15285"/>
                    <a:pt x="2361" y="15371"/>
                    <a:pt x="2321" y="15480"/>
                  </a:cubicBezTo>
                  <a:cubicBezTo>
                    <a:pt x="2290" y="15580"/>
                    <a:pt x="2290" y="15674"/>
                    <a:pt x="2290" y="15859"/>
                  </a:cubicBezTo>
                  <a:lnTo>
                    <a:pt x="2290" y="18174"/>
                  </a:lnTo>
                  <a:cubicBezTo>
                    <a:pt x="2290" y="18362"/>
                    <a:pt x="2290" y="18455"/>
                    <a:pt x="2321" y="18555"/>
                  </a:cubicBezTo>
                  <a:cubicBezTo>
                    <a:pt x="2361" y="18664"/>
                    <a:pt x="2447" y="18750"/>
                    <a:pt x="2556" y="18790"/>
                  </a:cubicBezTo>
                  <a:cubicBezTo>
                    <a:pt x="2656" y="18821"/>
                    <a:pt x="2750" y="18822"/>
                    <a:pt x="2934" y="18822"/>
                  </a:cubicBezTo>
                  <a:lnTo>
                    <a:pt x="5233" y="18822"/>
                  </a:lnTo>
                  <a:cubicBezTo>
                    <a:pt x="5421" y="18822"/>
                    <a:pt x="5514" y="18821"/>
                    <a:pt x="5614" y="18790"/>
                  </a:cubicBezTo>
                  <a:cubicBezTo>
                    <a:pt x="5723" y="18750"/>
                    <a:pt x="5809" y="18664"/>
                    <a:pt x="5849" y="18555"/>
                  </a:cubicBezTo>
                  <a:cubicBezTo>
                    <a:pt x="5881" y="18455"/>
                    <a:pt x="5881" y="18362"/>
                    <a:pt x="5881" y="18177"/>
                  </a:cubicBezTo>
                  <a:lnTo>
                    <a:pt x="5881" y="15861"/>
                  </a:lnTo>
                  <a:cubicBezTo>
                    <a:pt x="5881" y="15673"/>
                    <a:pt x="5881" y="15580"/>
                    <a:pt x="5849" y="15480"/>
                  </a:cubicBezTo>
                  <a:cubicBezTo>
                    <a:pt x="5809" y="15371"/>
                    <a:pt x="5723" y="15285"/>
                    <a:pt x="5614" y="15245"/>
                  </a:cubicBezTo>
                  <a:cubicBezTo>
                    <a:pt x="5514" y="15214"/>
                    <a:pt x="5421" y="15213"/>
                    <a:pt x="5236" y="15213"/>
                  </a:cubicBezTo>
                  <a:lnTo>
                    <a:pt x="2937" y="15213"/>
                  </a:lnTo>
                  <a:lnTo>
                    <a:pt x="2934" y="15213"/>
                  </a:lnTo>
                  <a:close/>
                  <a:moveTo>
                    <a:pt x="7528" y="15213"/>
                  </a:moveTo>
                  <a:cubicBezTo>
                    <a:pt x="7342" y="15213"/>
                    <a:pt x="7249" y="15214"/>
                    <a:pt x="7150" y="15245"/>
                  </a:cubicBezTo>
                  <a:cubicBezTo>
                    <a:pt x="7041" y="15285"/>
                    <a:pt x="6954" y="15371"/>
                    <a:pt x="6915" y="15480"/>
                  </a:cubicBezTo>
                  <a:cubicBezTo>
                    <a:pt x="6883" y="15580"/>
                    <a:pt x="6883" y="15674"/>
                    <a:pt x="6883" y="15859"/>
                  </a:cubicBezTo>
                  <a:lnTo>
                    <a:pt x="6883" y="18174"/>
                  </a:lnTo>
                  <a:cubicBezTo>
                    <a:pt x="6883" y="18362"/>
                    <a:pt x="6883" y="18455"/>
                    <a:pt x="6915" y="18555"/>
                  </a:cubicBezTo>
                  <a:cubicBezTo>
                    <a:pt x="6954" y="18664"/>
                    <a:pt x="7041" y="18750"/>
                    <a:pt x="7150" y="18790"/>
                  </a:cubicBezTo>
                  <a:cubicBezTo>
                    <a:pt x="7249" y="18821"/>
                    <a:pt x="7343" y="18822"/>
                    <a:pt x="7528" y="18822"/>
                  </a:cubicBezTo>
                  <a:lnTo>
                    <a:pt x="9827" y="18822"/>
                  </a:lnTo>
                  <a:cubicBezTo>
                    <a:pt x="10014" y="18822"/>
                    <a:pt x="10108" y="18821"/>
                    <a:pt x="10207" y="18790"/>
                  </a:cubicBezTo>
                  <a:cubicBezTo>
                    <a:pt x="10317" y="18750"/>
                    <a:pt x="10403" y="18664"/>
                    <a:pt x="10442" y="18555"/>
                  </a:cubicBezTo>
                  <a:cubicBezTo>
                    <a:pt x="10474" y="18455"/>
                    <a:pt x="10474" y="18362"/>
                    <a:pt x="10474" y="18177"/>
                  </a:cubicBezTo>
                  <a:lnTo>
                    <a:pt x="10474" y="15861"/>
                  </a:lnTo>
                  <a:cubicBezTo>
                    <a:pt x="10474" y="15673"/>
                    <a:pt x="10474" y="15580"/>
                    <a:pt x="10442" y="15480"/>
                  </a:cubicBezTo>
                  <a:cubicBezTo>
                    <a:pt x="10403" y="15371"/>
                    <a:pt x="10317" y="15285"/>
                    <a:pt x="10207" y="15245"/>
                  </a:cubicBezTo>
                  <a:cubicBezTo>
                    <a:pt x="10108" y="15214"/>
                    <a:pt x="10014" y="15213"/>
                    <a:pt x="9829" y="15213"/>
                  </a:cubicBezTo>
                  <a:lnTo>
                    <a:pt x="7531" y="15213"/>
                  </a:lnTo>
                  <a:lnTo>
                    <a:pt x="7528" y="15213"/>
                  </a:lnTo>
                  <a:close/>
                  <a:moveTo>
                    <a:pt x="12121" y="15213"/>
                  </a:moveTo>
                  <a:cubicBezTo>
                    <a:pt x="11936" y="15213"/>
                    <a:pt x="11842" y="15214"/>
                    <a:pt x="11743" y="15245"/>
                  </a:cubicBezTo>
                  <a:cubicBezTo>
                    <a:pt x="11634" y="15285"/>
                    <a:pt x="11548" y="15371"/>
                    <a:pt x="11508" y="15480"/>
                  </a:cubicBezTo>
                  <a:cubicBezTo>
                    <a:pt x="11476" y="15580"/>
                    <a:pt x="11476" y="15674"/>
                    <a:pt x="11476" y="15859"/>
                  </a:cubicBezTo>
                  <a:lnTo>
                    <a:pt x="11476" y="18174"/>
                  </a:lnTo>
                  <a:cubicBezTo>
                    <a:pt x="11476" y="18362"/>
                    <a:pt x="11476" y="18455"/>
                    <a:pt x="11508" y="18555"/>
                  </a:cubicBezTo>
                  <a:cubicBezTo>
                    <a:pt x="11548" y="18664"/>
                    <a:pt x="11634" y="18750"/>
                    <a:pt x="11743" y="18790"/>
                  </a:cubicBezTo>
                  <a:cubicBezTo>
                    <a:pt x="11843" y="18821"/>
                    <a:pt x="11936" y="18822"/>
                    <a:pt x="12121" y="18822"/>
                  </a:cubicBezTo>
                  <a:lnTo>
                    <a:pt x="14420" y="18822"/>
                  </a:lnTo>
                  <a:cubicBezTo>
                    <a:pt x="14608" y="18822"/>
                    <a:pt x="14701" y="18821"/>
                    <a:pt x="14801" y="18790"/>
                  </a:cubicBezTo>
                  <a:cubicBezTo>
                    <a:pt x="14910" y="18750"/>
                    <a:pt x="14996" y="18664"/>
                    <a:pt x="15036" y="18555"/>
                  </a:cubicBezTo>
                  <a:cubicBezTo>
                    <a:pt x="15067" y="18455"/>
                    <a:pt x="15067" y="18362"/>
                    <a:pt x="15067" y="18177"/>
                  </a:cubicBezTo>
                  <a:lnTo>
                    <a:pt x="15067" y="15861"/>
                  </a:lnTo>
                  <a:cubicBezTo>
                    <a:pt x="15067" y="15673"/>
                    <a:pt x="15067" y="15580"/>
                    <a:pt x="15036" y="15480"/>
                  </a:cubicBezTo>
                  <a:cubicBezTo>
                    <a:pt x="14996" y="15371"/>
                    <a:pt x="14910" y="15285"/>
                    <a:pt x="14801" y="15245"/>
                  </a:cubicBezTo>
                  <a:cubicBezTo>
                    <a:pt x="14701" y="15214"/>
                    <a:pt x="14607" y="15213"/>
                    <a:pt x="14423" y="15213"/>
                  </a:cubicBezTo>
                  <a:lnTo>
                    <a:pt x="12124" y="15213"/>
                  </a:lnTo>
                  <a:lnTo>
                    <a:pt x="12121" y="15213"/>
                  </a:lnTo>
                  <a:close/>
                  <a:moveTo>
                    <a:pt x="16715" y="15213"/>
                  </a:moveTo>
                  <a:cubicBezTo>
                    <a:pt x="16529" y="15213"/>
                    <a:pt x="16435" y="15214"/>
                    <a:pt x="16336" y="15245"/>
                  </a:cubicBezTo>
                  <a:cubicBezTo>
                    <a:pt x="16227" y="15285"/>
                    <a:pt x="16141" y="15371"/>
                    <a:pt x="16101" y="15480"/>
                  </a:cubicBezTo>
                  <a:cubicBezTo>
                    <a:pt x="16070" y="15580"/>
                    <a:pt x="16070" y="15674"/>
                    <a:pt x="16070" y="15859"/>
                  </a:cubicBezTo>
                  <a:lnTo>
                    <a:pt x="16070" y="18174"/>
                  </a:lnTo>
                  <a:cubicBezTo>
                    <a:pt x="16070" y="18362"/>
                    <a:pt x="16070" y="18455"/>
                    <a:pt x="16101" y="18555"/>
                  </a:cubicBezTo>
                  <a:cubicBezTo>
                    <a:pt x="16141" y="18664"/>
                    <a:pt x="16227" y="18750"/>
                    <a:pt x="16336" y="18790"/>
                  </a:cubicBezTo>
                  <a:cubicBezTo>
                    <a:pt x="16436" y="18821"/>
                    <a:pt x="16530" y="18822"/>
                    <a:pt x="16715" y="18822"/>
                  </a:cubicBezTo>
                  <a:lnTo>
                    <a:pt x="19013" y="18822"/>
                  </a:lnTo>
                  <a:cubicBezTo>
                    <a:pt x="19201" y="18822"/>
                    <a:pt x="19295" y="18821"/>
                    <a:pt x="19394" y="18790"/>
                  </a:cubicBezTo>
                  <a:cubicBezTo>
                    <a:pt x="19503" y="18750"/>
                    <a:pt x="19589" y="18664"/>
                    <a:pt x="19629" y="18555"/>
                  </a:cubicBezTo>
                  <a:cubicBezTo>
                    <a:pt x="19661" y="18455"/>
                    <a:pt x="19661" y="18362"/>
                    <a:pt x="19661" y="18177"/>
                  </a:cubicBezTo>
                  <a:lnTo>
                    <a:pt x="19661" y="15861"/>
                  </a:lnTo>
                  <a:cubicBezTo>
                    <a:pt x="19661" y="15673"/>
                    <a:pt x="19661" y="15580"/>
                    <a:pt x="19629" y="15480"/>
                  </a:cubicBezTo>
                  <a:cubicBezTo>
                    <a:pt x="19589" y="15371"/>
                    <a:pt x="19503" y="15285"/>
                    <a:pt x="19394" y="15245"/>
                  </a:cubicBezTo>
                  <a:cubicBezTo>
                    <a:pt x="19295" y="15214"/>
                    <a:pt x="19201" y="15213"/>
                    <a:pt x="19016" y="15213"/>
                  </a:cubicBezTo>
                  <a:lnTo>
                    <a:pt x="16717" y="15213"/>
                  </a:lnTo>
                  <a:lnTo>
                    <a:pt x="16715" y="15213"/>
                  </a:lnTo>
                  <a:close/>
                  <a:moveTo>
                    <a:pt x="3101" y="16032"/>
                  </a:moveTo>
                  <a:lnTo>
                    <a:pt x="5069" y="16032"/>
                  </a:lnTo>
                  <a:lnTo>
                    <a:pt x="5069" y="18003"/>
                  </a:lnTo>
                  <a:lnTo>
                    <a:pt x="3101" y="18003"/>
                  </a:lnTo>
                  <a:lnTo>
                    <a:pt x="3101" y="16032"/>
                  </a:lnTo>
                  <a:close/>
                  <a:moveTo>
                    <a:pt x="7694" y="16032"/>
                  </a:moveTo>
                  <a:lnTo>
                    <a:pt x="9663" y="16032"/>
                  </a:lnTo>
                  <a:lnTo>
                    <a:pt x="9663" y="18003"/>
                  </a:lnTo>
                  <a:lnTo>
                    <a:pt x="7694" y="18003"/>
                  </a:lnTo>
                  <a:lnTo>
                    <a:pt x="7694" y="16032"/>
                  </a:lnTo>
                  <a:close/>
                  <a:moveTo>
                    <a:pt x="12288" y="16032"/>
                  </a:moveTo>
                  <a:lnTo>
                    <a:pt x="14256" y="16032"/>
                  </a:lnTo>
                  <a:lnTo>
                    <a:pt x="14256" y="18003"/>
                  </a:lnTo>
                  <a:lnTo>
                    <a:pt x="12288" y="18003"/>
                  </a:lnTo>
                  <a:lnTo>
                    <a:pt x="12288" y="16032"/>
                  </a:lnTo>
                  <a:close/>
                  <a:moveTo>
                    <a:pt x="16881" y="16032"/>
                  </a:moveTo>
                  <a:lnTo>
                    <a:pt x="18849" y="16032"/>
                  </a:lnTo>
                  <a:lnTo>
                    <a:pt x="18849" y="18003"/>
                  </a:lnTo>
                  <a:lnTo>
                    <a:pt x="16881" y="18003"/>
                  </a:lnTo>
                  <a:lnTo>
                    <a:pt x="16881" y="16032"/>
                  </a:lnTo>
                  <a:close/>
                </a:path>
              </a:pathLst>
            </a:custGeom>
            <a:solidFill>
              <a:schemeClr val="bg1"/>
            </a:solidFill>
            <a:ln w="12700">
              <a:noFill/>
              <a:miter lim="400000"/>
            </a:ln>
          </p:spPr>
          <p:txBody>
            <a:bodyPr lIns="38100" tIns="38100" rIns="38100" bIns="38100" anchor="ct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000000"/>
                  </a:solidFill>
                  <a:latin typeface="Helvetica Light"/>
                  <a:ea typeface="Helvetica Light"/>
                  <a:cs typeface="Helvetica Light"/>
                  <a:sym typeface="Helvetica Light"/>
                </a:defRPr>
              </a:pPr>
              <a:endParaRPr kumimoji="0" sz="3000" b="0" i="0" u="none" strike="noStrike" kern="1200" cap="none" spc="0" normalizeH="0" baseline="0" noProof="0">
                <a:ln>
                  <a:noFill/>
                </a:ln>
                <a:solidFill>
                  <a:srgbClr val="000000"/>
                </a:solidFill>
                <a:effectLst/>
                <a:uLnTx/>
                <a:uFillTx/>
                <a:latin typeface="Helvetica Light"/>
                <a:sym typeface="Helvetica Light"/>
              </a:endParaRPr>
            </a:p>
          </p:txBody>
        </p:sp>
      </p:grpSp>
      <p:grpSp>
        <p:nvGrpSpPr>
          <p:cNvPr id="3" name="Group 2">
            <a:extLst>
              <a:ext uri="{FF2B5EF4-FFF2-40B4-BE49-F238E27FC236}">
                <a16:creationId xmlns:a16="http://schemas.microsoft.com/office/drawing/2014/main" id="{C3EACBAB-70DB-4244-9E68-6FCC1E23FA21}"/>
              </a:ext>
            </a:extLst>
          </p:cNvPr>
          <p:cNvGrpSpPr/>
          <p:nvPr/>
        </p:nvGrpSpPr>
        <p:grpSpPr>
          <a:xfrm>
            <a:off x="5784983" y="4435837"/>
            <a:ext cx="995172" cy="973880"/>
            <a:chOff x="5784983" y="4435837"/>
            <a:chExt cx="995172" cy="973880"/>
          </a:xfrm>
        </p:grpSpPr>
        <p:sp>
          <p:nvSpPr>
            <p:cNvPr id="18" name="Oval 17">
              <a:extLst>
                <a:ext uri="{FF2B5EF4-FFF2-40B4-BE49-F238E27FC236}">
                  <a16:creationId xmlns:a16="http://schemas.microsoft.com/office/drawing/2014/main" id="{E57B17E1-030B-48B8-853B-0FE1B2115E7A}"/>
                </a:ext>
              </a:extLst>
            </p:cNvPr>
            <p:cNvSpPr/>
            <p:nvPr/>
          </p:nvSpPr>
          <p:spPr>
            <a:xfrm>
              <a:off x="5784983" y="4435837"/>
              <a:ext cx="995172" cy="973880"/>
            </a:xfrm>
            <a:prstGeom prst="ellipse">
              <a:avLst/>
            </a:prstGeom>
            <a:solidFill>
              <a:schemeClr val="accent5">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45" name="Gruppieren 233">
              <a:extLst>
                <a:ext uri="{FF2B5EF4-FFF2-40B4-BE49-F238E27FC236}">
                  <a16:creationId xmlns:a16="http://schemas.microsoft.com/office/drawing/2014/main" id="{72C85B57-1E4C-4F9E-AC02-A7CF685E3664}"/>
                </a:ext>
              </a:extLst>
            </p:cNvPr>
            <p:cNvGrpSpPr/>
            <p:nvPr/>
          </p:nvGrpSpPr>
          <p:grpSpPr>
            <a:xfrm>
              <a:off x="5974201" y="4596809"/>
              <a:ext cx="657146" cy="630012"/>
              <a:chOff x="6280108" y="1055000"/>
              <a:chExt cx="488534" cy="479611"/>
            </a:xfrm>
            <a:solidFill>
              <a:schemeClr val="bg1"/>
            </a:solidFill>
          </p:grpSpPr>
          <p:sp>
            <p:nvSpPr>
              <p:cNvPr id="46" name="Freeform 1335">
                <a:extLst>
                  <a:ext uri="{FF2B5EF4-FFF2-40B4-BE49-F238E27FC236}">
                    <a16:creationId xmlns:a16="http://schemas.microsoft.com/office/drawing/2014/main" id="{05A7D6F8-3770-47F4-ACE5-CE4CE8B500A4}"/>
                  </a:ext>
                </a:extLst>
              </p:cNvPr>
              <p:cNvSpPr>
                <a:spLocks/>
              </p:cNvSpPr>
              <p:nvPr/>
            </p:nvSpPr>
            <p:spPr bwMode="auto">
              <a:xfrm>
                <a:off x="6280108" y="1155383"/>
                <a:ext cx="89230" cy="278843"/>
              </a:xfrm>
              <a:custGeom>
                <a:avLst/>
                <a:gdLst>
                  <a:gd name="T0" fmla="*/ 57 w 57"/>
                  <a:gd name="T1" fmla="*/ 145 h 176"/>
                  <a:gd name="T2" fmla="*/ 34 w 57"/>
                  <a:gd name="T3" fmla="*/ 176 h 176"/>
                  <a:gd name="T4" fmla="*/ 5 w 57"/>
                  <a:gd name="T5" fmla="*/ 106 h 176"/>
                  <a:gd name="T6" fmla="*/ 34 w 57"/>
                  <a:gd name="T7" fmla="*/ 0 h 176"/>
                  <a:gd name="T8" fmla="*/ 57 w 57"/>
                  <a:gd name="T9" fmla="*/ 31 h 176"/>
                  <a:gd name="T10" fmla="*/ 57 w 57"/>
                  <a:gd name="T11" fmla="*/ 145 h 176"/>
                </a:gdLst>
                <a:ahLst/>
                <a:cxnLst>
                  <a:cxn ang="0">
                    <a:pos x="T0" y="T1"/>
                  </a:cxn>
                  <a:cxn ang="0">
                    <a:pos x="T2" y="T3"/>
                  </a:cxn>
                  <a:cxn ang="0">
                    <a:pos x="T4" y="T5"/>
                  </a:cxn>
                  <a:cxn ang="0">
                    <a:pos x="T6" y="T7"/>
                  </a:cxn>
                  <a:cxn ang="0">
                    <a:pos x="T8" y="T9"/>
                  </a:cxn>
                  <a:cxn ang="0">
                    <a:pos x="T10" y="T11"/>
                  </a:cxn>
                </a:cxnLst>
                <a:rect l="0" t="0" r="r" b="b"/>
                <a:pathLst>
                  <a:path w="57" h="176">
                    <a:moveTo>
                      <a:pt x="57" y="145"/>
                    </a:moveTo>
                    <a:cubicBezTo>
                      <a:pt x="47" y="153"/>
                      <a:pt x="39" y="163"/>
                      <a:pt x="34" y="176"/>
                    </a:cubicBezTo>
                    <a:cubicBezTo>
                      <a:pt x="18" y="155"/>
                      <a:pt x="8" y="132"/>
                      <a:pt x="5" y="106"/>
                    </a:cubicBezTo>
                    <a:cubicBezTo>
                      <a:pt x="0" y="67"/>
                      <a:pt x="10" y="32"/>
                      <a:pt x="34" y="0"/>
                    </a:cubicBezTo>
                    <a:cubicBezTo>
                      <a:pt x="39" y="13"/>
                      <a:pt x="46" y="23"/>
                      <a:pt x="57" y="31"/>
                    </a:cubicBezTo>
                    <a:cubicBezTo>
                      <a:pt x="35" y="69"/>
                      <a:pt x="35" y="107"/>
                      <a:pt x="57" y="1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7" name="Freeform 1336">
                <a:extLst>
                  <a:ext uri="{FF2B5EF4-FFF2-40B4-BE49-F238E27FC236}">
                    <a16:creationId xmlns:a16="http://schemas.microsoft.com/office/drawing/2014/main" id="{AB644D1E-735F-4371-AFB1-41559B986520}"/>
                  </a:ext>
                </a:extLst>
              </p:cNvPr>
              <p:cNvSpPr>
                <a:spLocks/>
              </p:cNvSpPr>
              <p:nvPr/>
            </p:nvSpPr>
            <p:spPr bwMode="auto">
              <a:xfrm>
                <a:off x="6362645" y="1400766"/>
                <a:ext cx="133845" cy="133845"/>
              </a:xfrm>
              <a:custGeom>
                <a:avLst/>
                <a:gdLst>
                  <a:gd name="T0" fmla="*/ 84 w 84"/>
                  <a:gd name="T1" fmla="*/ 42 h 84"/>
                  <a:gd name="T2" fmla="*/ 42 w 84"/>
                  <a:gd name="T3" fmla="*/ 84 h 84"/>
                  <a:gd name="T4" fmla="*/ 1 w 84"/>
                  <a:gd name="T5" fmla="*/ 43 h 84"/>
                  <a:gd name="T6" fmla="*/ 43 w 84"/>
                  <a:gd name="T7" fmla="*/ 1 h 84"/>
                  <a:gd name="T8" fmla="*/ 84 w 84"/>
                  <a:gd name="T9" fmla="*/ 42 h 84"/>
                </a:gdLst>
                <a:ahLst/>
                <a:cxnLst>
                  <a:cxn ang="0">
                    <a:pos x="T0" y="T1"/>
                  </a:cxn>
                  <a:cxn ang="0">
                    <a:pos x="T2" y="T3"/>
                  </a:cxn>
                  <a:cxn ang="0">
                    <a:pos x="T4" y="T5"/>
                  </a:cxn>
                  <a:cxn ang="0">
                    <a:pos x="T6" y="T7"/>
                  </a:cxn>
                  <a:cxn ang="0">
                    <a:pos x="T8" y="T9"/>
                  </a:cxn>
                </a:cxnLst>
                <a:rect l="0" t="0" r="r" b="b"/>
                <a:pathLst>
                  <a:path w="84" h="84">
                    <a:moveTo>
                      <a:pt x="84" y="42"/>
                    </a:moveTo>
                    <a:cubicBezTo>
                      <a:pt x="84" y="66"/>
                      <a:pt x="66" y="84"/>
                      <a:pt x="42" y="84"/>
                    </a:cubicBezTo>
                    <a:cubicBezTo>
                      <a:pt x="19" y="84"/>
                      <a:pt x="1" y="66"/>
                      <a:pt x="1" y="43"/>
                    </a:cubicBezTo>
                    <a:cubicBezTo>
                      <a:pt x="0" y="19"/>
                      <a:pt x="19" y="0"/>
                      <a:pt x="43" y="1"/>
                    </a:cubicBezTo>
                    <a:cubicBezTo>
                      <a:pt x="66" y="1"/>
                      <a:pt x="84" y="19"/>
                      <a:pt x="84"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8" name="Oval 1337">
                <a:extLst>
                  <a:ext uri="{FF2B5EF4-FFF2-40B4-BE49-F238E27FC236}">
                    <a16:creationId xmlns:a16="http://schemas.microsoft.com/office/drawing/2014/main" id="{88CB5337-7870-4F40-A7A1-73201E751CEB}"/>
                  </a:ext>
                </a:extLst>
              </p:cNvPr>
              <p:cNvSpPr>
                <a:spLocks noChangeArrowheads="1"/>
              </p:cNvSpPr>
              <p:nvPr/>
            </p:nvSpPr>
            <p:spPr bwMode="auto">
              <a:xfrm>
                <a:off x="6634797" y="1228999"/>
                <a:ext cx="133845" cy="1316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9" name="Freeform 1338">
                <a:extLst>
                  <a:ext uri="{FF2B5EF4-FFF2-40B4-BE49-F238E27FC236}">
                    <a16:creationId xmlns:a16="http://schemas.microsoft.com/office/drawing/2014/main" id="{18CF0EA6-B870-4A77-9227-6F815029D594}"/>
                  </a:ext>
                </a:extLst>
              </p:cNvPr>
              <p:cNvSpPr>
                <a:spLocks/>
              </p:cNvSpPr>
              <p:nvPr/>
            </p:nvSpPr>
            <p:spPr bwMode="auto">
              <a:xfrm>
                <a:off x="6362645" y="1055000"/>
                <a:ext cx="133845" cy="133845"/>
              </a:xfrm>
              <a:custGeom>
                <a:avLst/>
                <a:gdLst>
                  <a:gd name="T0" fmla="*/ 42 w 85"/>
                  <a:gd name="T1" fmla="*/ 84 h 84"/>
                  <a:gd name="T2" fmla="*/ 1 w 85"/>
                  <a:gd name="T3" fmla="*/ 42 h 84"/>
                  <a:gd name="T4" fmla="*/ 43 w 85"/>
                  <a:gd name="T5" fmla="*/ 0 h 84"/>
                  <a:gd name="T6" fmla="*/ 84 w 85"/>
                  <a:gd name="T7" fmla="*/ 43 h 84"/>
                  <a:gd name="T8" fmla="*/ 42 w 85"/>
                  <a:gd name="T9" fmla="*/ 84 h 84"/>
                </a:gdLst>
                <a:ahLst/>
                <a:cxnLst>
                  <a:cxn ang="0">
                    <a:pos x="T0" y="T1"/>
                  </a:cxn>
                  <a:cxn ang="0">
                    <a:pos x="T2" y="T3"/>
                  </a:cxn>
                  <a:cxn ang="0">
                    <a:pos x="T4" y="T5"/>
                  </a:cxn>
                  <a:cxn ang="0">
                    <a:pos x="T6" y="T7"/>
                  </a:cxn>
                  <a:cxn ang="0">
                    <a:pos x="T8" y="T9"/>
                  </a:cxn>
                </a:cxnLst>
                <a:rect l="0" t="0" r="r" b="b"/>
                <a:pathLst>
                  <a:path w="85" h="84">
                    <a:moveTo>
                      <a:pt x="42" y="84"/>
                    </a:moveTo>
                    <a:cubicBezTo>
                      <a:pt x="19" y="84"/>
                      <a:pt x="0" y="65"/>
                      <a:pt x="1" y="42"/>
                    </a:cubicBezTo>
                    <a:cubicBezTo>
                      <a:pt x="1" y="18"/>
                      <a:pt x="20" y="0"/>
                      <a:pt x="43" y="0"/>
                    </a:cubicBezTo>
                    <a:cubicBezTo>
                      <a:pt x="66" y="1"/>
                      <a:pt x="85" y="20"/>
                      <a:pt x="84" y="43"/>
                    </a:cubicBezTo>
                    <a:cubicBezTo>
                      <a:pt x="84" y="66"/>
                      <a:pt x="65" y="84"/>
                      <a:pt x="42"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0" name="Freeform 1339">
                <a:extLst>
                  <a:ext uri="{FF2B5EF4-FFF2-40B4-BE49-F238E27FC236}">
                    <a16:creationId xmlns:a16="http://schemas.microsoft.com/office/drawing/2014/main" id="{5E4629EF-00DF-4292-8EC9-0A6B34790372}"/>
                  </a:ext>
                </a:extLst>
              </p:cNvPr>
              <p:cNvSpPr>
                <a:spLocks/>
              </p:cNvSpPr>
              <p:nvPr/>
            </p:nvSpPr>
            <p:spPr bwMode="auto">
              <a:xfrm>
                <a:off x="6516567" y="1055000"/>
                <a:ext cx="202999" cy="147230"/>
              </a:xfrm>
              <a:custGeom>
                <a:avLst/>
                <a:gdLst>
                  <a:gd name="T0" fmla="*/ 0 w 128"/>
                  <a:gd name="T1" fmla="*/ 7 h 93"/>
                  <a:gd name="T2" fmla="*/ 128 w 128"/>
                  <a:gd name="T3" fmla="*/ 88 h 93"/>
                  <a:gd name="T4" fmla="*/ 116 w 128"/>
                  <a:gd name="T5" fmla="*/ 87 h 93"/>
                  <a:gd name="T6" fmla="*/ 92 w 128"/>
                  <a:gd name="T7" fmla="*/ 92 h 93"/>
                  <a:gd name="T8" fmla="*/ 87 w 128"/>
                  <a:gd name="T9" fmla="*/ 90 h 93"/>
                  <a:gd name="T10" fmla="*/ 27 w 128"/>
                  <a:gd name="T11" fmla="*/ 47 h 93"/>
                  <a:gd name="T12" fmla="*/ 12 w 128"/>
                  <a:gd name="T13" fmla="*/ 45 h 93"/>
                  <a:gd name="T14" fmla="*/ 9 w 128"/>
                  <a:gd name="T15" fmla="*/ 42 h 93"/>
                  <a:gd name="T16" fmla="*/ 0 w 128"/>
                  <a:gd name="T17" fmla="*/ 8 h 93"/>
                  <a:gd name="T18" fmla="*/ 0 w 128"/>
                  <a:gd name="T19" fmla="*/ 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93">
                    <a:moveTo>
                      <a:pt x="0" y="7"/>
                    </a:moveTo>
                    <a:cubicBezTo>
                      <a:pt x="41" y="0"/>
                      <a:pt x="116" y="47"/>
                      <a:pt x="128" y="88"/>
                    </a:cubicBezTo>
                    <a:cubicBezTo>
                      <a:pt x="124" y="88"/>
                      <a:pt x="120" y="87"/>
                      <a:pt x="116" y="87"/>
                    </a:cubicBezTo>
                    <a:cubicBezTo>
                      <a:pt x="108" y="87"/>
                      <a:pt x="100" y="89"/>
                      <a:pt x="92" y="92"/>
                    </a:cubicBezTo>
                    <a:cubicBezTo>
                      <a:pt x="90" y="93"/>
                      <a:pt x="89" y="92"/>
                      <a:pt x="87" y="90"/>
                    </a:cubicBezTo>
                    <a:cubicBezTo>
                      <a:pt x="72" y="69"/>
                      <a:pt x="52" y="54"/>
                      <a:pt x="27" y="47"/>
                    </a:cubicBezTo>
                    <a:cubicBezTo>
                      <a:pt x="22" y="46"/>
                      <a:pt x="17" y="45"/>
                      <a:pt x="12" y="45"/>
                    </a:cubicBezTo>
                    <a:cubicBezTo>
                      <a:pt x="11" y="44"/>
                      <a:pt x="9" y="44"/>
                      <a:pt x="9" y="42"/>
                    </a:cubicBezTo>
                    <a:cubicBezTo>
                      <a:pt x="9" y="30"/>
                      <a:pt x="6" y="19"/>
                      <a:pt x="0" y="8"/>
                    </a:cubicBezTo>
                    <a:cubicBezTo>
                      <a:pt x="0" y="8"/>
                      <a:pt x="0" y="8"/>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1" name="Freeform 1340">
                <a:extLst>
                  <a:ext uri="{FF2B5EF4-FFF2-40B4-BE49-F238E27FC236}">
                    <a16:creationId xmlns:a16="http://schemas.microsoft.com/office/drawing/2014/main" id="{78AB82A0-B89D-4D37-9BDF-B1456813E56C}"/>
                  </a:ext>
                </a:extLst>
              </p:cNvPr>
              <p:cNvSpPr>
                <a:spLocks/>
              </p:cNvSpPr>
              <p:nvPr/>
            </p:nvSpPr>
            <p:spPr bwMode="auto">
              <a:xfrm>
                <a:off x="6514336" y="1387381"/>
                <a:ext cx="205229" cy="138307"/>
              </a:xfrm>
              <a:custGeom>
                <a:avLst/>
                <a:gdLst>
                  <a:gd name="T0" fmla="*/ 0 w 129"/>
                  <a:gd name="T1" fmla="*/ 86 h 87"/>
                  <a:gd name="T2" fmla="*/ 10 w 129"/>
                  <a:gd name="T3" fmla="*/ 49 h 87"/>
                  <a:gd name="T4" fmla="*/ 90 w 129"/>
                  <a:gd name="T5" fmla="*/ 0 h 87"/>
                  <a:gd name="T6" fmla="*/ 129 w 129"/>
                  <a:gd name="T7" fmla="*/ 5 h 87"/>
                  <a:gd name="T8" fmla="*/ 0 w 129"/>
                  <a:gd name="T9" fmla="*/ 86 h 87"/>
                </a:gdLst>
                <a:ahLst/>
                <a:cxnLst>
                  <a:cxn ang="0">
                    <a:pos x="T0" y="T1"/>
                  </a:cxn>
                  <a:cxn ang="0">
                    <a:pos x="T2" y="T3"/>
                  </a:cxn>
                  <a:cxn ang="0">
                    <a:pos x="T4" y="T5"/>
                  </a:cxn>
                  <a:cxn ang="0">
                    <a:pos x="T6" y="T7"/>
                  </a:cxn>
                  <a:cxn ang="0">
                    <a:pos x="T8" y="T9"/>
                  </a:cxn>
                </a:cxnLst>
                <a:rect l="0" t="0" r="r" b="b"/>
                <a:pathLst>
                  <a:path w="129" h="87">
                    <a:moveTo>
                      <a:pt x="0" y="86"/>
                    </a:moveTo>
                    <a:cubicBezTo>
                      <a:pt x="7" y="75"/>
                      <a:pt x="11" y="62"/>
                      <a:pt x="10" y="49"/>
                    </a:cubicBezTo>
                    <a:cubicBezTo>
                      <a:pt x="45" y="45"/>
                      <a:pt x="71" y="28"/>
                      <a:pt x="90" y="0"/>
                    </a:cubicBezTo>
                    <a:cubicBezTo>
                      <a:pt x="108" y="6"/>
                      <a:pt x="108" y="6"/>
                      <a:pt x="129" y="5"/>
                    </a:cubicBezTo>
                    <a:cubicBezTo>
                      <a:pt x="108" y="53"/>
                      <a:pt x="55" y="87"/>
                      <a:pt x="0"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a typeface="+mn-ea"/>
                  <a:cs typeface="+mn-cs"/>
                </a:endParaRPr>
              </a:p>
            </p:txBody>
          </p:sp>
        </p:grpSp>
      </p:grpSp>
      <p:sp>
        <p:nvSpPr>
          <p:cNvPr id="52" name="Text Placeholder 6">
            <a:extLst>
              <a:ext uri="{FF2B5EF4-FFF2-40B4-BE49-F238E27FC236}">
                <a16:creationId xmlns:a16="http://schemas.microsoft.com/office/drawing/2014/main" id="{2859D64B-8395-4B56-A303-85D0B19EBBBF}"/>
              </a:ext>
            </a:extLst>
          </p:cNvPr>
          <p:cNvSpPr txBox="1">
            <a:spLocks/>
          </p:cNvSpPr>
          <p:nvPr/>
        </p:nvSpPr>
        <p:spPr>
          <a:xfrm>
            <a:off x="1334" y="6187272"/>
            <a:ext cx="12192000" cy="418007"/>
          </a:xfrm>
          <a:prstGeom prst="rect">
            <a:avLst/>
          </a:prstGeom>
          <a:solidFill>
            <a:srgbClr val="44546A"/>
          </a:solidFill>
          <a:ln>
            <a:noFill/>
          </a:ln>
        </p:spPr>
        <p:txBody>
          <a:bodyPr anchor="ctr"/>
          <a:lstStyle>
            <a:lvl1pPr marL="228555" indent="-228555" algn="l" defTabSz="91421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63" indent="-228555"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2" indent="-228555"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white"/>
                </a:solidFill>
                <a:effectLst/>
                <a:uLnTx/>
                <a:uFillTx/>
                <a:latin typeface="Arial" panose="020B0604020202020204"/>
                <a:ea typeface="+mn-ea"/>
                <a:cs typeface="+mn-cs"/>
              </a:rPr>
              <a:t>Enabling customers to meet their sustainability objectives quickly with an extensive portfolio of solutions</a:t>
            </a:r>
          </a:p>
        </p:txBody>
      </p:sp>
      <p:pic>
        <p:nvPicPr>
          <p:cNvPr id="53" name="Graphic 52">
            <a:extLst>
              <a:ext uri="{FF2B5EF4-FFF2-40B4-BE49-F238E27FC236}">
                <a16:creationId xmlns:a16="http://schemas.microsoft.com/office/drawing/2014/main" id="{5C223F2B-8DDD-4FF2-98A8-CEA52C68A7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5461" y="2789134"/>
            <a:ext cx="5052352" cy="1687252"/>
          </a:xfrm>
          <a:prstGeom prst="rect">
            <a:avLst/>
          </a:prstGeom>
        </p:spPr>
      </p:pic>
    </p:spTree>
    <p:extLst>
      <p:ext uri="{BB962C8B-B14F-4D97-AF65-F5344CB8AC3E}">
        <p14:creationId xmlns:p14="http://schemas.microsoft.com/office/powerpoint/2010/main" val="1818556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5000"/>
            <a:lum/>
          </a:blip>
          <a:srcRect/>
          <a:stretch>
            <a:fillRect l="-26000" r="-3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6FBE0-D91A-414E-A815-8808EF1EA12E}"/>
              </a:ext>
            </a:extLst>
          </p:cNvPr>
          <p:cNvSpPr>
            <a:spLocks noGrp="1"/>
          </p:cNvSpPr>
          <p:nvPr>
            <p:ph type="title"/>
          </p:nvPr>
        </p:nvSpPr>
        <p:spPr/>
        <p:txBody>
          <a:bodyPr>
            <a:normAutofit/>
          </a:bodyPr>
          <a:lstStyle/>
          <a:p>
            <a:r>
              <a:rPr lang="it-IT" sz="2500"/>
              <a:t>Flowserve at a Glance</a:t>
            </a:r>
            <a:endParaRPr lang="en-US" sz="2500"/>
          </a:p>
        </p:txBody>
      </p:sp>
      <p:sp>
        <p:nvSpPr>
          <p:cNvPr id="3" name="Slide Number Placeholder 2">
            <a:extLst>
              <a:ext uri="{FF2B5EF4-FFF2-40B4-BE49-F238E27FC236}">
                <a16:creationId xmlns:a16="http://schemas.microsoft.com/office/drawing/2014/main" id="{B08B8597-90B5-4992-B206-6EEABF0C28ED}"/>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627E49D-364B-4C3E-A9BF-27E6A29023EB}" type="slidenum">
              <a:rPr kumimoji="0" lang="en-US" sz="8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5" name="Group 4">
            <a:extLst>
              <a:ext uri="{FF2B5EF4-FFF2-40B4-BE49-F238E27FC236}">
                <a16:creationId xmlns:a16="http://schemas.microsoft.com/office/drawing/2014/main" id="{C32A5F01-F415-4976-A092-CA8F397755F0}"/>
              </a:ext>
            </a:extLst>
          </p:cNvPr>
          <p:cNvGrpSpPr/>
          <p:nvPr/>
        </p:nvGrpSpPr>
        <p:grpSpPr>
          <a:xfrm>
            <a:off x="3309966" y="948275"/>
            <a:ext cx="5599083" cy="5584172"/>
            <a:chOff x="3552464" y="1190127"/>
            <a:chExt cx="5114088" cy="5100468"/>
          </a:xfrm>
        </p:grpSpPr>
        <p:sp>
          <p:nvSpPr>
            <p:cNvPr id="48" name="Oval 47">
              <a:extLst>
                <a:ext uri="{FF2B5EF4-FFF2-40B4-BE49-F238E27FC236}">
                  <a16:creationId xmlns:a16="http://schemas.microsoft.com/office/drawing/2014/main" id="{C3D4DF22-4767-4928-B456-DC81DCA52254}"/>
                </a:ext>
              </a:extLst>
            </p:cNvPr>
            <p:cNvSpPr/>
            <p:nvPr/>
          </p:nvSpPr>
          <p:spPr bwMode="auto">
            <a:xfrm>
              <a:off x="3641112" y="1283316"/>
              <a:ext cx="4918688" cy="4914090"/>
            </a:xfrm>
            <a:prstGeom prst="ellipse">
              <a:avLst/>
            </a:prstGeom>
            <a:solidFill>
              <a:schemeClr val="bg1">
                <a:alpha val="92000"/>
              </a:schemeClr>
            </a:solidFill>
            <a:ln w="28575">
              <a:noFill/>
            </a:ln>
            <a:effectLst>
              <a:innerShdw blurRad="114300">
                <a:prstClr val="black"/>
              </a:innerShdw>
            </a:effectLst>
          </p:spPr>
          <p:txBody>
            <a:bodyPr anchor="ctr"/>
            <a:lstStyle/>
            <a:p>
              <a:pPr marL="0" marR="0" lvl="0" indent="0" algn="ctr" defTabSz="825479" rtl="0" eaLnBrk="1" fontAlgn="auto" latinLnBrk="0" hangingPunct="1">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prstClr val="white"/>
                </a:solidFill>
                <a:effectLst/>
                <a:uLnTx/>
                <a:uFillTx/>
                <a:latin typeface="Arial"/>
                <a:ea typeface="+mn-ea"/>
                <a:cs typeface="+mn-cs"/>
                <a:sym typeface="Gill Sans Light"/>
              </a:endParaRPr>
            </a:p>
          </p:txBody>
        </p:sp>
        <p:grpSp>
          <p:nvGrpSpPr>
            <p:cNvPr id="164" name="Group 163">
              <a:extLst>
                <a:ext uri="{FF2B5EF4-FFF2-40B4-BE49-F238E27FC236}">
                  <a16:creationId xmlns:a16="http://schemas.microsoft.com/office/drawing/2014/main" id="{FAFF7201-5C02-4A86-989C-449BF4BCC1C4}"/>
                </a:ext>
              </a:extLst>
            </p:cNvPr>
            <p:cNvGrpSpPr/>
            <p:nvPr/>
          </p:nvGrpSpPr>
          <p:grpSpPr>
            <a:xfrm>
              <a:off x="3552464" y="1190127"/>
              <a:ext cx="5100470" cy="5100468"/>
              <a:chOff x="2814320" y="1032752"/>
              <a:chExt cx="3511296" cy="3511296"/>
            </a:xfrm>
          </p:grpSpPr>
          <p:grpSp>
            <p:nvGrpSpPr>
              <p:cNvPr id="171" name="Group 170">
                <a:extLst>
                  <a:ext uri="{FF2B5EF4-FFF2-40B4-BE49-F238E27FC236}">
                    <a16:creationId xmlns:a16="http://schemas.microsoft.com/office/drawing/2014/main" id="{BE078555-5684-4B79-BEA6-C0FE92348F3E}"/>
                  </a:ext>
                </a:extLst>
              </p:cNvPr>
              <p:cNvGrpSpPr/>
              <p:nvPr/>
            </p:nvGrpSpPr>
            <p:grpSpPr>
              <a:xfrm>
                <a:off x="2814320" y="1032752"/>
                <a:ext cx="3511296" cy="3511296"/>
                <a:chOff x="3110650" y="1330960"/>
                <a:chExt cx="3227500" cy="3223742"/>
              </a:xfrm>
            </p:grpSpPr>
            <p:sp>
              <p:nvSpPr>
                <p:cNvPr id="185" name="Freeform 26">
                  <a:extLst>
                    <a:ext uri="{FF2B5EF4-FFF2-40B4-BE49-F238E27FC236}">
                      <a16:creationId xmlns:a16="http://schemas.microsoft.com/office/drawing/2014/main" id="{FD213ABB-0B24-4E50-BA54-75A903FC1890}"/>
                    </a:ext>
                  </a:extLst>
                </p:cNvPr>
                <p:cNvSpPr>
                  <a:spLocks/>
                </p:cNvSpPr>
                <p:nvPr/>
              </p:nvSpPr>
              <p:spPr bwMode="auto">
                <a:xfrm>
                  <a:off x="4791950" y="1330960"/>
                  <a:ext cx="1294753" cy="1437361"/>
                </a:xfrm>
                <a:custGeom>
                  <a:avLst/>
                  <a:gdLst>
                    <a:gd name="T0" fmla="*/ 0 w 1161"/>
                    <a:gd name="T1" fmla="*/ 0 h 1287"/>
                    <a:gd name="T2" fmla="*/ 0 w 1161"/>
                    <a:gd name="T3" fmla="*/ 1101 h 1287"/>
                    <a:gd name="T4" fmla="*/ 208 w 1161"/>
                    <a:gd name="T5" fmla="*/ 1221 h 1287"/>
                    <a:gd name="T6" fmla="*/ 1161 w 1161"/>
                    <a:gd name="T7" fmla="*/ 671 h 1287"/>
                    <a:gd name="T8" fmla="*/ 0 w 1161"/>
                    <a:gd name="T9" fmla="*/ 0 h 1287"/>
                  </a:gdLst>
                  <a:ahLst/>
                  <a:cxnLst>
                    <a:cxn ang="0">
                      <a:pos x="T0" y="T1"/>
                    </a:cxn>
                    <a:cxn ang="0">
                      <a:pos x="T2" y="T3"/>
                    </a:cxn>
                    <a:cxn ang="0">
                      <a:pos x="T4" y="T5"/>
                    </a:cxn>
                    <a:cxn ang="0">
                      <a:pos x="T6" y="T7"/>
                    </a:cxn>
                    <a:cxn ang="0">
                      <a:pos x="T8" y="T9"/>
                    </a:cxn>
                  </a:cxnLst>
                  <a:rect l="0" t="0" r="r" b="b"/>
                  <a:pathLst>
                    <a:path w="1161" h="1287">
                      <a:moveTo>
                        <a:pt x="0" y="0"/>
                      </a:moveTo>
                      <a:cubicBezTo>
                        <a:pt x="0" y="1101"/>
                        <a:pt x="0" y="1101"/>
                        <a:pt x="0" y="1101"/>
                      </a:cubicBezTo>
                      <a:cubicBezTo>
                        <a:pt x="0" y="1234"/>
                        <a:pt x="93" y="1287"/>
                        <a:pt x="208" y="1221"/>
                      </a:cubicBezTo>
                      <a:cubicBezTo>
                        <a:pt x="1161" y="671"/>
                        <a:pt x="1161" y="671"/>
                        <a:pt x="1161" y="671"/>
                      </a:cubicBezTo>
                      <a:cubicBezTo>
                        <a:pt x="914" y="283"/>
                        <a:pt x="488" y="20"/>
                        <a:pt x="0" y="0"/>
                      </a:cubicBezTo>
                      <a:close/>
                    </a:path>
                  </a:pathLst>
                </a:custGeom>
                <a:solidFill>
                  <a:schemeClr val="tx1">
                    <a:lumMod val="65000"/>
                    <a:lumOff val="35000"/>
                  </a:schemeClr>
                </a:solidFill>
                <a:ln>
                  <a:noFill/>
                </a:ln>
                <a:effec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 name="Freeform 27">
                  <a:extLst>
                    <a:ext uri="{FF2B5EF4-FFF2-40B4-BE49-F238E27FC236}">
                      <a16:creationId xmlns:a16="http://schemas.microsoft.com/office/drawing/2014/main" id="{36A1D877-4682-43A3-921E-32767279C7A9}"/>
                    </a:ext>
                  </a:extLst>
                </p:cNvPr>
                <p:cNvSpPr>
                  <a:spLocks/>
                </p:cNvSpPr>
                <p:nvPr/>
              </p:nvSpPr>
              <p:spPr bwMode="auto">
                <a:xfrm>
                  <a:off x="4791950" y="3121094"/>
                  <a:ext cx="1294753" cy="1433608"/>
                </a:xfrm>
                <a:custGeom>
                  <a:avLst/>
                  <a:gdLst>
                    <a:gd name="T0" fmla="*/ 208 w 1161"/>
                    <a:gd name="T1" fmla="*/ 66 h 1286"/>
                    <a:gd name="T2" fmla="*/ 0 w 1161"/>
                    <a:gd name="T3" fmla="*/ 186 h 1286"/>
                    <a:gd name="T4" fmla="*/ 0 w 1161"/>
                    <a:gd name="T5" fmla="*/ 1286 h 1286"/>
                    <a:gd name="T6" fmla="*/ 1161 w 1161"/>
                    <a:gd name="T7" fmla="*/ 616 h 1286"/>
                    <a:gd name="T8" fmla="*/ 208 w 1161"/>
                    <a:gd name="T9" fmla="*/ 66 h 1286"/>
                  </a:gdLst>
                  <a:ahLst/>
                  <a:cxnLst>
                    <a:cxn ang="0">
                      <a:pos x="T0" y="T1"/>
                    </a:cxn>
                    <a:cxn ang="0">
                      <a:pos x="T2" y="T3"/>
                    </a:cxn>
                    <a:cxn ang="0">
                      <a:pos x="T4" y="T5"/>
                    </a:cxn>
                    <a:cxn ang="0">
                      <a:pos x="T6" y="T7"/>
                    </a:cxn>
                    <a:cxn ang="0">
                      <a:pos x="T8" y="T9"/>
                    </a:cxn>
                  </a:cxnLst>
                  <a:rect l="0" t="0" r="r" b="b"/>
                  <a:pathLst>
                    <a:path w="1161" h="1286">
                      <a:moveTo>
                        <a:pt x="208" y="66"/>
                      </a:moveTo>
                      <a:cubicBezTo>
                        <a:pt x="93" y="0"/>
                        <a:pt x="0" y="53"/>
                        <a:pt x="0" y="186"/>
                      </a:cubicBezTo>
                      <a:cubicBezTo>
                        <a:pt x="0" y="1286"/>
                        <a:pt x="0" y="1286"/>
                        <a:pt x="0" y="1286"/>
                      </a:cubicBezTo>
                      <a:cubicBezTo>
                        <a:pt x="488" y="1266"/>
                        <a:pt x="914" y="1004"/>
                        <a:pt x="1161" y="616"/>
                      </a:cubicBezTo>
                      <a:lnTo>
                        <a:pt x="208" y="66"/>
                      </a:lnTo>
                      <a:close/>
                    </a:path>
                  </a:pathLst>
                </a:custGeom>
                <a:solidFill>
                  <a:schemeClr val="tx1">
                    <a:lumMod val="65000"/>
                    <a:lumOff val="35000"/>
                  </a:schemeClr>
                </a:solidFill>
                <a:ln>
                  <a:noFill/>
                </a:ln>
                <a:effec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7" name="Freeform 28">
                  <a:extLst>
                    <a:ext uri="{FF2B5EF4-FFF2-40B4-BE49-F238E27FC236}">
                      <a16:creationId xmlns:a16="http://schemas.microsoft.com/office/drawing/2014/main" id="{C61A2808-917F-497B-8669-CE531C34EA75}"/>
                    </a:ext>
                  </a:extLst>
                </p:cNvPr>
                <p:cNvSpPr>
                  <a:spLocks/>
                </p:cNvSpPr>
                <p:nvPr/>
              </p:nvSpPr>
              <p:spPr bwMode="auto">
                <a:xfrm>
                  <a:off x="3362095" y="1330960"/>
                  <a:ext cx="1294753" cy="1437361"/>
                </a:xfrm>
                <a:custGeom>
                  <a:avLst/>
                  <a:gdLst>
                    <a:gd name="T0" fmla="*/ 0 w 1161"/>
                    <a:gd name="T1" fmla="*/ 671 h 1287"/>
                    <a:gd name="T2" fmla="*/ 953 w 1161"/>
                    <a:gd name="T3" fmla="*/ 1221 h 1287"/>
                    <a:gd name="T4" fmla="*/ 1161 w 1161"/>
                    <a:gd name="T5" fmla="*/ 1101 h 1287"/>
                    <a:gd name="T6" fmla="*/ 1161 w 1161"/>
                    <a:gd name="T7" fmla="*/ 0 h 1287"/>
                    <a:gd name="T8" fmla="*/ 0 w 1161"/>
                    <a:gd name="T9" fmla="*/ 671 h 1287"/>
                  </a:gdLst>
                  <a:ahLst/>
                  <a:cxnLst>
                    <a:cxn ang="0">
                      <a:pos x="T0" y="T1"/>
                    </a:cxn>
                    <a:cxn ang="0">
                      <a:pos x="T2" y="T3"/>
                    </a:cxn>
                    <a:cxn ang="0">
                      <a:pos x="T4" y="T5"/>
                    </a:cxn>
                    <a:cxn ang="0">
                      <a:pos x="T6" y="T7"/>
                    </a:cxn>
                    <a:cxn ang="0">
                      <a:pos x="T8" y="T9"/>
                    </a:cxn>
                  </a:cxnLst>
                  <a:rect l="0" t="0" r="r" b="b"/>
                  <a:pathLst>
                    <a:path w="1161" h="1287">
                      <a:moveTo>
                        <a:pt x="0" y="671"/>
                      </a:moveTo>
                      <a:cubicBezTo>
                        <a:pt x="953" y="1221"/>
                        <a:pt x="953" y="1221"/>
                        <a:pt x="953" y="1221"/>
                      </a:cubicBezTo>
                      <a:cubicBezTo>
                        <a:pt x="1068" y="1287"/>
                        <a:pt x="1161" y="1234"/>
                        <a:pt x="1161" y="1101"/>
                      </a:cubicBezTo>
                      <a:cubicBezTo>
                        <a:pt x="1161" y="0"/>
                        <a:pt x="1161" y="0"/>
                        <a:pt x="1161" y="0"/>
                      </a:cubicBezTo>
                      <a:cubicBezTo>
                        <a:pt x="673" y="20"/>
                        <a:pt x="247" y="283"/>
                        <a:pt x="0" y="671"/>
                      </a:cubicBezTo>
                      <a:close/>
                    </a:path>
                  </a:pathLst>
                </a:custGeom>
                <a:solidFill>
                  <a:schemeClr val="bg2">
                    <a:lumMod val="10000"/>
                  </a:schemeClr>
                </a:solidFill>
                <a:ln>
                  <a:noFill/>
                </a:ln>
                <a:effec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8" name="Freeform 29">
                  <a:extLst>
                    <a:ext uri="{FF2B5EF4-FFF2-40B4-BE49-F238E27FC236}">
                      <a16:creationId xmlns:a16="http://schemas.microsoft.com/office/drawing/2014/main" id="{62B20C4D-9E25-4B5A-89CF-1969D6F1A0A3}"/>
                    </a:ext>
                  </a:extLst>
                </p:cNvPr>
                <p:cNvSpPr>
                  <a:spLocks/>
                </p:cNvSpPr>
                <p:nvPr/>
              </p:nvSpPr>
              <p:spPr bwMode="auto">
                <a:xfrm>
                  <a:off x="3362095" y="3121094"/>
                  <a:ext cx="1294753" cy="1433608"/>
                </a:xfrm>
                <a:custGeom>
                  <a:avLst/>
                  <a:gdLst>
                    <a:gd name="T0" fmla="*/ 1161 w 1161"/>
                    <a:gd name="T1" fmla="*/ 1286 h 1286"/>
                    <a:gd name="T2" fmla="*/ 1161 w 1161"/>
                    <a:gd name="T3" fmla="*/ 186 h 1286"/>
                    <a:gd name="T4" fmla="*/ 953 w 1161"/>
                    <a:gd name="T5" fmla="*/ 66 h 1286"/>
                    <a:gd name="T6" fmla="*/ 0 w 1161"/>
                    <a:gd name="T7" fmla="*/ 616 h 1286"/>
                    <a:gd name="T8" fmla="*/ 1161 w 1161"/>
                    <a:gd name="T9" fmla="*/ 1286 h 1286"/>
                  </a:gdLst>
                  <a:ahLst/>
                  <a:cxnLst>
                    <a:cxn ang="0">
                      <a:pos x="T0" y="T1"/>
                    </a:cxn>
                    <a:cxn ang="0">
                      <a:pos x="T2" y="T3"/>
                    </a:cxn>
                    <a:cxn ang="0">
                      <a:pos x="T4" y="T5"/>
                    </a:cxn>
                    <a:cxn ang="0">
                      <a:pos x="T6" y="T7"/>
                    </a:cxn>
                    <a:cxn ang="0">
                      <a:pos x="T8" y="T9"/>
                    </a:cxn>
                  </a:cxnLst>
                  <a:rect l="0" t="0" r="r" b="b"/>
                  <a:pathLst>
                    <a:path w="1161" h="1286">
                      <a:moveTo>
                        <a:pt x="1161" y="1286"/>
                      </a:moveTo>
                      <a:cubicBezTo>
                        <a:pt x="1161" y="186"/>
                        <a:pt x="1161" y="186"/>
                        <a:pt x="1161" y="186"/>
                      </a:cubicBezTo>
                      <a:cubicBezTo>
                        <a:pt x="1161" y="53"/>
                        <a:pt x="1068" y="0"/>
                        <a:pt x="953" y="66"/>
                      </a:cubicBezTo>
                      <a:cubicBezTo>
                        <a:pt x="0" y="616"/>
                        <a:pt x="0" y="616"/>
                        <a:pt x="0" y="616"/>
                      </a:cubicBezTo>
                      <a:cubicBezTo>
                        <a:pt x="247" y="1004"/>
                        <a:pt x="673" y="1266"/>
                        <a:pt x="1161" y="1286"/>
                      </a:cubicBezTo>
                      <a:close/>
                    </a:path>
                  </a:pathLst>
                </a:custGeom>
                <a:solidFill>
                  <a:srgbClr val="2C2C2C"/>
                </a:solidFill>
                <a:ln>
                  <a:noFill/>
                </a:ln>
                <a:effec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9" name="Freeform 30">
                  <a:extLst>
                    <a:ext uri="{FF2B5EF4-FFF2-40B4-BE49-F238E27FC236}">
                      <a16:creationId xmlns:a16="http://schemas.microsoft.com/office/drawing/2014/main" id="{FEC6B08D-098A-418B-AF11-D4FE216E0C8E}"/>
                    </a:ext>
                  </a:extLst>
                </p:cNvPr>
                <p:cNvSpPr>
                  <a:spLocks/>
                </p:cNvSpPr>
                <p:nvPr/>
              </p:nvSpPr>
              <p:spPr bwMode="auto">
                <a:xfrm>
                  <a:off x="3110650" y="2197881"/>
                  <a:ext cx="1377317" cy="1493654"/>
                </a:xfrm>
                <a:custGeom>
                  <a:avLst/>
                  <a:gdLst>
                    <a:gd name="T0" fmla="*/ 0 w 1233"/>
                    <a:gd name="T1" fmla="*/ 670 h 1340"/>
                    <a:gd name="T2" fmla="*/ 165 w 1233"/>
                    <a:gd name="T3" fmla="*/ 1340 h 1340"/>
                    <a:gd name="T4" fmla="*/ 1118 w 1233"/>
                    <a:gd name="T5" fmla="*/ 790 h 1340"/>
                    <a:gd name="T6" fmla="*/ 1118 w 1233"/>
                    <a:gd name="T7" fmla="*/ 550 h 1340"/>
                    <a:gd name="T8" fmla="*/ 165 w 1233"/>
                    <a:gd name="T9" fmla="*/ 0 h 1340"/>
                    <a:gd name="T10" fmla="*/ 0 w 1233"/>
                    <a:gd name="T11" fmla="*/ 670 h 1340"/>
                  </a:gdLst>
                  <a:ahLst/>
                  <a:cxnLst>
                    <a:cxn ang="0">
                      <a:pos x="T0" y="T1"/>
                    </a:cxn>
                    <a:cxn ang="0">
                      <a:pos x="T2" y="T3"/>
                    </a:cxn>
                    <a:cxn ang="0">
                      <a:pos x="T4" y="T5"/>
                    </a:cxn>
                    <a:cxn ang="0">
                      <a:pos x="T6" y="T7"/>
                    </a:cxn>
                    <a:cxn ang="0">
                      <a:pos x="T8" y="T9"/>
                    </a:cxn>
                    <a:cxn ang="0">
                      <a:pos x="T10" y="T11"/>
                    </a:cxn>
                  </a:cxnLst>
                  <a:rect l="0" t="0" r="r" b="b"/>
                  <a:pathLst>
                    <a:path w="1233" h="1340">
                      <a:moveTo>
                        <a:pt x="0" y="670"/>
                      </a:moveTo>
                      <a:cubicBezTo>
                        <a:pt x="0" y="912"/>
                        <a:pt x="60" y="1140"/>
                        <a:pt x="165" y="1340"/>
                      </a:cubicBezTo>
                      <a:cubicBezTo>
                        <a:pt x="1118" y="790"/>
                        <a:pt x="1118" y="790"/>
                        <a:pt x="1118" y="790"/>
                      </a:cubicBezTo>
                      <a:cubicBezTo>
                        <a:pt x="1233" y="724"/>
                        <a:pt x="1233" y="616"/>
                        <a:pt x="1118" y="550"/>
                      </a:cubicBezTo>
                      <a:cubicBezTo>
                        <a:pt x="165" y="0"/>
                        <a:pt x="165" y="0"/>
                        <a:pt x="165" y="0"/>
                      </a:cubicBezTo>
                      <a:cubicBezTo>
                        <a:pt x="60" y="200"/>
                        <a:pt x="0" y="428"/>
                        <a:pt x="0" y="670"/>
                      </a:cubicBezTo>
                      <a:close/>
                    </a:path>
                  </a:pathLst>
                </a:custGeom>
                <a:solidFill>
                  <a:schemeClr val="tx1">
                    <a:lumMod val="65000"/>
                    <a:lumOff val="35000"/>
                  </a:schemeClr>
                </a:solidFill>
                <a:ln>
                  <a:noFill/>
                </a:ln>
                <a:effec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0" name="Freeform 31">
                  <a:extLst>
                    <a:ext uri="{FF2B5EF4-FFF2-40B4-BE49-F238E27FC236}">
                      <a16:creationId xmlns:a16="http://schemas.microsoft.com/office/drawing/2014/main" id="{A83B1C7C-E172-4DE4-AE1C-0D08536442FD}"/>
                    </a:ext>
                  </a:extLst>
                </p:cNvPr>
                <p:cNvSpPr>
                  <a:spLocks/>
                </p:cNvSpPr>
                <p:nvPr/>
              </p:nvSpPr>
              <p:spPr bwMode="auto">
                <a:xfrm>
                  <a:off x="4960833" y="2197881"/>
                  <a:ext cx="1377317" cy="1493654"/>
                </a:xfrm>
                <a:custGeom>
                  <a:avLst/>
                  <a:gdLst>
                    <a:gd name="T0" fmla="*/ 1233 w 1233"/>
                    <a:gd name="T1" fmla="*/ 670 h 1340"/>
                    <a:gd name="T2" fmla="*/ 1068 w 1233"/>
                    <a:gd name="T3" fmla="*/ 0 h 1340"/>
                    <a:gd name="T4" fmla="*/ 115 w 1233"/>
                    <a:gd name="T5" fmla="*/ 550 h 1340"/>
                    <a:gd name="T6" fmla="*/ 115 w 1233"/>
                    <a:gd name="T7" fmla="*/ 790 h 1340"/>
                    <a:gd name="T8" fmla="*/ 1068 w 1233"/>
                    <a:gd name="T9" fmla="*/ 1340 h 1340"/>
                    <a:gd name="T10" fmla="*/ 1233 w 1233"/>
                    <a:gd name="T11" fmla="*/ 670 h 1340"/>
                  </a:gdLst>
                  <a:ahLst/>
                  <a:cxnLst>
                    <a:cxn ang="0">
                      <a:pos x="T0" y="T1"/>
                    </a:cxn>
                    <a:cxn ang="0">
                      <a:pos x="T2" y="T3"/>
                    </a:cxn>
                    <a:cxn ang="0">
                      <a:pos x="T4" y="T5"/>
                    </a:cxn>
                    <a:cxn ang="0">
                      <a:pos x="T6" y="T7"/>
                    </a:cxn>
                    <a:cxn ang="0">
                      <a:pos x="T8" y="T9"/>
                    </a:cxn>
                    <a:cxn ang="0">
                      <a:pos x="T10" y="T11"/>
                    </a:cxn>
                  </a:cxnLst>
                  <a:rect l="0" t="0" r="r" b="b"/>
                  <a:pathLst>
                    <a:path w="1233" h="1340">
                      <a:moveTo>
                        <a:pt x="1233" y="670"/>
                      </a:moveTo>
                      <a:cubicBezTo>
                        <a:pt x="1233" y="428"/>
                        <a:pt x="1173" y="200"/>
                        <a:pt x="1068" y="0"/>
                      </a:cubicBezTo>
                      <a:cubicBezTo>
                        <a:pt x="115" y="550"/>
                        <a:pt x="115" y="550"/>
                        <a:pt x="115" y="550"/>
                      </a:cubicBezTo>
                      <a:cubicBezTo>
                        <a:pt x="0" y="616"/>
                        <a:pt x="0" y="724"/>
                        <a:pt x="115" y="790"/>
                      </a:cubicBezTo>
                      <a:cubicBezTo>
                        <a:pt x="1068" y="1340"/>
                        <a:pt x="1068" y="1340"/>
                        <a:pt x="1068" y="1340"/>
                      </a:cubicBezTo>
                      <a:cubicBezTo>
                        <a:pt x="1173" y="1140"/>
                        <a:pt x="1233" y="912"/>
                        <a:pt x="1233" y="670"/>
                      </a:cubicBezTo>
                      <a:close/>
                    </a:path>
                  </a:pathLst>
                </a:custGeom>
                <a:solidFill>
                  <a:schemeClr val="tx1">
                    <a:lumMod val="85000"/>
                    <a:lumOff val="15000"/>
                  </a:schemeClr>
                </a:solidFill>
                <a:ln>
                  <a:noFill/>
                </a:ln>
                <a:effec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72" name="Group 171">
                <a:extLst>
                  <a:ext uri="{FF2B5EF4-FFF2-40B4-BE49-F238E27FC236}">
                    <a16:creationId xmlns:a16="http://schemas.microsoft.com/office/drawing/2014/main" id="{0581EECE-0FC2-4101-97DC-5EA7626EBFCE}"/>
                  </a:ext>
                </a:extLst>
              </p:cNvPr>
              <p:cNvGrpSpPr/>
              <p:nvPr/>
            </p:nvGrpSpPr>
            <p:grpSpPr>
              <a:xfrm>
                <a:off x="2958250" y="1178560"/>
                <a:ext cx="3227500" cy="3223741"/>
                <a:chOff x="8079109" y="1074421"/>
                <a:chExt cx="1802351" cy="1800253"/>
              </a:xfrm>
            </p:grpSpPr>
            <p:sp>
              <p:nvSpPr>
                <p:cNvPr id="173" name="Freeform 26">
                  <a:extLst>
                    <a:ext uri="{FF2B5EF4-FFF2-40B4-BE49-F238E27FC236}">
                      <a16:creationId xmlns:a16="http://schemas.microsoft.com/office/drawing/2014/main" id="{253602BE-0362-42A2-85B0-4324B8806FF9}"/>
                    </a:ext>
                  </a:extLst>
                </p:cNvPr>
                <p:cNvSpPr>
                  <a:spLocks/>
                </p:cNvSpPr>
                <p:nvPr/>
              </p:nvSpPr>
              <p:spPr bwMode="auto">
                <a:xfrm>
                  <a:off x="9018007" y="1074421"/>
                  <a:ext cx="723036" cy="802674"/>
                </a:xfrm>
                <a:custGeom>
                  <a:avLst/>
                  <a:gdLst>
                    <a:gd name="T0" fmla="*/ 0 w 1161"/>
                    <a:gd name="T1" fmla="*/ 0 h 1287"/>
                    <a:gd name="T2" fmla="*/ 0 w 1161"/>
                    <a:gd name="T3" fmla="*/ 1101 h 1287"/>
                    <a:gd name="T4" fmla="*/ 208 w 1161"/>
                    <a:gd name="T5" fmla="*/ 1221 h 1287"/>
                    <a:gd name="T6" fmla="*/ 1161 w 1161"/>
                    <a:gd name="T7" fmla="*/ 671 h 1287"/>
                    <a:gd name="T8" fmla="*/ 0 w 1161"/>
                    <a:gd name="T9" fmla="*/ 0 h 1287"/>
                  </a:gdLst>
                  <a:ahLst/>
                  <a:cxnLst>
                    <a:cxn ang="0">
                      <a:pos x="T0" y="T1"/>
                    </a:cxn>
                    <a:cxn ang="0">
                      <a:pos x="T2" y="T3"/>
                    </a:cxn>
                    <a:cxn ang="0">
                      <a:pos x="T4" y="T5"/>
                    </a:cxn>
                    <a:cxn ang="0">
                      <a:pos x="T6" y="T7"/>
                    </a:cxn>
                    <a:cxn ang="0">
                      <a:pos x="T8" y="T9"/>
                    </a:cxn>
                  </a:cxnLst>
                  <a:rect l="0" t="0" r="r" b="b"/>
                  <a:pathLst>
                    <a:path w="1161" h="1287">
                      <a:moveTo>
                        <a:pt x="0" y="0"/>
                      </a:moveTo>
                      <a:cubicBezTo>
                        <a:pt x="0" y="1101"/>
                        <a:pt x="0" y="1101"/>
                        <a:pt x="0" y="1101"/>
                      </a:cubicBezTo>
                      <a:cubicBezTo>
                        <a:pt x="0" y="1234"/>
                        <a:pt x="93" y="1287"/>
                        <a:pt x="208" y="1221"/>
                      </a:cubicBezTo>
                      <a:cubicBezTo>
                        <a:pt x="1161" y="671"/>
                        <a:pt x="1161" y="671"/>
                        <a:pt x="1161" y="671"/>
                      </a:cubicBezTo>
                      <a:cubicBezTo>
                        <a:pt x="914" y="283"/>
                        <a:pt x="488" y="20"/>
                        <a:pt x="0" y="0"/>
                      </a:cubicBezTo>
                      <a:close/>
                    </a:path>
                  </a:pathLst>
                </a:custGeom>
                <a:solidFill>
                  <a:schemeClr val="bg1"/>
                </a:solidFill>
                <a:ln>
                  <a:noFill/>
                </a:ln>
                <a:effectLst>
                  <a:outerShdw blurRad="63500" sx="102000" sy="102000" algn="ctr" rotWithShape="0">
                    <a:schemeClr val="bg1">
                      <a:lumMod val="50000"/>
                      <a:alpha val="31000"/>
                    </a:schemeClr>
                  </a:outerShdw>
                </a:effec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 name="Freeform 27">
                  <a:extLst>
                    <a:ext uri="{FF2B5EF4-FFF2-40B4-BE49-F238E27FC236}">
                      <a16:creationId xmlns:a16="http://schemas.microsoft.com/office/drawing/2014/main" id="{0E88F80A-F9F5-4F9C-9001-1C65417546B6}"/>
                    </a:ext>
                  </a:extLst>
                </p:cNvPr>
                <p:cNvSpPr>
                  <a:spLocks/>
                </p:cNvSpPr>
                <p:nvPr/>
              </p:nvSpPr>
              <p:spPr bwMode="auto">
                <a:xfrm>
                  <a:off x="9018007" y="2074096"/>
                  <a:ext cx="723036" cy="800578"/>
                </a:xfrm>
                <a:custGeom>
                  <a:avLst/>
                  <a:gdLst>
                    <a:gd name="T0" fmla="*/ 208 w 1161"/>
                    <a:gd name="T1" fmla="*/ 66 h 1286"/>
                    <a:gd name="T2" fmla="*/ 0 w 1161"/>
                    <a:gd name="T3" fmla="*/ 186 h 1286"/>
                    <a:gd name="T4" fmla="*/ 0 w 1161"/>
                    <a:gd name="T5" fmla="*/ 1286 h 1286"/>
                    <a:gd name="T6" fmla="*/ 1161 w 1161"/>
                    <a:gd name="T7" fmla="*/ 616 h 1286"/>
                    <a:gd name="T8" fmla="*/ 208 w 1161"/>
                    <a:gd name="T9" fmla="*/ 66 h 1286"/>
                  </a:gdLst>
                  <a:ahLst/>
                  <a:cxnLst>
                    <a:cxn ang="0">
                      <a:pos x="T0" y="T1"/>
                    </a:cxn>
                    <a:cxn ang="0">
                      <a:pos x="T2" y="T3"/>
                    </a:cxn>
                    <a:cxn ang="0">
                      <a:pos x="T4" y="T5"/>
                    </a:cxn>
                    <a:cxn ang="0">
                      <a:pos x="T6" y="T7"/>
                    </a:cxn>
                    <a:cxn ang="0">
                      <a:pos x="T8" y="T9"/>
                    </a:cxn>
                  </a:cxnLst>
                  <a:rect l="0" t="0" r="r" b="b"/>
                  <a:pathLst>
                    <a:path w="1161" h="1286">
                      <a:moveTo>
                        <a:pt x="208" y="66"/>
                      </a:moveTo>
                      <a:cubicBezTo>
                        <a:pt x="93" y="0"/>
                        <a:pt x="0" y="53"/>
                        <a:pt x="0" y="186"/>
                      </a:cubicBezTo>
                      <a:cubicBezTo>
                        <a:pt x="0" y="1286"/>
                        <a:pt x="0" y="1286"/>
                        <a:pt x="0" y="1286"/>
                      </a:cubicBezTo>
                      <a:cubicBezTo>
                        <a:pt x="488" y="1266"/>
                        <a:pt x="914" y="1004"/>
                        <a:pt x="1161" y="616"/>
                      </a:cubicBezTo>
                      <a:lnTo>
                        <a:pt x="208" y="66"/>
                      </a:lnTo>
                      <a:close/>
                    </a:path>
                  </a:pathLst>
                </a:custGeom>
                <a:solidFill>
                  <a:schemeClr val="bg1"/>
                </a:solidFill>
                <a:ln>
                  <a:noFill/>
                </a:ln>
                <a:effectLst>
                  <a:outerShdw blurRad="63500" sx="102000" sy="102000" algn="ctr" rotWithShape="0">
                    <a:schemeClr val="bg1">
                      <a:lumMod val="50000"/>
                      <a:alpha val="31000"/>
                    </a:schemeClr>
                  </a:outerShdw>
                </a:effec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 name="Freeform 28">
                  <a:extLst>
                    <a:ext uri="{FF2B5EF4-FFF2-40B4-BE49-F238E27FC236}">
                      <a16:creationId xmlns:a16="http://schemas.microsoft.com/office/drawing/2014/main" id="{28130648-FBC3-4CA5-BE5E-8CAE3C9CC547}"/>
                    </a:ext>
                  </a:extLst>
                </p:cNvPr>
                <p:cNvSpPr>
                  <a:spLocks/>
                </p:cNvSpPr>
                <p:nvPr/>
              </p:nvSpPr>
              <p:spPr bwMode="auto">
                <a:xfrm>
                  <a:off x="8219525" y="1074421"/>
                  <a:ext cx="723036" cy="802674"/>
                </a:xfrm>
                <a:custGeom>
                  <a:avLst/>
                  <a:gdLst>
                    <a:gd name="T0" fmla="*/ 0 w 1161"/>
                    <a:gd name="T1" fmla="*/ 671 h 1287"/>
                    <a:gd name="T2" fmla="*/ 953 w 1161"/>
                    <a:gd name="T3" fmla="*/ 1221 h 1287"/>
                    <a:gd name="T4" fmla="*/ 1161 w 1161"/>
                    <a:gd name="T5" fmla="*/ 1101 h 1287"/>
                    <a:gd name="T6" fmla="*/ 1161 w 1161"/>
                    <a:gd name="T7" fmla="*/ 0 h 1287"/>
                    <a:gd name="T8" fmla="*/ 0 w 1161"/>
                    <a:gd name="T9" fmla="*/ 671 h 1287"/>
                  </a:gdLst>
                  <a:ahLst/>
                  <a:cxnLst>
                    <a:cxn ang="0">
                      <a:pos x="T0" y="T1"/>
                    </a:cxn>
                    <a:cxn ang="0">
                      <a:pos x="T2" y="T3"/>
                    </a:cxn>
                    <a:cxn ang="0">
                      <a:pos x="T4" y="T5"/>
                    </a:cxn>
                    <a:cxn ang="0">
                      <a:pos x="T6" y="T7"/>
                    </a:cxn>
                    <a:cxn ang="0">
                      <a:pos x="T8" y="T9"/>
                    </a:cxn>
                  </a:cxnLst>
                  <a:rect l="0" t="0" r="r" b="b"/>
                  <a:pathLst>
                    <a:path w="1161" h="1287">
                      <a:moveTo>
                        <a:pt x="0" y="671"/>
                      </a:moveTo>
                      <a:cubicBezTo>
                        <a:pt x="953" y="1221"/>
                        <a:pt x="953" y="1221"/>
                        <a:pt x="953" y="1221"/>
                      </a:cubicBezTo>
                      <a:cubicBezTo>
                        <a:pt x="1068" y="1287"/>
                        <a:pt x="1161" y="1234"/>
                        <a:pt x="1161" y="1101"/>
                      </a:cubicBezTo>
                      <a:cubicBezTo>
                        <a:pt x="1161" y="0"/>
                        <a:pt x="1161" y="0"/>
                        <a:pt x="1161" y="0"/>
                      </a:cubicBezTo>
                      <a:cubicBezTo>
                        <a:pt x="673" y="20"/>
                        <a:pt x="247" y="283"/>
                        <a:pt x="0" y="671"/>
                      </a:cubicBezTo>
                      <a:close/>
                    </a:path>
                  </a:pathLst>
                </a:custGeom>
                <a:solidFill>
                  <a:schemeClr val="bg1"/>
                </a:solidFill>
                <a:ln>
                  <a:noFill/>
                </a:ln>
                <a:effectLst>
                  <a:outerShdw blurRad="63500" sx="102000" sy="102000" algn="ctr" rotWithShape="0">
                    <a:schemeClr val="bg1">
                      <a:lumMod val="50000"/>
                      <a:alpha val="31000"/>
                    </a:schemeClr>
                  </a:outerShdw>
                </a:effec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 name="Freeform 29">
                  <a:extLst>
                    <a:ext uri="{FF2B5EF4-FFF2-40B4-BE49-F238E27FC236}">
                      <a16:creationId xmlns:a16="http://schemas.microsoft.com/office/drawing/2014/main" id="{DF7E2F1E-16B0-40AE-B887-BFBA1C5E29FE}"/>
                    </a:ext>
                  </a:extLst>
                </p:cNvPr>
                <p:cNvSpPr>
                  <a:spLocks/>
                </p:cNvSpPr>
                <p:nvPr/>
              </p:nvSpPr>
              <p:spPr bwMode="auto">
                <a:xfrm>
                  <a:off x="8219525" y="2074096"/>
                  <a:ext cx="723036" cy="800578"/>
                </a:xfrm>
                <a:custGeom>
                  <a:avLst/>
                  <a:gdLst>
                    <a:gd name="T0" fmla="*/ 1161 w 1161"/>
                    <a:gd name="T1" fmla="*/ 1286 h 1286"/>
                    <a:gd name="T2" fmla="*/ 1161 w 1161"/>
                    <a:gd name="T3" fmla="*/ 186 h 1286"/>
                    <a:gd name="T4" fmla="*/ 953 w 1161"/>
                    <a:gd name="T5" fmla="*/ 66 h 1286"/>
                    <a:gd name="T6" fmla="*/ 0 w 1161"/>
                    <a:gd name="T7" fmla="*/ 616 h 1286"/>
                    <a:gd name="T8" fmla="*/ 1161 w 1161"/>
                    <a:gd name="T9" fmla="*/ 1286 h 1286"/>
                  </a:gdLst>
                  <a:ahLst/>
                  <a:cxnLst>
                    <a:cxn ang="0">
                      <a:pos x="T0" y="T1"/>
                    </a:cxn>
                    <a:cxn ang="0">
                      <a:pos x="T2" y="T3"/>
                    </a:cxn>
                    <a:cxn ang="0">
                      <a:pos x="T4" y="T5"/>
                    </a:cxn>
                    <a:cxn ang="0">
                      <a:pos x="T6" y="T7"/>
                    </a:cxn>
                    <a:cxn ang="0">
                      <a:pos x="T8" y="T9"/>
                    </a:cxn>
                  </a:cxnLst>
                  <a:rect l="0" t="0" r="r" b="b"/>
                  <a:pathLst>
                    <a:path w="1161" h="1286">
                      <a:moveTo>
                        <a:pt x="1161" y="1286"/>
                      </a:moveTo>
                      <a:cubicBezTo>
                        <a:pt x="1161" y="186"/>
                        <a:pt x="1161" y="186"/>
                        <a:pt x="1161" y="186"/>
                      </a:cubicBezTo>
                      <a:cubicBezTo>
                        <a:pt x="1161" y="53"/>
                        <a:pt x="1068" y="0"/>
                        <a:pt x="953" y="66"/>
                      </a:cubicBezTo>
                      <a:cubicBezTo>
                        <a:pt x="0" y="616"/>
                        <a:pt x="0" y="616"/>
                        <a:pt x="0" y="616"/>
                      </a:cubicBezTo>
                      <a:cubicBezTo>
                        <a:pt x="247" y="1004"/>
                        <a:pt x="673" y="1266"/>
                        <a:pt x="1161" y="1286"/>
                      </a:cubicBezTo>
                      <a:close/>
                    </a:path>
                  </a:pathLst>
                </a:custGeom>
                <a:solidFill>
                  <a:schemeClr val="bg1"/>
                </a:solidFill>
                <a:ln>
                  <a:noFill/>
                </a:ln>
                <a:effectLst>
                  <a:outerShdw blurRad="63500" sx="102000" sy="102000" algn="ctr" rotWithShape="0">
                    <a:schemeClr val="bg1">
                      <a:lumMod val="50000"/>
                      <a:alpha val="31000"/>
                    </a:schemeClr>
                  </a:outerShdw>
                </a:effec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 name="Freeform 30">
                  <a:extLst>
                    <a:ext uri="{FF2B5EF4-FFF2-40B4-BE49-F238E27FC236}">
                      <a16:creationId xmlns:a16="http://schemas.microsoft.com/office/drawing/2014/main" id="{8852FB1B-9ECD-4408-BD4C-60D1363C36F5}"/>
                    </a:ext>
                  </a:extLst>
                </p:cNvPr>
                <p:cNvSpPr>
                  <a:spLocks/>
                </p:cNvSpPr>
                <p:nvPr/>
              </p:nvSpPr>
              <p:spPr bwMode="auto">
                <a:xfrm>
                  <a:off x="8079109" y="1558541"/>
                  <a:ext cx="769143" cy="834110"/>
                </a:xfrm>
                <a:custGeom>
                  <a:avLst/>
                  <a:gdLst>
                    <a:gd name="T0" fmla="*/ 0 w 1233"/>
                    <a:gd name="T1" fmla="*/ 670 h 1340"/>
                    <a:gd name="T2" fmla="*/ 165 w 1233"/>
                    <a:gd name="T3" fmla="*/ 1340 h 1340"/>
                    <a:gd name="T4" fmla="*/ 1118 w 1233"/>
                    <a:gd name="T5" fmla="*/ 790 h 1340"/>
                    <a:gd name="T6" fmla="*/ 1118 w 1233"/>
                    <a:gd name="T7" fmla="*/ 550 h 1340"/>
                    <a:gd name="T8" fmla="*/ 165 w 1233"/>
                    <a:gd name="T9" fmla="*/ 0 h 1340"/>
                    <a:gd name="T10" fmla="*/ 0 w 1233"/>
                    <a:gd name="T11" fmla="*/ 670 h 1340"/>
                  </a:gdLst>
                  <a:ahLst/>
                  <a:cxnLst>
                    <a:cxn ang="0">
                      <a:pos x="T0" y="T1"/>
                    </a:cxn>
                    <a:cxn ang="0">
                      <a:pos x="T2" y="T3"/>
                    </a:cxn>
                    <a:cxn ang="0">
                      <a:pos x="T4" y="T5"/>
                    </a:cxn>
                    <a:cxn ang="0">
                      <a:pos x="T6" y="T7"/>
                    </a:cxn>
                    <a:cxn ang="0">
                      <a:pos x="T8" y="T9"/>
                    </a:cxn>
                    <a:cxn ang="0">
                      <a:pos x="T10" y="T11"/>
                    </a:cxn>
                  </a:cxnLst>
                  <a:rect l="0" t="0" r="r" b="b"/>
                  <a:pathLst>
                    <a:path w="1233" h="1340">
                      <a:moveTo>
                        <a:pt x="0" y="670"/>
                      </a:moveTo>
                      <a:cubicBezTo>
                        <a:pt x="0" y="912"/>
                        <a:pt x="60" y="1140"/>
                        <a:pt x="165" y="1340"/>
                      </a:cubicBezTo>
                      <a:cubicBezTo>
                        <a:pt x="1118" y="790"/>
                        <a:pt x="1118" y="790"/>
                        <a:pt x="1118" y="790"/>
                      </a:cubicBezTo>
                      <a:cubicBezTo>
                        <a:pt x="1233" y="724"/>
                        <a:pt x="1233" y="616"/>
                        <a:pt x="1118" y="550"/>
                      </a:cubicBezTo>
                      <a:cubicBezTo>
                        <a:pt x="165" y="0"/>
                        <a:pt x="165" y="0"/>
                        <a:pt x="165" y="0"/>
                      </a:cubicBezTo>
                      <a:cubicBezTo>
                        <a:pt x="60" y="200"/>
                        <a:pt x="0" y="428"/>
                        <a:pt x="0" y="670"/>
                      </a:cubicBezTo>
                      <a:close/>
                    </a:path>
                  </a:pathLst>
                </a:custGeom>
                <a:solidFill>
                  <a:schemeClr val="bg1"/>
                </a:solidFill>
                <a:ln>
                  <a:noFill/>
                </a:ln>
                <a:effectLst>
                  <a:outerShdw blurRad="63500" sx="102000" sy="102000" algn="ctr" rotWithShape="0">
                    <a:schemeClr val="bg1">
                      <a:lumMod val="50000"/>
                      <a:alpha val="31000"/>
                    </a:schemeClr>
                  </a:outerShdw>
                </a:effec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 name="Freeform 31">
                  <a:extLst>
                    <a:ext uri="{FF2B5EF4-FFF2-40B4-BE49-F238E27FC236}">
                      <a16:creationId xmlns:a16="http://schemas.microsoft.com/office/drawing/2014/main" id="{3D24E7B3-6AF3-46A0-98D1-8118542D3BE5}"/>
                    </a:ext>
                  </a:extLst>
                </p:cNvPr>
                <p:cNvSpPr>
                  <a:spLocks/>
                </p:cNvSpPr>
                <p:nvPr/>
              </p:nvSpPr>
              <p:spPr bwMode="auto">
                <a:xfrm>
                  <a:off x="9112317" y="1558541"/>
                  <a:ext cx="769143" cy="834110"/>
                </a:xfrm>
                <a:custGeom>
                  <a:avLst/>
                  <a:gdLst>
                    <a:gd name="T0" fmla="*/ 1233 w 1233"/>
                    <a:gd name="T1" fmla="*/ 670 h 1340"/>
                    <a:gd name="T2" fmla="*/ 1068 w 1233"/>
                    <a:gd name="T3" fmla="*/ 0 h 1340"/>
                    <a:gd name="T4" fmla="*/ 115 w 1233"/>
                    <a:gd name="T5" fmla="*/ 550 h 1340"/>
                    <a:gd name="T6" fmla="*/ 115 w 1233"/>
                    <a:gd name="T7" fmla="*/ 790 h 1340"/>
                    <a:gd name="T8" fmla="*/ 1068 w 1233"/>
                    <a:gd name="T9" fmla="*/ 1340 h 1340"/>
                    <a:gd name="T10" fmla="*/ 1233 w 1233"/>
                    <a:gd name="T11" fmla="*/ 670 h 1340"/>
                  </a:gdLst>
                  <a:ahLst/>
                  <a:cxnLst>
                    <a:cxn ang="0">
                      <a:pos x="T0" y="T1"/>
                    </a:cxn>
                    <a:cxn ang="0">
                      <a:pos x="T2" y="T3"/>
                    </a:cxn>
                    <a:cxn ang="0">
                      <a:pos x="T4" y="T5"/>
                    </a:cxn>
                    <a:cxn ang="0">
                      <a:pos x="T6" y="T7"/>
                    </a:cxn>
                    <a:cxn ang="0">
                      <a:pos x="T8" y="T9"/>
                    </a:cxn>
                    <a:cxn ang="0">
                      <a:pos x="T10" y="T11"/>
                    </a:cxn>
                  </a:cxnLst>
                  <a:rect l="0" t="0" r="r" b="b"/>
                  <a:pathLst>
                    <a:path w="1233" h="1340">
                      <a:moveTo>
                        <a:pt x="1233" y="670"/>
                      </a:moveTo>
                      <a:cubicBezTo>
                        <a:pt x="1233" y="428"/>
                        <a:pt x="1173" y="200"/>
                        <a:pt x="1068" y="0"/>
                      </a:cubicBezTo>
                      <a:cubicBezTo>
                        <a:pt x="115" y="550"/>
                        <a:pt x="115" y="550"/>
                        <a:pt x="115" y="550"/>
                      </a:cubicBezTo>
                      <a:cubicBezTo>
                        <a:pt x="0" y="616"/>
                        <a:pt x="0" y="724"/>
                        <a:pt x="115" y="790"/>
                      </a:cubicBezTo>
                      <a:cubicBezTo>
                        <a:pt x="1068" y="1340"/>
                        <a:pt x="1068" y="1340"/>
                        <a:pt x="1068" y="1340"/>
                      </a:cubicBezTo>
                      <a:cubicBezTo>
                        <a:pt x="1173" y="1140"/>
                        <a:pt x="1233" y="912"/>
                        <a:pt x="1233" y="670"/>
                      </a:cubicBezTo>
                      <a:close/>
                    </a:path>
                  </a:pathLst>
                </a:custGeom>
                <a:solidFill>
                  <a:schemeClr val="bg1"/>
                </a:solidFill>
                <a:ln>
                  <a:noFill/>
                </a:ln>
                <a:effectLst>
                  <a:outerShdw blurRad="63500" sx="102000" sy="102000" algn="ctr" rotWithShape="0">
                    <a:schemeClr val="bg1">
                      <a:lumMod val="50000"/>
                      <a:alpha val="31000"/>
                    </a:schemeClr>
                  </a:outerShdw>
                </a:effec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 name="Freeform 78">
                  <a:extLst>
                    <a:ext uri="{FF2B5EF4-FFF2-40B4-BE49-F238E27FC236}">
                      <a16:creationId xmlns:a16="http://schemas.microsoft.com/office/drawing/2014/main" id="{81C41281-779D-44F2-B793-F5CD332DE4F8}"/>
                    </a:ext>
                  </a:extLst>
                </p:cNvPr>
                <p:cNvSpPr>
                  <a:spLocks/>
                </p:cNvSpPr>
                <p:nvPr/>
              </p:nvSpPr>
              <p:spPr bwMode="auto">
                <a:xfrm>
                  <a:off x="9018007" y="1621413"/>
                  <a:ext cx="249396" cy="257778"/>
                </a:xfrm>
                <a:custGeom>
                  <a:avLst/>
                  <a:gdLst>
                    <a:gd name="T0" fmla="*/ 0 w 403"/>
                    <a:gd name="T1" fmla="*/ 0 h 414"/>
                    <a:gd name="T2" fmla="*/ 0 w 403"/>
                    <a:gd name="T3" fmla="*/ 233 h 414"/>
                    <a:gd name="T4" fmla="*/ 201 w 403"/>
                    <a:gd name="T5" fmla="*/ 350 h 414"/>
                    <a:gd name="T6" fmla="*/ 403 w 403"/>
                    <a:gd name="T7" fmla="*/ 233 h 414"/>
                    <a:gd name="T8" fmla="*/ 0 w 403"/>
                    <a:gd name="T9" fmla="*/ 0 h 414"/>
                  </a:gdLst>
                  <a:ahLst/>
                  <a:cxnLst>
                    <a:cxn ang="0">
                      <a:pos x="T0" y="T1"/>
                    </a:cxn>
                    <a:cxn ang="0">
                      <a:pos x="T2" y="T3"/>
                    </a:cxn>
                    <a:cxn ang="0">
                      <a:pos x="T4" y="T5"/>
                    </a:cxn>
                    <a:cxn ang="0">
                      <a:pos x="T6" y="T7"/>
                    </a:cxn>
                    <a:cxn ang="0">
                      <a:pos x="T8" y="T9"/>
                    </a:cxn>
                  </a:cxnLst>
                  <a:rect l="0" t="0" r="r" b="b"/>
                  <a:pathLst>
                    <a:path w="403" h="414">
                      <a:moveTo>
                        <a:pt x="0" y="0"/>
                      </a:moveTo>
                      <a:cubicBezTo>
                        <a:pt x="0" y="0"/>
                        <a:pt x="0" y="105"/>
                        <a:pt x="0" y="233"/>
                      </a:cubicBezTo>
                      <a:cubicBezTo>
                        <a:pt x="0" y="362"/>
                        <a:pt x="90" y="414"/>
                        <a:pt x="201" y="350"/>
                      </a:cubicBezTo>
                      <a:cubicBezTo>
                        <a:pt x="403" y="233"/>
                        <a:pt x="403" y="233"/>
                        <a:pt x="403" y="233"/>
                      </a:cubicBezTo>
                      <a:cubicBezTo>
                        <a:pt x="310" y="105"/>
                        <a:pt x="165" y="18"/>
                        <a:pt x="0" y="0"/>
                      </a:cubicBezTo>
                      <a:close/>
                    </a:path>
                  </a:pathLst>
                </a:custGeom>
                <a:solidFill>
                  <a:srgbClr val="808080"/>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0" name="Freeform 79">
                  <a:extLst>
                    <a:ext uri="{FF2B5EF4-FFF2-40B4-BE49-F238E27FC236}">
                      <a16:creationId xmlns:a16="http://schemas.microsoft.com/office/drawing/2014/main" id="{513848E2-64E0-4045-B000-6F55678A85B4}"/>
                    </a:ext>
                  </a:extLst>
                </p:cNvPr>
                <p:cNvSpPr>
                  <a:spLocks/>
                </p:cNvSpPr>
                <p:nvPr/>
              </p:nvSpPr>
              <p:spPr bwMode="auto">
                <a:xfrm>
                  <a:off x="9018007" y="2072000"/>
                  <a:ext cx="249396" cy="257778"/>
                </a:xfrm>
                <a:custGeom>
                  <a:avLst/>
                  <a:gdLst>
                    <a:gd name="T0" fmla="*/ 403 w 403"/>
                    <a:gd name="T1" fmla="*/ 181 h 413"/>
                    <a:gd name="T2" fmla="*/ 201 w 403"/>
                    <a:gd name="T3" fmla="*/ 64 h 413"/>
                    <a:gd name="T4" fmla="*/ 0 w 403"/>
                    <a:gd name="T5" fmla="*/ 181 h 413"/>
                    <a:gd name="T6" fmla="*/ 0 w 403"/>
                    <a:gd name="T7" fmla="*/ 413 h 413"/>
                    <a:gd name="T8" fmla="*/ 403 w 403"/>
                    <a:gd name="T9" fmla="*/ 181 h 413"/>
                  </a:gdLst>
                  <a:ahLst/>
                  <a:cxnLst>
                    <a:cxn ang="0">
                      <a:pos x="T0" y="T1"/>
                    </a:cxn>
                    <a:cxn ang="0">
                      <a:pos x="T2" y="T3"/>
                    </a:cxn>
                    <a:cxn ang="0">
                      <a:pos x="T4" y="T5"/>
                    </a:cxn>
                    <a:cxn ang="0">
                      <a:pos x="T6" y="T7"/>
                    </a:cxn>
                    <a:cxn ang="0">
                      <a:pos x="T8" y="T9"/>
                    </a:cxn>
                  </a:cxnLst>
                  <a:rect l="0" t="0" r="r" b="b"/>
                  <a:pathLst>
                    <a:path w="403" h="413">
                      <a:moveTo>
                        <a:pt x="403" y="181"/>
                      </a:moveTo>
                      <a:cubicBezTo>
                        <a:pt x="403" y="181"/>
                        <a:pt x="313" y="128"/>
                        <a:pt x="201" y="64"/>
                      </a:cubicBezTo>
                      <a:cubicBezTo>
                        <a:pt x="90" y="0"/>
                        <a:pt x="0" y="52"/>
                        <a:pt x="0" y="181"/>
                      </a:cubicBezTo>
                      <a:cubicBezTo>
                        <a:pt x="0" y="413"/>
                        <a:pt x="0" y="413"/>
                        <a:pt x="0" y="413"/>
                      </a:cubicBezTo>
                      <a:cubicBezTo>
                        <a:pt x="165" y="396"/>
                        <a:pt x="310" y="308"/>
                        <a:pt x="403" y="181"/>
                      </a:cubicBezTo>
                      <a:close/>
                    </a:path>
                  </a:pathLst>
                </a:custGeom>
                <a:solidFill>
                  <a:srgbClr val="7F7F7F"/>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1" name="Freeform 80">
                  <a:extLst>
                    <a:ext uri="{FF2B5EF4-FFF2-40B4-BE49-F238E27FC236}">
                      <a16:creationId xmlns:a16="http://schemas.microsoft.com/office/drawing/2014/main" id="{1047D176-B21F-44B9-9675-020D10C7BBAE}"/>
                    </a:ext>
                  </a:extLst>
                </p:cNvPr>
                <p:cNvSpPr>
                  <a:spLocks/>
                </p:cNvSpPr>
                <p:nvPr/>
              </p:nvSpPr>
              <p:spPr bwMode="auto">
                <a:xfrm>
                  <a:off x="8691069" y="1621413"/>
                  <a:ext cx="251491" cy="257778"/>
                </a:xfrm>
                <a:custGeom>
                  <a:avLst/>
                  <a:gdLst>
                    <a:gd name="T0" fmla="*/ 0 w 403"/>
                    <a:gd name="T1" fmla="*/ 233 h 414"/>
                    <a:gd name="T2" fmla="*/ 201 w 403"/>
                    <a:gd name="T3" fmla="*/ 350 h 414"/>
                    <a:gd name="T4" fmla="*/ 403 w 403"/>
                    <a:gd name="T5" fmla="*/ 233 h 414"/>
                    <a:gd name="T6" fmla="*/ 403 w 403"/>
                    <a:gd name="T7" fmla="*/ 0 h 414"/>
                    <a:gd name="T8" fmla="*/ 0 w 403"/>
                    <a:gd name="T9" fmla="*/ 233 h 414"/>
                  </a:gdLst>
                  <a:ahLst/>
                  <a:cxnLst>
                    <a:cxn ang="0">
                      <a:pos x="T0" y="T1"/>
                    </a:cxn>
                    <a:cxn ang="0">
                      <a:pos x="T2" y="T3"/>
                    </a:cxn>
                    <a:cxn ang="0">
                      <a:pos x="T4" y="T5"/>
                    </a:cxn>
                    <a:cxn ang="0">
                      <a:pos x="T6" y="T7"/>
                    </a:cxn>
                    <a:cxn ang="0">
                      <a:pos x="T8" y="T9"/>
                    </a:cxn>
                  </a:cxnLst>
                  <a:rect l="0" t="0" r="r" b="b"/>
                  <a:pathLst>
                    <a:path w="403" h="414">
                      <a:moveTo>
                        <a:pt x="0" y="233"/>
                      </a:moveTo>
                      <a:cubicBezTo>
                        <a:pt x="0" y="233"/>
                        <a:pt x="90" y="285"/>
                        <a:pt x="201" y="350"/>
                      </a:cubicBezTo>
                      <a:cubicBezTo>
                        <a:pt x="313" y="414"/>
                        <a:pt x="403" y="362"/>
                        <a:pt x="403" y="233"/>
                      </a:cubicBezTo>
                      <a:cubicBezTo>
                        <a:pt x="403" y="0"/>
                        <a:pt x="403" y="0"/>
                        <a:pt x="403" y="0"/>
                      </a:cubicBezTo>
                      <a:cubicBezTo>
                        <a:pt x="237" y="18"/>
                        <a:pt x="93" y="105"/>
                        <a:pt x="0" y="233"/>
                      </a:cubicBezTo>
                      <a:close/>
                    </a:path>
                  </a:pathLst>
                </a:custGeom>
                <a:solidFill>
                  <a:srgbClr val="181717"/>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2" name="Freeform 81">
                  <a:extLst>
                    <a:ext uri="{FF2B5EF4-FFF2-40B4-BE49-F238E27FC236}">
                      <a16:creationId xmlns:a16="http://schemas.microsoft.com/office/drawing/2014/main" id="{93AB2B88-7425-41E9-B10F-91A2BD9ABFA6}"/>
                    </a:ext>
                  </a:extLst>
                </p:cNvPr>
                <p:cNvSpPr>
                  <a:spLocks/>
                </p:cNvSpPr>
                <p:nvPr/>
              </p:nvSpPr>
              <p:spPr bwMode="auto">
                <a:xfrm>
                  <a:off x="8691069" y="2072000"/>
                  <a:ext cx="251491" cy="257778"/>
                </a:xfrm>
                <a:custGeom>
                  <a:avLst/>
                  <a:gdLst>
                    <a:gd name="T0" fmla="*/ 403 w 403"/>
                    <a:gd name="T1" fmla="*/ 413 h 413"/>
                    <a:gd name="T2" fmla="*/ 403 w 403"/>
                    <a:gd name="T3" fmla="*/ 181 h 413"/>
                    <a:gd name="T4" fmla="*/ 201 w 403"/>
                    <a:gd name="T5" fmla="*/ 64 h 413"/>
                    <a:gd name="T6" fmla="*/ 0 w 403"/>
                    <a:gd name="T7" fmla="*/ 181 h 413"/>
                    <a:gd name="T8" fmla="*/ 403 w 403"/>
                    <a:gd name="T9" fmla="*/ 413 h 413"/>
                  </a:gdLst>
                  <a:ahLst/>
                  <a:cxnLst>
                    <a:cxn ang="0">
                      <a:pos x="T0" y="T1"/>
                    </a:cxn>
                    <a:cxn ang="0">
                      <a:pos x="T2" y="T3"/>
                    </a:cxn>
                    <a:cxn ang="0">
                      <a:pos x="T4" y="T5"/>
                    </a:cxn>
                    <a:cxn ang="0">
                      <a:pos x="T6" y="T7"/>
                    </a:cxn>
                    <a:cxn ang="0">
                      <a:pos x="T8" y="T9"/>
                    </a:cxn>
                  </a:cxnLst>
                  <a:rect l="0" t="0" r="r" b="b"/>
                  <a:pathLst>
                    <a:path w="403" h="413">
                      <a:moveTo>
                        <a:pt x="403" y="413"/>
                      </a:moveTo>
                      <a:cubicBezTo>
                        <a:pt x="403" y="413"/>
                        <a:pt x="403" y="309"/>
                        <a:pt x="403" y="181"/>
                      </a:cubicBezTo>
                      <a:cubicBezTo>
                        <a:pt x="403" y="52"/>
                        <a:pt x="313" y="0"/>
                        <a:pt x="201" y="64"/>
                      </a:cubicBezTo>
                      <a:cubicBezTo>
                        <a:pt x="0" y="181"/>
                        <a:pt x="0" y="181"/>
                        <a:pt x="0" y="181"/>
                      </a:cubicBezTo>
                      <a:cubicBezTo>
                        <a:pt x="93" y="308"/>
                        <a:pt x="237" y="396"/>
                        <a:pt x="403" y="413"/>
                      </a:cubicBezTo>
                      <a:close/>
                    </a:path>
                  </a:pathLst>
                </a:custGeom>
                <a:solidFill>
                  <a:srgbClr val="2C2C2C"/>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3" name="Freeform 82">
                  <a:extLst>
                    <a:ext uri="{FF2B5EF4-FFF2-40B4-BE49-F238E27FC236}">
                      <a16:creationId xmlns:a16="http://schemas.microsoft.com/office/drawing/2014/main" id="{8610238B-9449-4181-BEA0-267C78954A6D}"/>
                    </a:ext>
                  </a:extLst>
                </p:cNvPr>
                <p:cNvSpPr>
                  <a:spLocks/>
                </p:cNvSpPr>
                <p:nvPr/>
              </p:nvSpPr>
              <p:spPr bwMode="auto">
                <a:xfrm>
                  <a:off x="8624005" y="1830989"/>
                  <a:ext cx="224246" cy="289214"/>
                </a:xfrm>
                <a:custGeom>
                  <a:avLst/>
                  <a:gdLst>
                    <a:gd name="T0" fmla="*/ 251 w 363"/>
                    <a:gd name="T1" fmla="*/ 349 h 466"/>
                    <a:gd name="T2" fmla="*/ 251 w 363"/>
                    <a:gd name="T3" fmla="*/ 117 h 466"/>
                    <a:gd name="T4" fmla="*/ 49 w 363"/>
                    <a:gd name="T5" fmla="*/ 0 h 466"/>
                    <a:gd name="T6" fmla="*/ 0 w 363"/>
                    <a:gd name="T7" fmla="*/ 233 h 466"/>
                    <a:gd name="T8" fmla="*/ 49 w 363"/>
                    <a:gd name="T9" fmla="*/ 466 h 466"/>
                    <a:gd name="T10" fmla="*/ 251 w 363"/>
                    <a:gd name="T11" fmla="*/ 349 h 466"/>
                  </a:gdLst>
                  <a:ahLst/>
                  <a:cxnLst>
                    <a:cxn ang="0">
                      <a:pos x="T0" y="T1"/>
                    </a:cxn>
                    <a:cxn ang="0">
                      <a:pos x="T2" y="T3"/>
                    </a:cxn>
                    <a:cxn ang="0">
                      <a:pos x="T4" y="T5"/>
                    </a:cxn>
                    <a:cxn ang="0">
                      <a:pos x="T6" y="T7"/>
                    </a:cxn>
                    <a:cxn ang="0">
                      <a:pos x="T8" y="T9"/>
                    </a:cxn>
                    <a:cxn ang="0">
                      <a:pos x="T10" y="T11"/>
                    </a:cxn>
                  </a:cxnLst>
                  <a:rect l="0" t="0" r="r" b="b"/>
                  <a:pathLst>
                    <a:path w="363" h="466">
                      <a:moveTo>
                        <a:pt x="251" y="349"/>
                      </a:moveTo>
                      <a:cubicBezTo>
                        <a:pt x="363" y="285"/>
                        <a:pt x="363" y="181"/>
                        <a:pt x="251" y="117"/>
                      </a:cubicBezTo>
                      <a:cubicBezTo>
                        <a:pt x="49" y="0"/>
                        <a:pt x="49" y="0"/>
                        <a:pt x="49" y="0"/>
                      </a:cubicBezTo>
                      <a:cubicBezTo>
                        <a:pt x="18" y="71"/>
                        <a:pt x="0" y="150"/>
                        <a:pt x="0" y="233"/>
                      </a:cubicBezTo>
                      <a:cubicBezTo>
                        <a:pt x="0" y="316"/>
                        <a:pt x="18" y="395"/>
                        <a:pt x="49" y="466"/>
                      </a:cubicBezTo>
                      <a:cubicBezTo>
                        <a:pt x="49" y="466"/>
                        <a:pt x="140" y="414"/>
                        <a:pt x="251" y="349"/>
                      </a:cubicBezTo>
                      <a:close/>
                    </a:path>
                  </a:pathLst>
                </a:custGeom>
                <a:solidFill>
                  <a:srgbClr val="7F7F7F"/>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4" name="Freeform 83">
                  <a:extLst>
                    <a:ext uri="{FF2B5EF4-FFF2-40B4-BE49-F238E27FC236}">
                      <a16:creationId xmlns:a16="http://schemas.microsoft.com/office/drawing/2014/main" id="{4DAEB5FC-696C-4102-B46D-04937798CF14}"/>
                    </a:ext>
                  </a:extLst>
                </p:cNvPr>
                <p:cNvSpPr>
                  <a:spLocks/>
                </p:cNvSpPr>
                <p:nvPr/>
              </p:nvSpPr>
              <p:spPr bwMode="auto">
                <a:xfrm>
                  <a:off x="9110220" y="1830989"/>
                  <a:ext cx="226342" cy="289214"/>
                </a:xfrm>
                <a:custGeom>
                  <a:avLst/>
                  <a:gdLst>
                    <a:gd name="T0" fmla="*/ 363 w 363"/>
                    <a:gd name="T1" fmla="*/ 233 h 466"/>
                    <a:gd name="T2" fmla="*/ 313 w 363"/>
                    <a:gd name="T3" fmla="*/ 0 h 466"/>
                    <a:gd name="T4" fmla="*/ 112 w 363"/>
                    <a:gd name="T5" fmla="*/ 117 h 466"/>
                    <a:gd name="T6" fmla="*/ 112 w 363"/>
                    <a:gd name="T7" fmla="*/ 349 h 466"/>
                    <a:gd name="T8" fmla="*/ 313 w 363"/>
                    <a:gd name="T9" fmla="*/ 466 h 466"/>
                    <a:gd name="T10" fmla="*/ 363 w 363"/>
                    <a:gd name="T11" fmla="*/ 233 h 466"/>
                  </a:gdLst>
                  <a:ahLst/>
                  <a:cxnLst>
                    <a:cxn ang="0">
                      <a:pos x="T0" y="T1"/>
                    </a:cxn>
                    <a:cxn ang="0">
                      <a:pos x="T2" y="T3"/>
                    </a:cxn>
                    <a:cxn ang="0">
                      <a:pos x="T4" y="T5"/>
                    </a:cxn>
                    <a:cxn ang="0">
                      <a:pos x="T6" y="T7"/>
                    </a:cxn>
                    <a:cxn ang="0">
                      <a:pos x="T8" y="T9"/>
                    </a:cxn>
                    <a:cxn ang="0">
                      <a:pos x="T10" y="T11"/>
                    </a:cxn>
                  </a:cxnLst>
                  <a:rect l="0" t="0" r="r" b="b"/>
                  <a:pathLst>
                    <a:path w="363" h="466">
                      <a:moveTo>
                        <a:pt x="363" y="233"/>
                      </a:moveTo>
                      <a:cubicBezTo>
                        <a:pt x="363" y="150"/>
                        <a:pt x="345" y="71"/>
                        <a:pt x="313" y="0"/>
                      </a:cubicBezTo>
                      <a:cubicBezTo>
                        <a:pt x="313" y="0"/>
                        <a:pt x="223" y="52"/>
                        <a:pt x="112" y="117"/>
                      </a:cubicBezTo>
                      <a:cubicBezTo>
                        <a:pt x="0" y="181"/>
                        <a:pt x="0" y="285"/>
                        <a:pt x="112" y="349"/>
                      </a:cubicBezTo>
                      <a:cubicBezTo>
                        <a:pt x="313" y="466"/>
                        <a:pt x="313" y="466"/>
                        <a:pt x="313" y="466"/>
                      </a:cubicBezTo>
                      <a:cubicBezTo>
                        <a:pt x="345" y="395"/>
                        <a:pt x="363" y="316"/>
                        <a:pt x="363" y="233"/>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grpSp>
          <p:nvGrpSpPr>
            <p:cNvPr id="248" name="Group 247">
              <a:extLst>
                <a:ext uri="{FF2B5EF4-FFF2-40B4-BE49-F238E27FC236}">
                  <a16:creationId xmlns:a16="http://schemas.microsoft.com/office/drawing/2014/main" id="{C3999682-BB13-46CA-9EEC-A9B6204978A3}"/>
                </a:ext>
              </a:extLst>
            </p:cNvPr>
            <p:cNvGrpSpPr/>
            <p:nvPr/>
          </p:nvGrpSpPr>
          <p:grpSpPr>
            <a:xfrm>
              <a:off x="5167032" y="2811771"/>
              <a:ext cx="1868768" cy="1868860"/>
              <a:chOff x="5246599" y="-817668"/>
              <a:chExt cx="1781778" cy="1781866"/>
            </a:xfrm>
          </p:grpSpPr>
          <p:sp>
            <p:nvSpPr>
              <p:cNvPr id="219" name="5 Elipse">
                <a:extLst>
                  <a:ext uri="{FF2B5EF4-FFF2-40B4-BE49-F238E27FC236}">
                    <a16:creationId xmlns:a16="http://schemas.microsoft.com/office/drawing/2014/main" id="{C2940E0C-52B2-4C96-8561-C7290C9C6A69}"/>
                  </a:ext>
                </a:extLst>
              </p:cNvPr>
              <p:cNvSpPr>
                <a:spLocks noChangeAspect="1"/>
              </p:cNvSpPr>
              <p:nvPr/>
            </p:nvSpPr>
            <p:spPr>
              <a:xfrm>
                <a:off x="5246599" y="-817668"/>
                <a:ext cx="1781778" cy="1781866"/>
              </a:xfrm>
              <a:prstGeom prst="ellipse">
                <a:avLst/>
              </a:prstGeom>
              <a:solidFill>
                <a:schemeClr val="bg1"/>
              </a:solidFill>
              <a:ln>
                <a:noFill/>
              </a:ln>
              <a:effectLst>
                <a:innerShdw blurRad="101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241719" tIns="120859" rIns="241719" bIns="120859"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000" b="0" i="0" u="none" strike="noStrike" kern="1200" cap="none" spc="0" normalizeH="0" baseline="0" noProof="0">
                  <a:ln>
                    <a:noFill/>
                  </a:ln>
                  <a:solidFill>
                    <a:srgbClr val="000000">
                      <a:lumMod val="65000"/>
                      <a:lumOff val="35000"/>
                    </a:srgbClr>
                  </a:solidFill>
                  <a:effectLst/>
                  <a:uLnTx/>
                  <a:uFillTx/>
                  <a:latin typeface="Arial" panose="020B0604020202020204"/>
                  <a:ea typeface="Segoe UI" panose="020B0502040204020203" pitchFamily="34" charset="0"/>
                  <a:cs typeface="Segoe UI" panose="020B0502040204020203" pitchFamily="34" charset="0"/>
                </a:endParaRPr>
              </a:p>
            </p:txBody>
          </p:sp>
          <p:pic>
            <p:nvPicPr>
              <p:cNvPr id="222" name="Graphic 221">
                <a:extLst>
                  <a:ext uri="{FF2B5EF4-FFF2-40B4-BE49-F238E27FC236}">
                    <a16:creationId xmlns:a16="http://schemas.microsoft.com/office/drawing/2014/main" id="{B1A9ED1A-0010-4678-A391-01F29366FA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05985" y="-158669"/>
                <a:ext cx="1263006" cy="463868"/>
              </a:xfrm>
              <a:prstGeom prst="rect">
                <a:avLst/>
              </a:prstGeom>
            </p:spPr>
          </p:pic>
        </p:grpSp>
        <p:sp>
          <p:nvSpPr>
            <p:cNvPr id="231" name="Content Placeholder 15">
              <a:extLst>
                <a:ext uri="{FF2B5EF4-FFF2-40B4-BE49-F238E27FC236}">
                  <a16:creationId xmlns:a16="http://schemas.microsoft.com/office/drawing/2014/main" id="{FDBFE424-4794-4537-9B84-71274418B383}"/>
                </a:ext>
              </a:extLst>
            </p:cNvPr>
            <p:cNvSpPr txBox="1">
              <a:spLocks/>
            </p:cNvSpPr>
            <p:nvPr/>
          </p:nvSpPr>
          <p:spPr bwMode="auto">
            <a:xfrm>
              <a:off x="6190417" y="2367713"/>
              <a:ext cx="1441576" cy="780617"/>
            </a:xfrm>
            <a:prstGeom prst="rect">
              <a:avLst/>
            </a:prstGeom>
            <a:ln>
              <a:noFill/>
            </a:ln>
          </p:spPr>
          <p:txBody>
            <a:bodyPr lIns="0"/>
            <a:lstStyle>
              <a:lvl1pPr marL="552450" indent="-552450" defTabSz="619125">
                <a:lnSpc>
                  <a:spcPct val="120000"/>
                </a:lnSpc>
                <a:spcBef>
                  <a:spcPts val="4875"/>
                </a:spcBef>
                <a:buSzPct val="82000"/>
                <a:buChar char="•"/>
                <a:defRPr sz="4800">
                  <a:solidFill>
                    <a:srgbClr val="535353"/>
                  </a:solidFill>
                  <a:latin typeface="Arial" panose="020B0604020202020204" pitchFamily="34" charset="0"/>
                  <a:ea typeface="+mn-ea"/>
                  <a:cs typeface="Arial" panose="020B0604020202020204" pitchFamily="34" charset="0"/>
                  <a:sym typeface="Gill Sans Light"/>
                </a:defRPr>
              </a:lvl1pPr>
              <a:lvl2pPr marL="1104900" indent="-552450" defTabSz="619125">
                <a:lnSpc>
                  <a:spcPct val="120000"/>
                </a:lnSpc>
                <a:spcBef>
                  <a:spcPts val="4875"/>
                </a:spcBef>
                <a:buSzPct val="82000"/>
                <a:buChar char="•"/>
                <a:defRPr sz="4800">
                  <a:solidFill>
                    <a:srgbClr val="535353"/>
                  </a:solidFill>
                  <a:latin typeface="Arial" panose="020B0604020202020204" pitchFamily="34" charset="0"/>
                  <a:ea typeface="+mn-ea"/>
                  <a:cs typeface="Arial" panose="020B0604020202020204" pitchFamily="34" charset="0"/>
                  <a:sym typeface="Gill Sans Light"/>
                </a:defRPr>
              </a:lvl2pPr>
              <a:lvl3pPr marL="1657350" indent="-552450" defTabSz="619125">
                <a:lnSpc>
                  <a:spcPct val="120000"/>
                </a:lnSpc>
                <a:spcBef>
                  <a:spcPts val="4875"/>
                </a:spcBef>
                <a:buSzPct val="82000"/>
                <a:buChar char="•"/>
                <a:defRPr sz="4800">
                  <a:solidFill>
                    <a:srgbClr val="535353"/>
                  </a:solidFill>
                  <a:latin typeface="Arial" panose="020B0604020202020204" pitchFamily="34" charset="0"/>
                  <a:ea typeface="+mn-ea"/>
                  <a:cs typeface="Arial" panose="020B0604020202020204" pitchFamily="34" charset="0"/>
                  <a:sym typeface="Gill Sans Light"/>
                </a:defRPr>
              </a:lvl3pPr>
              <a:lvl4pPr marL="2209800" indent="-552450" defTabSz="619125">
                <a:lnSpc>
                  <a:spcPct val="120000"/>
                </a:lnSpc>
                <a:spcBef>
                  <a:spcPts val="4875"/>
                </a:spcBef>
                <a:buSzPct val="82000"/>
                <a:buChar char="•"/>
                <a:defRPr sz="4800">
                  <a:solidFill>
                    <a:srgbClr val="535353"/>
                  </a:solidFill>
                  <a:latin typeface="Arial" panose="020B0604020202020204" pitchFamily="34" charset="0"/>
                  <a:ea typeface="+mn-ea"/>
                  <a:cs typeface="Arial" panose="020B0604020202020204" pitchFamily="34" charset="0"/>
                  <a:sym typeface="Gill Sans Light"/>
                </a:defRPr>
              </a:lvl4pPr>
              <a:lvl5pPr marL="2762250" indent="-552450" defTabSz="619125">
                <a:lnSpc>
                  <a:spcPct val="120000"/>
                </a:lnSpc>
                <a:spcBef>
                  <a:spcPts val="4875"/>
                </a:spcBef>
                <a:buSzPct val="82000"/>
                <a:buChar char="•"/>
                <a:defRPr sz="4800">
                  <a:solidFill>
                    <a:srgbClr val="535353"/>
                  </a:solidFill>
                  <a:latin typeface="Arial" panose="020B0604020202020204" pitchFamily="34" charset="0"/>
                  <a:ea typeface="+mn-ea"/>
                  <a:cs typeface="Arial" panose="020B0604020202020204" pitchFamily="34" charset="0"/>
                  <a:sym typeface="Gill Sans Light"/>
                </a:defRPr>
              </a:lvl5pPr>
              <a:lvl6pPr marL="3314700" indent="-552450" defTabSz="619125">
                <a:lnSpc>
                  <a:spcPct val="120000"/>
                </a:lnSpc>
                <a:spcBef>
                  <a:spcPts val="4875"/>
                </a:spcBef>
                <a:buSzPct val="82000"/>
                <a:buChar char="•"/>
                <a:defRPr sz="4800">
                  <a:solidFill>
                    <a:srgbClr val="535353"/>
                  </a:solidFill>
                  <a:latin typeface="+mn-lt"/>
                  <a:ea typeface="+mn-ea"/>
                  <a:cs typeface="+mn-cs"/>
                  <a:sym typeface="Gill Sans Light"/>
                </a:defRPr>
              </a:lvl6pPr>
              <a:lvl7pPr marL="3867150" indent="-552450" defTabSz="619125">
                <a:lnSpc>
                  <a:spcPct val="120000"/>
                </a:lnSpc>
                <a:spcBef>
                  <a:spcPts val="4875"/>
                </a:spcBef>
                <a:buSzPct val="82000"/>
                <a:buChar char="•"/>
                <a:defRPr sz="4800">
                  <a:solidFill>
                    <a:srgbClr val="535353"/>
                  </a:solidFill>
                  <a:latin typeface="+mn-lt"/>
                  <a:ea typeface="+mn-ea"/>
                  <a:cs typeface="+mn-cs"/>
                  <a:sym typeface="Gill Sans Light"/>
                </a:defRPr>
              </a:lvl7pPr>
              <a:lvl8pPr marL="4419600" indent="-552450" defTabSz="619125">
                <a:lnSpc>
                  <a:spcPct val="120000"/>
                </a:lnSpc>
                <a:spcBef>
                  <a:spcPts val="4875"/>
                </a:spcBef>
                <a:buSzPct val="82000"/>
                <a:buChar char="•"/>
                <a:defRPr sz="4800">
                  <a:solidFill>
                    <a:srgbClr val="535353"/>
                  </a:solidFill>
                  <a:latin typeface="+mn-lt"/>
                  <a:ea typeface="+mn-ea"/>
                  <a:cs typeface="+mn-cs"/>
                  <a:sym typeface="Gill Sans Light"/>
                </a:defRPr>
              </a:lvl8pPr>
              <a:lvl9pPr marL="4972050" indent="-552450" defTabSz="619125">
                <a:lnSpc>
                  <a:spcPct val="120000"/>
                </a:lnSpc>
                <a:spcBef>
                  <a:spcPts val="4875"/>
                </a:spcBef>
                <a:buSzPct val="82000"/>
                <a:buChar char="•"/>
                <a:defRPr sz="4800">
                  <a:solidFill>
                    <a:srgbClr val="535353"/>
                  </a:solidFill>
                  <a:latin typeface="+mn-lt"/>
                  <a:ea typeface="+mn-ea"/>
                  <a:cs typeface="+mn-cs"/>
                  <a:sym typeface="Gill Sans Light"/>
                </a:defRPr>
              </a:lvl9pPr>
            </a:lstStyle>
            <a:p>
              <a:pPr marL="0" marR="0" lvl="0" indent="0" algn="ctr" defTabSz="619125" rtl="0" eaLnBrk="1" fontAlgn="auto" latinLnBrk="0" hangingPunct="1">
                <a:lnSpc>
                  <a:spcPct val="100000"/>
                </a:lnSpc>
                <a:spcBef>
                  <a:spcPts val="4875"/>
                </a:spcBef>
                <a:spcAft>
                  <a:spcPts val="1200"/>
                </a:spcAft>
                <a:buClrTx/>
                <a:buSzPct val="82000"/>
                <a:buFontTx/>
                <a:buNone/>
                <a:tabLst/>
                <a:defRPr/>
              </a:pPr>
              <a:r>
                <a:rPr kumimoji="0" lang="en-US" sz="16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Gill Sans Light"/>
                </a:rPr>
                <a:t>~16,000</a:t>
              </a:r>
              <a:br>
                <a:rPr kumimoji="0" lang="en-US" sz="16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Gill Sans Light"/>
                </a:rPr>
              </a:br>
              <a:r>
                <a:rPr kumimoji="0" lang="en-US" sz="105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Gill Sans Light"/>
                </a:rPr>
                <a:t>Employees</a:t>
              </a:r>
            </a:p>
          </p:txBody>
        </p:sp>
        <p:grpSp>
          <p:nvGrpSpPr>
            <p:cNvPr id="226" name="Group 835">
              <a:extLst>
                <a:ext uri="{FF2B5EF4-FFF2-40B4-BE49-F238E27FC236}">
                  <a16:creationId xmlns:a16="http://schemas.microsoft.com/office/drawing/2014/main" id="{13A4C15C-2730-4C2F-8508-DE6AC6C66028}"/>
                </a:ext>
              </a:extLst>
            </p:cNvPr>
            <p:cNvGrpSpPr>
              <a:grpSpLocks/>
            </p:cNvGrpSpPr>
            <p:nvPr/>
          </p:nvGrpSpPr>
          <p:grpSpPr bwMode="auto">
            <a:xfrm>
              <a:off x="6624532" y="1734496"/>
              <a:ext cx="531207" cy="589968"/>
              <a:chOff x="293" y="1186"/>
              <a:chExt cx="272" cy="302"/>
            </a:xfrm>
            <a:solidFill>
              <a:srgbClr val="C00000"/>
            </a:solidFill>
          </p:grpSpPr>
          <p:sp>
            <p:nvSpPr>
              <p:cNvPr id="227" name="Freeform 579" descr="© INSCALE GmbH, 21.06.2010">
                <a:extLst>
                  <a:ext uri="{FF2B5EF4-FFF2-40B4-BE49-F238E27FC236}">
                    <a16:creationId xmlns:a16="http://schemas.microsoft.com/office/drawing/2014/main" id="{9C985253-AD2E-435D-9340-674AB76B3CD1}"/>
                  </a:ext>
                </a:extLst>
              </p:cNvPr>
              <p:cNvSpPr>
                <a:spLocks noChangeAspect="1" noEditPoints="1"/>
              </p:cNvSpPr>
              <p:nvPr/>
            </p:nvSpPr>
            <p:spPr bwMode="auto">
              <a:xfrm>
                <a:off x="293" y="1186"/>
                <a:ext cx="117" cy="265"/>
              </a:xfrm>
              <a:custGeom>
                <a:avLst/>
                <a:gdLst>
                  <a:gd name="T0" fmla="*/ 25 w 49"/>
                  <a:gd name="T1" fmla="*/ 18 h 112"/>
                  <a:gd name="T2" fmla="*/ 34 w 49"/>
                  <a:gd name="T3" fmla="*/ 9 h 112"/>
                  <a:gd name="T4" fmla="*/ 25 w 49"/>
                  <a:gd name="T5" fmla="*/ 0 h 112"/>
                  <a:gd name="T6" fmla="*/ 16 w 49"/>
                  <a:gd name="T7" fmla="*/ 9 h 112"/>
                  <a:gd name="T8" fmla="*/ 25 w 49"/>
                  <a:gd name="T9" fmla="*/ 18 h 112"/>
                  <a:gd name="T10" fmla="*/ 48 w 49"/>
                  <a:gd name="T11" fmla="*/ 59 h 112"/>
                  <a:gd name="T12" fmla="*/ 41 w 49"/>
                  <a:gd name="T13" fmla="*/ 25 h 112"/>
                  <a:gd name="T14" fmla="*/ 36 w 49"/>
                  <a:gd name="T15" fmla="*/ 21 h 112"/>
                  <a:gd name="T16" fmla="*/ 36 w 49"/>
                  <a:gd name="T17" fmla="*/ 21 h 112"/>
                  <a:gd name="T18" fmla="*/ 12 w 49"/>
                  <a:gd name="T19" fmla="*/ 21 h 112"/>
                  <a:gd name="T20" fmla="*/ 10 w 49"/>
                  <a:gd name="T21" fmla="*/ 22 h 112"/>
                  <a:gd name="T22" fmla="*/ 8 w 49"/>
                  <a:gd name="T23" fmla="*/ 25 h 112"/>
                  <a:gd name="T24" fmla="*/ 0 w 49"/>
                  <a:gd name="T25" fmla="*/ 59 h 112"/>
                  <a:gd name="T26" fmla="*/ 3 w 49"/>
                  <a:gd name="T27" fmla="*/ 65 h 112"/>
                  <a:gd name="T28" fmla="*/ 7 w 49"/>
                  <a:gd name="T29" fmla="*/ 60 h 112"/>
                  <a:gd name="T30" fmla="*/ 13 w 49"/>
                  <a:gd name="T31" fmla="*/ 33 h 112"/>
                  <a:gd name="T32" fmla="*/ 13 w 49"/>
                  <a:gd name="T33" fmla="*/ 33 h 112"/>
                  <a:gd name="T34" fmla="*/ 15 w 49"/>
                  <a:gd name="T35" fmla="*/ 69 h 112"/>
                  <a:gd name="T36" fmla="*/ 15 w 49"/>
                  <a:gd name="T37" fmla="*/ 69 h 112"/>
                  <a:gd name="T38" fmla="*/ 15 w 49"/>
                  <a:gd name="T39" fmla="*/ 106 h 112"/>
                  <a:gd name="T40" fmla="*/ 19 w 49"/>
                  <a:gd name="T41" fmla="*/ 112 h 112"/>
                  <a:gd name="T42" fmla="*/ 22 w 49"/>
                  <a:gd name="T43" fmla="*/ 106 h 112"/>
                  <a:gd name="T44" fmla="*/ 22 w 49"/>
                  <a:gd name="T45" fmla="*/ 69 h 112"/>
                  <a:gd name="T46" fmla="*/ 22 w 49"/>
                  <a:gd name="T47" fmla="*/ 69 h 112"/>
                  <a:gd name="T48" fmla="*/ 26 w 49"/>
                  <a:gd name="T49" fmla="*/ 69 h 112"/>
                  <a:gd name="T50" fmla="*/ 26 w 49"/>
                  <a:gd name="T51" fmla="*/ 69 h 112"/>
                  <a:gd name="T52" fmla="*/ 26 w 49"/>
                  <a:gd name="T53" fmla="*/ 106 h 112"/>
                  <a:gd name="T54" fmla="*/ 30 w 49"/>
                  <a:gd name="T55" fmla="*/ 112 h 112"/>
                  <a:gd name="T56" fmla="*/ 34 w 49"/>
                  <a:gd name="T57" fmla="*/ 106 h 112"/>
                  <a:gd name="T58" fmla="*/ 34 w 49"/>
                  <a:gd name="T59" fmla="*/ 69 h 112"/>
                  <a:gd name="T60" fmla="*/ 34 w 49"/>
                  <a:gd name="T61" fmla="*/ 69 h 112"/>
                  <a:gd name="T62" fmla="*/ 34 w 49"/>
                  <a:gd name="T63" fmla="*/ 69 h 112"/>
                  <a:gd name="T64" fmla="*/ 36 w 49"/>
                  <a:gd name="T65" fmla="*/ 34 h 112"/>
                  <a:gd name="T66" fmla="*/ 41 w 49"/>
                  <a:gd name="T67" fmla="*/ 60 h 112"/>
                  <a:gd name="T68" fmla="*/ 46 w 49"/>
                  <a:gd name="T69" fmla="*/ 64 h 112"/>
                  <a:gd name="T70" fmla="*/ 48 w 49"/>
                  <a:gd name="T71" fmla="*/ 5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 h="112">
                    <a:moveTo>
                      <a:pt x="25" y="18"/>
                    </a:moveTo>
                    <a:cubicBezTo>
                      <a:pt x="30" y="18"/>
                      <a:pt x="34" y="14"/>
                      <a:pt x="34" y="9"/>
                    </a:cubicBezTo>
                    <a:cubicBezTo>
                      <a:pt x="34" y="4"/>
                      <a:pt x="30" y="0"/>
                      <a:pt x="25" y="0"/>
                    </a:cubicBezTo>
                    <a:cubicBezTo>
                      <a:pt x="20" y="0"/>
                      <a:pt x="16" y="4"/>
                      <a:pt x="16" y="9"/>
                    </a:cubicBezTo>
                    <a:cubicBezTo>
                      <a:pt x="16" y="14"/>
                      <a:pt x="20" y="18"/>
                      <a:pt x="25" y="18"/>
                    </a:cubicBezTo>
                    <a:close/>
                    <a:moveTo>
                      <a:pt x="48" y="59"/>
                    </a:moveTo>
                    <a:cubicBezTo>
                      <a:pt x="41" y="25"/>
                      <a:pt x="41" y="25"/>
                      <a:pt x="41" y="25"/>
                    </a:cubicBezTo>
                    <a:cubicBezTo>
                      <a:pt x="40" y="22"/>
                      <a:pt x="38" y="21"/>
                      <a:pt x="36" y="21"/>
                    </a:cubicBezTo>
                    <a:cubicBezTo>
                      <a:pt x="36" y="21"/>
                      <a:pt x="36" y="21"/>
                      <a:pt x="36" y="21"/>
                    </a:cubicBezTo>
                    <a:cubicBezTo>
                      <a:pt x="12" y="21"/>
                      <a:pt x="12" y="21"/>
                      <a:pt x="12" y="21"/>
                    </a:cubicBezTo>
                    <a:cubicBezTo>
                      <a:pt x="11" y="21"/>
                      <a:pt x="10" y="21"/>
                      <a:pt x="10" y="22"/>
                    </a:cubicBezTo>
                    <a:cubicBezTo>
                      <a:pt x="9" y="23"/>
                      <a:pt x="8" y="24"/>
                      <a:pt x="8" y="25"/>
                    </a:cubicBezTo>
                    <a:cubicBezTo>
                      <a:pt x="0" y="59"/>
                      <a:pt x="0" y="59"/>
                      <a:pt x="0" y="59"/>
                    </a:cubicBezTo>
                    <a:cubicBezTo>
                      <a:pt x="0" y="62"/>
                      <a:pt x="1" y="64"/>
                      <a:pt x="3" y="65"/>
                    </a:cubicBezTo>
                    <a:cubicBezTo>
                      <a:pt x="5" y="65"/>
                      <a:pt x="7" y="63"/>
                      <a:pt x="7" y="60"/>
                    </a:cubicBezTo>
                    <a:cubicBezTo>
                      <a:pt x="13" y="33"/>
                      <a:pt x="13" y="33"/>
                      <a:pt x="13" y="33"/>
                    </a:cubicBezTo>
                    <a:cubicBezTo>
                      <a:pt x="13" y="33"/>
                      <a:pt x="13" y="33"/>
                      <a:pt x="13" y="33"/>
                    </a:cubicBezTo>
                    <a:cubicBezTo>
                      <a:pt x="15" y="69"/>
                      <a:pt x="15" y="69"/>
                      <a:pt x="15" y="69"/>
                    </a:cubicBezTo>
                    <a:cubicBezTo>
                      <a:pt x="15" y="69"/>
                      <a:pt x="15" y="69"/>
                      <a:pt x="15" y="69"/>
                    </a:cubicBezTo>
                    <a:cubicBezTo>
                      <a:pt x="15" y="106"/>
                      <a:pt x="15" y="106"/>
                      <a:pt x="15" y="106"/>
                    </a:cubicBezTo>
                    <a:cubicBezTo>
                      <a:pt x="15" y="109"/>
                      <a:pt x="17" y="112"/>
                      <a:pt x="19" y="112"/>
                    </a:cubicBezTo>
                    <a:cubicBezTo>
                      <a:pt x="21" y="112"/>
                      <a:pt x="22" y="109"/>
                      <a:pt x="22" y="106"/>
                    </a:cubicBezTo>
                    <a:cubicBezTo>
                      <a:pt x="22" y="69"/>
                      <a:pt x="22" y="69"/>
                      <a:pt x="22" y="69"/>
                    </a:cubicBezTo>
                    <a:cubicBezTo>
                      <a:pt x="22" y="69"/>
                      <a:pt x="22" y="69"/>
                      <a:pt x="22" y="69"/>
                    </a:cubicBezTo>
                    <a:cubicBezTo>
                      <a:pt x="26" y="69"/>
                      <a:pt x="26" y="69"/>
                      <a:pt x="26" y="69"/>
                    </a:cubicBezTo>
                    <a:cubicBezTo>
                      <a:pt x="26" y="69"/>
                      <a:pt x="26" y="69"/>
                      <a:pt x="26" y="69"/>
                    </a:cubicBezTo>
                    <a:cubicBezTo>
                      <a:pt x="26" y="106"/>
                      <a:pt x="26" y="106"/>
                      <a:pt x="26" y="106"/>
                    </a:cubicBezTo>
                    <a:cubicBezTo>
                      <a:pt x="26" y="109"/>
                      <a:pt x="28" y="112"/>
                      <a:pt x="30" y="112"/>
                    </a:cubicBezTo>
                    <a:cubicBezTo>
                      <a:pt x="32" y="112"/>
                      <a:pt x="34" y="109"/>
                      <a:pt x="34" y="106"/>
                    </a:cubicBezTo>
                    <a:cubicBezTo>
                      <a:pt x="34" y="69"/>
                      <a:pt x="34" y="69"/>
                      <a:pt x="34" y="69"/>
                    </a:cubicBezTo>
                    <a:cubicBezTo>
                      <a:pt x="34" y="69"/>
                      <a:pt x="34" y="69"/>
                      <a:pt x="34" y="69"/>
                    </a:cubicBezTo>
                    <a:cubicBezTo>
                      <a:pt x="34" y="69"/>
                      <a:pt x="34" y="69"/>
                      <a:pt x="34" y="69"/>
                    </a:cubicBezTo>
                    <a:cubicBezTo>
                      <a:pt x="36" y="34"/>
                      <a:pt x="36" y="34"/>
                      <a:pt x="36" y="34"/>
                    </a:cubicBezTo>
                    <a:cubicBezTo>
                      <a:pt x="41" y="60"/>
                      <a:pt x="41" y="60"/>
                      <a:pt x="41" y="60"/>
                    </a:cubicBezTo>
                    <a:cubicBezTo>
                      <a:pt x="42" y="63"/>
                      <a:pt x="44" y="65"/>
                      <a:pt x="46" y="64"/>
                    </a:cubicBezTo>
                    <a:cubicBezTo>
                      <a:pt x="47" y="64"/>
                      <a:pt x="49" y="61"/>
                      <a:pt x="48" y="59"/>
                    </a:cubicBezTo>
                    <a:close/>
                  </a:path>
                </a:pathLst>
              </a:custGeom>
              <a:solidFill>
                <a:srgbClr val="FF000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8" name="Freeform 580" descr="© INSCALE GmbH, 21.06.2010">
                <a:extLst>
                  <a:ext uri="{FF2B5EF4-FFF2-40B4-BE49-F238E27FC236}">
                    <a16:creationId xmlns:a16="http://schemas.microsoft.com/office/drawing/2014/main" id="{6CF1542B-C4F8-403C-966F-06D58720DE75}"/>
                  </a:ext>
                </a:extLst>
              </p:cNvPr>
              <p:cNvSpPr>
                <a:spLocks noChangeAspect="1" noEditPoints="1"/>
              </p:cNvSpPr>
              <p:nvPr/>
            </p:nvSpPr>
            <p:spPr bwMode="auto">
              <a:xfrm>
                <a:off x="448" y="1193"/>
                <a:ext cx="117" cy="265"/>
              </a:xfrm>
              <a:custGeom>
                <a:avLst/>
                <a:gdLst>
                  <a:gd name="T0" fmla="*/ 25 w 49"/>
                  <a:gd name="T1" fmla="*/ 17 h 112"/>
                  <a:gd name="T2" fmla="*/ 34 w 49"/>
                  <a:gd name="T3" fmla="*/ 9 h 112"/>
                  <a:gd name="T4" fmla="*/ 25 w 49"/>
                  <a:gd name="T5" fmla="*/ 0 h 112"/>
                  <a:gd name="T6" fmla="*/ 17 w 49"/>
                  <a:gd name="T7" fmla="*/ 9 h 112"/>
                  <a:gd name="T8" fmla="*/ 25 w 49"/>
                  <a:gd name="T9" fmla="*/ 17 h 112"/>
                  <a:gd name="T10" fmla="*/ 48 w 49"/>
                  <a:gd name="T11" fmla="*/ 59 h 112"/>
                  <a:gd name="T12" fmla="*/ 41 w 49"/>
                  <a:gd name="T13" fmla="*/ 25 h 112"/>
                  <a:gd name="T14" fmla="*/ 37 w 49"/>
                  <a:gd name="T15" fmla="*/ 21 h 112"/>
                  <a:gd name="T16" fmla="*/ 36 w 49"/>
                  <a:gd name="T17" fmla="*/ 21 h 112"/>
                  <a:gd name="T18" fmla="*/ 12 w 49"/>
                  <a:gd name="T19" fmla="*/ 21 h 112"/>
                  <a:gd name="T20" fmla="*/ 10 w 49"/>
                  <a:gd name="T21" fmla="*/ 22 h 112"/>
                  <a:gd name="T22" fmla="*/ 8 w 49"/>
                  <a:gd name="T23" fmla="*/ 25 h 112"/>
                  <a:gd name="T24" fmla="*/ 1 w 49"/>
                  <a:gd name="T25" fmla="*/ 59 h 112"/>
                  <a:gd name="T26" fmla="*/ 3 w 49"/>
                  <a:gd name="T27" fmla="*/ 64 h 112"/>
                  <a:gd name="T28" fmla="*/ 8 w 49"/>
                  <a:gd name="T29" fmla="*/ 60 h 112"/>
                  <a:gd name="T30" fmla="*/ 14 w 49"/>
                  <a:gd name="T31" fmla="*/ 33 h 112"/>
                  <a:gd name="T32" fmla="*/ 14 w 49"/>
                  <a:gd name="T33" fmla="*/ 33 h 112"/>
                  <a:gd name="T34" fmla="*/ 15 w 49"/>
                  <a:gd name="T35" fmla="*/ 69 h 112"/>
                  <a:gd name="T36" fmla="*/ 15 w 49"/>
                  <a:gd name="T37" fmla="*/ 69 h 112"/>
                  <a:gd name="T38" fmla="*/ 15 w 49"/>
                  <a:gd name="T39" fmla="*/ 106 h 112"/>
                  <a:gd name="T40" fmla="*/ 19 w 49"/>
                  <a:gd name="T41" fmla="*/ 112 h 112"/>
                  <a:gd name="T42" fmla="*/ 23 w 49"/>
                  <a:gd name="T43" fmla="*/ 106 h 112"/>
                  <a:gd name="T44" fmla="*/ 23 w 49"/>
                  <a:gd name="T45" fmla="*/ 69 h 112"/>
                  <a:gd name="T46" fmla="*/ 23 w 49"/>
                  <a:gd name="T47" fmla="*/ 69 h 112"/>
                  <a:gd name="T48" fmla="*/ 27 w 49"/>
                  <a:gd name="T49" fmla="*/ 69 h 112"/>
                  <a:gd name="T50" fmla="*/ 27 w 49"/>
                  <a:gd name="T51" fmla="*/ 69 h 112"/>
                  <a:gd name="T52" fmla="*/ 27 w 49"/>
                  <a:gd name="T53" fmla="*/ 106 h 112"/>
                  <a:gd name="T54" fmla="*/ 30 w 49"/>
                  <a:gd name="T55" fmla="*/ 112 h 112"/>
                  <a:gd name="T56" fmla="*/ 34 w 49"/>
                  <a:gd name="T57" fmla="*/ 106 h 112"/>
                  <a:gd name="T58" fmla="*/ 34 w 49"/>
                  <a:gd name="T59" fmla="*/ 69 h 112"/>
                  <a:gd name="T60" fmla="*/ 34 w 49"/>
                  <a:gd name="T61" fmla="*/ 69 h 112"/>
                  <a:gd name="T62" fmla="*/ 34 w 49"/>
                  <a:gd name="T63" fmla="*/ 69 h 112"/>
                  <a:gd name="T64" fmla="*/ 36 w 49"/>
                  <a:gd name="T65" fmla="*/ 34 h 112"/>
                  <a:gd name="T66" fmla="*/ 42 w 49"/>
                  <a:gd name="T67" fmla="*/ 60 h 112"/>
                  <a:gd name="T68" fmla="*/ 46 w 49"/>
                  <a:gd name="T69" fmla="*/ 64 h 112"/>
                  <a:gd name="T70" fmla="*/ 48 w 49"/>
                  <a:gd name="T71" fmla="*/ 5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 h="112">
                    <a:moveTo>
                      <a:pt x="25" y="17"/>
                    </a:moveTo>
                    <a:cubicBezTo>
                      <a:pt x="30" y="17"/>
                      <a:pt x="34" y="13"/>
                      <a:pt x="34" y="9"/>
                    </a:cubicBezTo>
                    <a:cubicBezTo>
                      <a:pt x="34" y="4"/>
                      <a:pt x="30" y="0"/>
                      <a:pt x="25" y="0"/>
                    </a:cubicBezTo>
                    <a:cubicBezTo>
                      <a:pt x="21" y="0"/>
                      <a:pt x="17" y="4"/>
                      <a:pt x="17" y="9"/>
                    </a:cubicBezTo>
                    <a:cubicBezTo>
                      <a:pt x="17" y="13"/>
                      <a:pt x="21" y="17"/>
                      <a:pt x="25" y="17"/>
                    </a:cubicBezTo>
                    <a:close/>
                    <a:moveTo>
                      <a:pt x="48" y="59"/>
                    </a:moveTo>
                    <a:cubicBezTo>
                      <a:pt x="41" y="25"/>
                      <a:pt x="41" y="25"/>
                      <a:pt x="41" y="25"/>
                    </a:cubicBezTo>
                    <a:cubicBezTo>
                      <a:pt x="40" y="22"/>
                      <a:pt x="38" y="20"/>
                      <a:pt x="37" y="21"/>
                    </a:cubicBezTo>
                    <a:cubicBezTo>
                      <a:pt x="36" y="21"/>
                      <a:pt x="36" y="21"/>
                      <a:pt x="36" y="21"/>
                    </a:cubicBezTo>
                    <a:cubicBezTo>
                      <a:pt x="12" y="21"/>
                      <a:pt x="12" y="21"/>
                      <a:pt x="12" y="21"/>
                    </a:cubicBezTo>
                    <a:cubicBezTo>
                      <a:pt x="11" y="21"/>
                      <a:pt x="11" y="21"/>
                      <a:pt x="10" y="22"/>
                    </a:cubicBezTo>
                    <a:cubicBezTo>
                      <a:pt x="9" y="23"/>
                      <a:pt x="8" y="24"/>
                      <a:pt x="8" y="25"/>
                    </a:cubicBezTo>
                    <a:cubicBezTo>
                      <a:pt x="1" y="59"/>
                      <a:pt x="1" y="59"/>
                      <a:pt x="1" y="59"/>
                    </a:cubicBezTo>
                    <a:cubicBezTo>
                      <a:pt x="0" y="62"/>
                      <a:pt x="1" y="64"/>
                      <a:pt x="3" y="64"/>
                    </a:cubicBezTo>
                    <a:cubicBezTo>
                      <a:pt x="5" y="65"/>
                      <a:pt x="7" y="63"/>
                      <a:pt x="8" y="60"/>
                    </a:cubicBezTo>
                    <a:cubicBezTo>
                      <a:pt x="14" y="33"/>
                      <a:pt x="14" y="33"/>
                      <a:pt x="14" y="33"/>
                    </a:cubicBezTo>
                    <a:cubicBezTo>
                      <a:pt x="14" y="33"/>
                      <a:pt x="14" y="33"/>
                      <a:pt x="14" y="33"/>
                    </a:cubicBezTo>
                    <a:cubicBezTo>
                      <a:pt x="15" y="69"/>
                      <a:pt x="15" y="69"/>
                      <a:pt x="15" y="69"/>
                    </a:cubicBezTo>
                    <a:cubicBezTo>
                      <a:pt x="15" y="69"/>
                      <a:pt x="15" y="69"/>
                      <a:pt x="15" y="69"/>
                    </a:cubicBezTo>
                    <a:cubicBezTo>
                      <a:pt x="15" y="106"/>
                      <a:pt x="15" y="106"/>
                      <a:pt x="15" y="106"/>
                    </a:cubicBezTo>
                    <a:cubicBezTo>
                      <a:pt x="15" y="109"/>
                      <a:pt x="17" y="112"/>
                      <a:pt x="19" y="112"/>
                    </a:cubicBezTo>
                    <a:cubicBezTo>
                      <a:pt x="21" y="112"/>
                      <a:pt x="23" y="109"/>
                      <a:pt x="23" y="106"/>
                    </a:cubicBezTo>
                    <a:cubicBezTo>
                      <a:pt x="23" y="69"/>
                      <a:pt x="23" y="69"/>
                      <a:pt x="23" y="69"/>
                    </a:cubicBezTo>
                    <a:cubicBezTo>
                      <a:pt x="23" y="69"/>
                      <a:pt x="23" y="69"/>
                      <a:pt x="23" y="69"/>
                    </a:cubicBezTo>
                    <a:cubicBezTo>
                      <a:pt x="27" y="69"/>
                      <a:pt x="27" y="69"/>
                      <a:pt x="27" y="69"/>
                    </a:cubicBezTo>
                    <a:cubicBezTo>
                      <a:pt x="27" y="69"/>
                      <a:pt x="27" y="69"/>
                      <a:pt x="27" y="69"/>
                    </a:cubicBezTo>
                    <a:cubicBezTo>
                      <a:pt x="27" y="106"/>
                      <a:pt x="27" y="106"/>
                      <a:pt x="27" y="106"/>
                    </a:cubicBezTo>
                    <a:cubicBezTo>
                      <a:pt x="27" y="109"/>
                      <a:pt x="28" y="112"/>
                      <a:pt x="30" y="112"/>
                    </a:cubicBezTo>
                    <a:cubicBezTo>
                      <a:pt x="32" y="112"/>
                      <a:pt x="34" y="109"/>
                      <a:pt x="34" y="106"/>
                    </a:cubicBezTo>
                    <a:cubicBezTo>
                      <a:pt x="34" y="69"/>
                      <a:pt x="34" y="69"/>
                      <a:pt x="34" y="69"/>
                    </a:cubicBezTo>
                    <a:cubicBezTo>
                      <a:pt x="34" y="69"/>
                      <a:pt x="34" y="69"/>
                      <a:pt x="34" y="69"/>
                    </a:cubicBezTo>
                    <a:cubicBezTo>
                      <a:pt x="34" y="69"/>
                      <a:pt x="34" y="69"/>
                      <a:pt x="34" y="69"/>
                    </a:cubicBezTo>
                    <a:cubicBezTo>
                      <a:pt x="36" y="34"/>
                      <a:pt x="36" y="34"/>
                      <a:pt x="36" y="34"/>
                    </a:cubicBezTo>
                    <a:cubicBezTo>
                      <a:pt x="42" y="60"/>
                      <a:pt x="42" y="60"/>
                      <a:pt x="42" y="60"/>
                    </a:cubicBezTo>
                    <a:cubicBezTo>
                      <a:pt x="42" y="63"/>
                      <a:pt x="44" y="64"/>
                      <a:pt x="46" y="64"/>
                    </a:cubicBezTo>
                    <a:cubicBezTo>
                      <a:pt x="48" y="64"/>
                      <a:pt x="49" y="61"/>
                      <a:pt x="48" y="59"/>
                    </a:cubicBezTo>
                    <a:close/>
                  </a:path>
                </a:pathLst>
              </a:custGeom>
              <a:solidFill>
                <a:srgbClr val="FF000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9" name="Freeform 581" descr="© INSCALE GmbH, 21.06.2010">
                <a:extLst>
                  <a:ext uri="{FF2B5EF4-FFF2-40B4-BE49-F238E27FC236}">
                    <a16:creationId xmlns:a16="http://schemas.microsoft.com/office/drawing/2014/main" id="{CF1BD968-2368-48AC-BAA4-3E609F5BBC6C}"/>
                  </a:ext>
                </a:extLst>
              </p:cNvPr>
              <p:cNvSpPr>
                <a:spLocks noChangeAspect="1" noEditPoints="1"/>
              </p:cNvSpPr>
              <p:nvPr/>
            </p:nvSpPr>
            <p:spPr bwMode="auto">
              <a:xfrm>
                <a:off x="371" y="1216"/>
                <a:ext cx="107" cy="272"/>
              </a:xfrm>
              <a:custGeom>
                <a:avLst/>
                <a:gdLst>
                  <a:gd name="T0" fmla="*/ 25 w 50"/>
                  <a:gd name="T1" fmla="*/ 19 h 126"/>
                  <a:gd name="T2" fmla="*/ 35 w 50"/>
                  <a:gd name="T3" fmla="*/ 10 h 126"/>
                  <a:gd name="T4" fmla="*/ 25 w 50"/>
                  <a:gd name="T5" fmla="*/ 0 h 126"/>
                  <a:gd name="T6" fmla="*/ 15 w 50"/>
                  <a:gd name="T7" fmla="*/ 10 h 126"/>
                  <a:gd name="T8" fmla="*/ 25 w 50"/>
                  <a:gd name="T9" fmla="*/ 19 h 126"/>
                  <a:gd name="T10" fmla="*/ 49 w 50"/>
                  <a:gd name="T11" fmla="*/ 67 h 126"/>
                  <a:gd name="T12" fmla="*/ 41 w 50"/>
                  <a:gd name="T13" fmla="*/ 29 h 126"/>
                  <a:gd name="T14" fmla="*/ 39 w 50"/>
                  <a:gd name="T15" fmla="*/ 25 h 126"/>
                  <a:gd name="T16" fmla="*/ 39 w 50"/>
                  <a:gd name="T17" fmla="*/ 24 h 126"/>
                  <a:gd name="T18" fmla="*/ 38 w 50"/>
                  <a:gd name="T19" fmla="*/ 24 h 126"/>
                  <a:gd name="T20" fmla="*/ 36 w 50"/>
                  <a:gd name="T21" fmla="*/ 23 h 126"/>
                  <a:gd name="T22" fmla="*/ 13 w 50"/>
                  <a:gd name="T23" fmla="*/ 23 h 126"/>
                  <a:gd name="T24" fmla="*/ 10 w 50"/>
                  <a:gd name="T25" fmla="*/ 26 h 126"/>
                  <a:gd name="T26" fmla="*/ 9 w 50"/>
                  <a:gd name="T27" fmla="*/ 29 h 126"/>
                  <a:gd name="T28" fmla="*/ 1 w 50"/>
                  <a:gd name="T29" fmla="*/ 67 h 126"/>
                  <a:gd name="T30" fmla="*/ 4 w 50"/>
                  <a:gd name="T31" fmla="*/ 73 h 126"/>
                  <a:gd name="T32" fmla="*/ 9 w 50"/>
                  <a:gd name="T33" fmla="*/ 68 h 126"/>
                  <a:gd name="T34" fmla="*/ 15 w 50"/>
                  <a:gd name="T35" fmla="*/ 41 h 126"/>
                  <a:gd name="T36" fmla="*/ 16 w 50"/>
                  <a:gd name="T37" fmla="*/ 48 h 126"/>
                  <a:gd name="T38" fmla="*/ 8 w 50"/>
                  <a:gd name="T39" fmla="*/ 90 h 126"/>
                  <a:gd name="T40" fmla="*/ 16 w 50"/>
                  <a:gd name="T41" fmla="*/ 90 h 126"/>
                  <a:gd name="T42" fmla="*/ 16 w 50"/>
                  <a:gd name="T43" fmla="*/ 120 h 126"/>
                  <a:gd name="T44" fmla="*/ 20 w 50"/>
                  <a:gd name="T45" fmla="*/ 126 h 126"/>
                  <a:gd name="T46" fmla="*/ 24 w 50"/>
                  <a:gd name="T47" fmla="*/ 120 h 126"/>
                  <a:gd name="T48" fmla="*/ 24 w 50"/>
                  <a:gd name="T49" fmla="*/ 90 h 126"/>
                  <a:gd name="T50" fmla="*/ 27 w 50"/>
                  <a:gd name="T51" fmla="*/ 90 h 126"/>
                  <a:gd name="T52" fmla="*/ 27 w 50"/>
                  <a:gd name="T53" fmla="*/ 120 h 126"/>
                  <a:gd name="T54" fmla="*/ 31 w 50"/>
                  <a:gd name="T55" fmla="*/ 126 h 126"/>
                  <a:gd name="T56" fmla="*/ 35 w 50"/>
                  <a:gd name="T57" fmla="*/ 120 h 126"/>
                  <a:gd name="T58" fmla="*/ 35 w 50"/>
                  <a:gd name="T59" fmla="*/ 90 h 126"/>
                  <a:gd name="T60" fmla="*/ 42 w 50"/>
                  <a:gd name="T61" fmla="*/ 90 h 126"/>
                  <a:gd name="T62" fmla="*/ 35 w 50"/>
                  <a:gd name="T63" fmla="*/ 48 h 126"/>
                  <a:gd name="T64" fmla="*/ 36 w 50"/>
                  <a:gd name="T65" fmla="*/ 41 h 126"/>
                  <a:gd name="T66" fmla="*/ 42 w 50"/>
                  <a:gd name="T67" fmla="*/ 68 h 126"/>
                  <a:gd name="T68" fmla="*/ 47 w 50"/>
                  <a:gd name="T69" fmla="*/ 73 h 126"/>
                  <a:gd name="T70" fmla="*/ 49 w 50"/>
                  <a:gd name="T71" fmla="*/ 6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0" h="126">
                    <a:moveTo>
                      <a:pt x="25" y="19"/>
                    </a:moveTo>
                    <a:cubicBezTo>
                      <a:pt x="30" y="19"/>
                      <a:pt x="35" y="15"/>
                      <a:pt x="35" y="10"/>
                    </a:cubicBezTo>
                    <a:cubicBezTo>
                      <a:pt x="35" y="4"/>
                      <a:pt x="30" y="0"/>
                      <a:pt x="25" y="0"/>
                    </a:cubicBezTo>
                    <a:cubicBezTo>
                      <a:pt x="19" y="0"/>
                      <a:pt x="15" y="4"/>
                      <a:pt x="15" y="10"/>
                    </a:cubicBezTo>
                    <a:cubicBezTo>
                      <a:pt x="15" y="15"/>
                      <a:pt x="19" y="19"/>
                      <a:pt x="25" y="19"/>
                    </a:cubicBezTo>
                    <a:close/>
                    <a:moveTo>
                      <a:pt x="49" y="67"/>
                    </a:moveTo>
                    <a:cubicBezTo>
                      <a:pt x="41" y="29"/>
                      <a:pt x="41" y="29"/>
                      <a:pt x="41" y="29"/>
                    </a:cubicBezTo>
                    <a:cubicBezTo>
                      <a:pt x="41" y="27"/>
                      <a:pt x="40" y="25"/>
                      <a:pt x="39" y="25"/>
                    </a:cubicBezTo>
                    <a:cubicBezTo>
                      <a:pt x="39" y="24"/>
                      <a:pt x="39" y="24"/>
                      <a:pt x="39" y="24"/>
                    </a:cubicBezTo>
                    <a:cubicBezTo>
                      <a:pt x="38" y="24"/>
                      <a:pt x="38" y="24"/>
                      <a:pt x="38" y="24"/>
                    </a:cubicBezTo>
                    <a:cubicBezTo>
                      <a:pt x="38" y="24"/>
                      <a:pt x="37" y="23"/>
                      <a:pt x="36" y="23"/>
                    </a:cubicBezTo>
                    <a:cubicBezTo>
                      <a:pt x="13" y="23"/>
                      <a:pt x="13" y="23"/>
                      <a:pt x="13" y="23"/>
                    </a:cubicBezTo>
                    <a:cubicBezTo>
                      <a:pt x="12" y="23"/>
                      <a:pt x="11" y="25"/>
                      <a:pt x="10" y="26"/>
                    </a:cubicBezTo>
                    <a:cubicBezTo>
                      <a:pt x="10" y="27"/>
                      <a:pt x="10" y="28"/>
                      <a:pt x="9" y="29"/>
                    </a:cubicBezTo>
                    <a:cubicBezTo>
                      <a:pt x="1" y="67"/>
                      <a:pt x="1" y="67"/>
                      <a:pt x="1" y="67"/>
                    </a:cubicBezTo>
                    <a:cubicBezTo>
                      <a:pt x="0" y="70"/>
                      <a:pt x="2" y="72"/>
                      <a:pt x="4" y="73"/>
                    </a:cubicBezTo>
                    <a:cubicBezTo>
                      <a:pt x="6" y="73"/>
                      <a:pt x="8" y="71"/>
                      <a:pt x="9" y="68"/>
                    </a:cubicBezTo>
                    <a:cubicBezTo>
                      <a:pt x="15" y="41"/>
                      <a:pt x="15" y="41"/>
                      <a:pt x="15" y="41"/>
                    </a:cubicBezTo>
                    <a:cubicBezTo>
                      <a:pt x="16" y="48"/>
                      <a:pt x="16" y="48"/>
                      <a:pt x="16" y="48"/>
                    </a:cubicBezTo>
                    <a:cubicBezTo>
                      <a:pt x="8" y="90"/>
                      <a:pt x="8" y="90"/>
                      <a:pt x="8" y="90"/>
                    </a:cubicBezTo>
                    <a:cubicBezTo>
                      <a:pt x="16" y="90"/>
                      <a:pt x="16" y="90"/>
                      <a:pt x="16" y="90"/>
                    </a:cubicBezTo>
                    <a:cubicBezTo>
                      <a:pt x="16" y="120"/>
                      <a:pt x="16" y="120"/>
                      <a:pt x="16" y="120"/>
                    </a:cubicBezTo>
                    <a:cubicBezTo>
                      <a:pt x="16" y="123"/>
                      <a:pt x="18" y="126"/>
                      <a:pt x="20" y="126"/>
                    </a:cubicBezTo>
                    <a:cubicBezTo>
                      <a:pt x="22" y="126"/>
                      <a:pt x="24" y="123"/>
                      <a:pt x="24" y="120"/>
                    </a:cubicBezTo>
                    <a:cubicBezTo>
                      <a:pt x="24" y="90"/>
                      <a:pt x="24" y="90"/>
                      <a:pt x="24" y="90"/>
                    </a:cubicBezTo>
                    <a:cubicBezTo>
                      <a:pt x="27" y="90"/>
                      <a:pt x="27" y="90"/>
                      <a:pt x="27" y="90"/>
                    </a:cubicBezTo>
                    <a:cubicBezTo>
                      <a:pt x="27" y="120"/>
                      <a:pt x="27" y="120"/>
                      <a:pt x="27" y="120"/>
                    </a:cubicBezTo>
                    <a:cubicBezTo>
                      <a:pt x="27" y="123"/>
                      <a:pt x="29" y="126"/>
                      <a:pt x="31" y="126"/>
                    </a:cubicBezTo>
                    <a:cubicBezTo>
                      <a:pt x="34" y="126"/>
                      <a:pt x="35" y="123"/>
                      <a:pt x="35" y="120"/>
                    </a:cubicBezTo>
                    <a:cubicBezTo>
                      <a:pt x="35" y="90"/>
                      <a:pt x="35" y="90"/>
                      <a:pt x="35" y="90"/>
                    </a:cubicBezTo>
                    <a:cubicBezTo>
                      <a:pt x="42" y="90"/>
                      <a:pt x="42" y="90"/>
                      <a:pt x="42" y="90"/>
                    </a:cubicBezTo>
                    <a:cubicBezTo>
                      <a:pt x="35" y="48"/>
                      <a:pt x="35" y="48"/>
                      <a:pt x="35" y="48"/>
                    </a:cubicBezTo>
                    <a:cubicBezTo>
                      <a:pt x="36" y="41"/>
                      <a:pt x="36" y="41"/>
                      <a:pt x="36" y="41"/>
                    </a:cubicBezTo>
                    <a:cubicBezTo>
                      <a:pt x="42" y="68"/>
                      <a:pt x="42" y="68"/>
                      <a:pt x="42" y="68"/>
                    </a:cubicBezTo>
                    <a:cubicBezTo>
                      <a:pt x="42" y="71"/>
                      <a:pt x="45" y="73"/>
                      <a:pt x="47" y="73"/>
                    </a:cubicBezTo>
                    <a:cubicBezTo>
                      <a:pt x="49" y="72"/>
                      <a:pt x="50" y="70"/>
                      <a:pt x="49" y="67"/>
                    </a:cubicBezTo>
                    <a:close/>
                  </a:path>
                </a:pathLst>
              </a:custGeom>
              <a:solidFill>
                <a:srgbClr val="FF000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232" name="Content Placeholder 15">
              <a:extLst>
                <a:ext uri="{FF2B5EF4-FFF2-40B4-BE49-F238E27FC236}">
                  <a16:creationId xmlns:a16="http://schemas.microsoft.com/office/drawing/2014/main" id="{390F7897-47EA-4280-B0F8-B0E9F74D22BB}"/>
                </a:ext>
              </a:extLst>
            </p:cNvPr>
            <p:cNvSpPr txBox="1">
              <a:spLocks noChangeArrowheads="1"/>
            </p:cNvSpPr>
            <p:nvPr/>
          </p:nvSpPr>
          <p:spPr bwMode="auto">
            <a:xfrm>
              <a:off x="7047466" y="3657436"/>
              <a:ext cx="1619086" cy="107667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0"/>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1" fontAlgn="auto" latinLnBrk="0" hangingPunct="1">
                <a:lnSpc>
                  <a:spcPts val="1600"/>
                </a:lnSpc>
                <a:spcBef>
                  <a:spcPts val="1000"/>
                </a:spcBef>
                <a:spcAft>
                  <a:spcPts val="0"/>
                </a:spcAft>
                <a:buClr>
                  <a:srgbClr val="908474"/>
                </a:buClr>
                <a:buSzPct val="70000"/>
                <a:buFont typeface="Arial" panose="020B0604020202020204" pitchFamily="34" charset="0"/>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Gill Sans Light"/>
                </a:rPr>
                <a:t>Over 50 </a:t>
              </a:r>
              <a:b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Gill Sans Light"/>
                </a:rPr>
              </a:b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Gill Sans Light"/>
                </a:rPr>
                <a:t>Leading</a:t>
              </a:r>
              <a:b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Gill Sans Light"/>
                </a:rPr>
              </a:br>
              <a:r>
                <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Gill Sans Light"/>
                </a:rPr>
                <a:t>Product Brands</a:t>
              </a:r>
            </a:p>
          </p:txBody>
        </p:sp>
        <p:sp>
          <p:nvSpPr>
            <p:cNvPr id="233" name="Freeform 88">
              <a:extLst>
                <a:ext uri="{FF2B5EF4-FFF2-40B4-BE49-F238E27FC236}">
                  <a16:creationId xmlns:a16="http://schemas.microsoft.com/office/drawing/2014/main" id="{6A4AE5AF-624C-4FC5-BC07-27F25F87BF6B}"/>
                </a:ext>
              </a:extLst>
            </p:cNvPr>
            <p:cNvSpPr>
              <a:spLocks noEditPoints="1"/>
            </p:cNvSpPr>
            <p:nvPr/>
          </p:nvSpPr>
          <p:spPr bwMode="auto">
            <a:xfrm>
              <a:off x="7522157" y="3065383"/>
              <a:ext cx="564742" cy="565970"/>
            </a:xfrm>
            <a:custGeom>
              <a:avLst/>
              <a:gdLst>
                <a:gd name="T0" fmla="*/ 266029 w 208"/>
                <a:gd name="T1" fmla="*/ 190408 h 208"/>
                <a:gd name="T2" fmla="*/ 203593 w 208"/>
                <a:gd name="T3" fmla="*/ 138726 h 208"/>
                <a:gd name="T4" fmla="*/ 228024 w 208"/>
                <a:gd name="T5" fmla="*/ 111525 h 208"/>
                <a:gd name="T6" fmla="*/ 266029 w 208"/>
                <a:gd name="T7" fmla="*/ 141446 h 208"/>
                <a:gd name="T8" fmla="*/ 336608 w 208"/>
                <a:gd name="T9" fmla="*/ 78883 h 208"/>
                <a:gd name="T10" fmla="*/ 361039 w 208"/>
                <a:gd name="T11" fmla="*/ 108805 h 208"/>
                <a:gd name="T12" fmla="*/ 266029 w 208"/>
                <a:gd name="T13" fmla="*/ 190408 h 208"/>
                <a:gd name="T14" fmla="*/ 149302 w 208"/>
                <a:gd name="T15" fmla="*/ 133286 h 208"/>
                <a:gd name="T16" fmla="*/ 282316 w 208"/>
                <a:gd name="T17" fmla="*/ 0 h 208"/>
                <a:gd name="T18" fmla="*/ 415330 w 208"/>
                <a:gd name="T19" fmla="*/ 133286 h 208"/>
                <a:gd name="T20" fmla="*/ 282316 w 208"/>
                <a:gd name="T21" fmla="*/ 263851 h 208"/>
                <a:gd name="T22" fmla="*/ 149302 w 208"/>
                <a:gd name="T23" fmla="*/ 133286 h 208"/>
                <a:gd name="T24" fmla="*/ 181877 w 208"/>
                <a:gd name="T25" fmla="*/ 133286 h 208"/>
                <a:gd name="T26" fmla="*/ 282316 w 208"/>
                <a:gd name="T27" fmla="*/ 231210 h 208"/>
                <a:gd name="T28" fmla="*/ 382755 w 208"/>
                <a:gd name="T29" fmla="*/ 133286 h 208"/>
                <a:gd name="T30" fmla="*/ 282316 w 208"/>
                <a:gd name="T31" fmla="*/ 32641 h 208"/>
                <a:gd name="T32" fmla="*/ 181877 w 208"/>
                <a:gd name="T33" fmla="*/ 133286 h 208"/>
                <a:gd name="T34" fmla="*/ 293174 w 208"/>
                <a:gd name="T35" fmla="*/ 399857 h 208"/>
                <a:gd name="T36" fmla="*/ 293174 w 208"/>
                <a:gd name="T37" fmla="*/ 565784 h 208"/>
                <a:gd name="T38" fmla="*/ 488624 w 208"/>
                <a:gd name="T39" fmla="*/ 470580 h 208"/>
                <a:gd name="T40" fmla="*/ 488624 w 208"/>
                <a:gd name="T41" fmla="*/ 397137 h 208"/>
                <a:gd name="T42" fmla="*/ 361039 w 208"/>
                <a:gd name="T43" fmla="*/ 459700 h 208"/>
                <a:gd name="T44" fmla="*/ 293174 w 208"/>
                <a:gd name="T45" fmla="*/ 399857 h 208"/>
                <a:gd name="T46" fmla="*/ 0 w 208"/>
                <a:gd name="T47" fmla="*/ 364495 h 208"/>
                <a:gd name="T48" fmla="*/ 200879 w 208"/>
                <a:gd name="T49" fmla="*/ 462420 h 208"/>
                <a:gd name="T50" fmla="*/ 287745 w 208"/>
                <a:gd name="T51" fmla="*/ 378096 h 208"/>
                <a:gd name="T52" fmla="*/ 86866 w 208"/>
                <a:gd name="T53" fmla="*/ 280172 h 208"/>
                <a:gd name="T54" fmla="*/ 0 w 208"/>
                <a:gd name="T55" fmla="*/ 364495 h 208"/>
                <a:gd name="T56" fmla="*/ 564632 w 208"/>
                <a:gd name="T57" fmla="*/ 342735 h 208"/>
                <a:gd name="T58" fmla="*/ 488624 w 208"/>
                <a:gd name="T59" fmla="*/ 280172 h 208"/>
                <a:gd name="T60" fmla="*/ 287745 w 208"/>
                <a:gd name="T61" fmla="*/ 378096 h 208"/>
                <a:gd name="T62" fmla="*/ 363753 w 208"/>
                <a:gd name="T63" fmla="*/ 440659 h 208"/>
                <a:gd name="T64" fmla="*/ 564632 w 208"/>
                <a:gd name="T65" fmla="*/ 342735 h 208"/>
                <a:gd name="T66" fmla="*/ 86866 w 208"/>
                <a:gd name="T67" fmla="*/ 421618 h 208"/>
                <a:gd name="T68" fmla="*/ 86866 w 208"/>
                <a:gd name="T69" fmla="*/ 470580 h 208"/>
                <a:gd name="T70" fmla="*/ 282316 w 208"/>
                <a:gd name="T71" fmla="*/ 565784 h 208"/>
                <a:gd name="T72" fmla="*/ 282316 w 208"/>
                <a:gd name="T73" fmla="*/ 402577 h 208"/>
                <a:gd name="T74" fmla="*/ 203593 w 208"/>
                <a:gd name="T75" fmla="*/ 478740 h 208"/>
                <a:gd name="T76" fmla="*/ 86866 w 208"/>
                <a:gd name="T77" fmla="*/ 421618 h 208"/>
                <a:gd name="T78" fmla="*/ 184591 w 208"/>
                <a:gd name="T79" fmla="*/ 250251 h 208"/>
                <a:gd name="T80" fmla="*/ 168304 w 208"/>
                <a:gd name="T81" fmla="*/ 233930 h 208"/>
                <a:gd name="T82" fmla="*/ 92296 w 208"/>
                <a:gd name="T83" fmla="*/ 272012 h 208"/>
                <a:gd name="T84" fmla="*/ 116727 w 208"/>
                <a:gd name="T85" fmla="*/ 285612 h 208"/>
                <a:gd name="T86" fmla="*/ 184591 w 208"/>
                <a:gd name="T87" fmla="*/ 250251 h 208"/>
                <a:gd name="T88" fmla="*/ 371897 w 208"/>
                <a:gd name="T89" fmla="*/ 244810 h 208"/>
                <a:gd name="T90" fmla="*/ 447905 w 208"/>
                <a:gd name="T91" fmla="*/ 285612 h 208"/>
                <a:gd name="T92" fmla="*/ 472336 w 208"/>
                <a:gd name="T93" fmla="*/ 272012 h 208"/>
                <a:gd name="T94" fmla="*/ 388184 w 208"/>
                <a:gd name="T95" fmla="*/ 228490 h 208"/>
                <a:gd name="T96" fmla="*/ 371897 w 208"/>
                <a:gd name="T97" fmla="*/ 244810 h 20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08" h="208">
                  <a:moveTo>
                    <a:pt x="98" y="70"/>
                  </a:moveTo>
                  <a:cubicBezTo>
                    <a:pt x="75" y="51"/>
                    <a:pt x="75" y="51"/>
                    <a:pt x="75" y="51"/>
                  </a:cubicBezTo>
                  <a:cubicBezTo>
                    <a:pt x="84" y="41"/>
                    <a:pt x="84" y="41"/>
                    <a:pt x="84" y="41"/>
                  </a:cubicBezTo>
                  <a:cubicBezTo>
                    <a:pt x="98" y="52"/>
                    <a:pt x="98" y="52"/>
                    <a:pt x="98" y="52"/>
                  </a:cubicBezTo>
                  <a:cubicBezTo>
                    <a:pt x="124" y="29"/>
                    <a:pt x="124" y="29"/>
                    <a:pt x="124" y="29"/>
                  </a:cubicBezTo>
                  <a:cubicBezTo>
                    <a:pt x="133" y="40"/>
                    <a:pt x="133" y="40"/>
                    <a:pt x="133" y="40"/>
                  </a:cubicBezTo>
                  <a:lnTo>
                    <a:pt x="98" y="70"/>
                  </a:lnTo>
                  <a:close/>
                  <a:moveTo>
                    <a:pt x="55" y="49"/>
                  </a:moveTo>
                  <a:cubicBezTo>
                    <a:pt x="55" y="22"/>
                    <a:pt x="77" y="0"/>
                    <a:pt x="104" y="0"/>
                  </a:cubicBezTo>
                  <a:cubicBezTo>
                    <a:pt x="131" y="0"/>
                    <a:pt x="153" y="22"/>
                    <a:pt x="153" y="49"/>
                  </a:cubicBezTo>
                  <a:cubicBezTo>
                    <a:pt x="153" y="75"/>
                    <a:pt x="131" y="97"/>
                    <a:pt x="104" y="97"/>
                  </a:cubicBezTo>
                  <a:cubicBezTo>
                    <a:pt x="77" y="97"/>
                    <a:pt x="55" y="75"/>
                    <a:pt x="55" y="49"/>
                  </a:cubicBezTo>
                  <a:close/>
                  <a:moveTo>
                    <a:pt x="67" y="49"/>
                  </a:moveTo>
                  <a:cubicBezTo>
                    <a:pt x="67" y="69"/>
                    <a:pt x="83" y="85"/>
                    <a:pt x="104" y="85"/>
                  </a:cubicBezTo>
                  <a:cubicBezTo>
                    <a:pt x="124" y="85"/>
                    <a:pt x="141" y="69"/>
                    <a:pt x="141" y="49"/>
                  </a:cubicBezTo>
                  <a:cubicBezTo>
                    <a:pt x="141" y="28"/>
                    <a:pt x="124" y="12"/>
                    <a:pt x="104" y="12"/>
                  </a:cubicBezTo>
                  <a:cubicBezTo>
                    <a:pt x="83" y="12"/>
                    <a:pt x="67" y="28"/>
                    <a:pt x="67" y="49"/>
                  </a:cubicBezTo>
                  <a:close/>
                  <a:moveTo>
                    <a:pt x="108" y="147"/>
                  </a:moveTo>
                  <a:cubicBezTo>
                    <a:pt x="108" y="208"/>
                    <a:pt x="108" y="208"/>
                    <a:pt x="108" y="208"/>
                  </a:cubicBezTo>
                  <a:cubicBezTo>
                    <a:pt x="180" y="173"/>
                    <a:pt x="180" y="173"/>
                    <a:pt x="180" y="173"/>
                  </a:cubicBezTo>
                  <a:cubicBezTo>
                    <a:pt x="180" y="146"/>
                    <a:pt x="180" y="146"/>
                    <a:pt x="180" y="146"/>
                  </a:cubicBezTo>
                  <a:cubicBezTo>
                    <a:pt x="133" y="169"/>
                    <a:pt x="133" y="169"/>
                    <a:pt x="133" y="169"/>
                  </a:cubicBezTo>
                  <a:lnTo>
                    <a:pt x="108" y="147"/>
                  </a:lnTo>
                  <a:close/>
                  <a:moveTo>
                    <a:pt x="0" y="134"/>
                  </a:moveTo>
                  <a:cubicBezTo>
                    <a:pt x="74" y="170"/>
                    <a:pt x="74" y="170"/>
                    <a:pt x="74" y="170"/>
                  </a:cubicBezTo>
                  <a:cubicBezTo>
                    <a:pt x="106" y="139"/>
                    <a:pt x="106" y="139"/>
                    <a:pt x="106" y="139"/>
                  </a:cubicBezTo>
                  <a:cubicBezTo>
                    <a:pt x="32" y="103"/>
                    <a:pt x="32" y="103"/>
                    <a:pt x="32" y="103"/>
                  </a:cubicBezTo>
                  <a:lnTo>
                    <a:pt x="0" y="134"/>
                  </a:lnTo>
                  <a:close/>
                  <a:moveTo>
                    <a:pt x="208" y="126"/>
                  </a:moveTo>
                  <a:cubicBezTo>
                    <a:pt x="180" y="103"/>
                    <a:pt x="180" y="103"/>
                    <a:pt x="180" y="103"/>
                  </a:cubicBezTo>
                  <a:cubicBezTo>
                    <a:pt x="106" y="139"/>
                    <a:pt x="106" y="139"/>
                    <a:pt x="106" y="139"/>
                  </a:cubicBezTo>
                  <a:cubicBezTo>
                    <a:pt x="134" y="162"/>
                    <a:pt x="134" y="162"/>
                    <a:pt x="134" y="162"/>
                  </a:cubicBezTo>
                  <a:lnTo>
                    <a:pt x="208" y="126"/>
                  </a:lnTo>
                  <a:close/>
                  <a:moveTo>
                    <a:pt x="32" y="155"/>
                  </a:moveTo>
                  <a:cubicBezTo>
                    <a:pt x="32" y="173"/>
                    <a:pt x="32" y="173"/>
                    <a:pt x="32" y="173"/>
                  </a:cubicBezTo>
                  <a:cubicBezTo>
                    <a:pt x="104" y="208"/>
                    <a:pt x="104" y="208"/>
                    <a:pt x="104" y="208"/>
                  </a:cubicBezTo>
                  <a:cubicBezTo>
                    <a:pt x="104" y="148"/>
                    <a:pt x="104" y="148"/>
                    <a:pt x="104" y="148"/>
                  </a:cubicBezTo>
                  <a:cubicBezTo>
                    <a:pt x="75" y="176"/>
                    <a:pt x="75" y="176"/>
                    <a:pt x="75" y="176"/>
                  </a:cubicBezTo>
                  <a:lnTo>
                    <a:pt x="32" y="155"/>
                  </a:lnTo>
                  <a:close/>
                  <a:moveTo>
                    <a:pt x="68" y="92"/>
                  </a:moveTo>
                  <a:cubicBezTo>
                    <a:pt x="66" y="90"/>
                    <a:pt x="64" y="88"/>
                    <a:pt x="62" y="86"/>
                  </a:cubicBezTo>
                  <a:cubicBezTo>
                    <a:pt x="34" y="100"/>
                    <a:pt x="34" y="100"/>
                    <a:pt x="34" y="100"/>
                  </a:cubicBezTo>
                  <a:cubicBezTo>
                    <a:pt x="43" y="105"/>
                    <a:pt x="43" y="105"/>
                    <a:pt x="43" y="105"/>
                  </a:cubicBezTo>
                  <a:lnTo>
                    <a:pt x="68" y="92"/>
                  </a:lnTo>
                  <a:close/>
                  <a:moveTo>
                    <a:pt x="137" y="90"/>
                  </a:moveTo>
                  <a:cubicBezTo>
                    <a:pt x="165" y="105"/>
                    <a:pt x="165" y="105"/>
                    <a:pt x="165" y="105"/>
                  </a:cubicBezTo>
                  <a:cubicBezTo>
                    <a:pt x="174" y="100"/>
                    <a:pt x="174" y="100"/>
                    <a:pt x="174" y="100"/>
                  </a:cubicBezTo>
                  <a:cubicBezTo>
                    <a:pt x="143" y="84"/>
                    <a:pt x="143" y="84"/>
                    <a:pt x="143" y="84"/>
                  </a:cubicBezTo>
                  <a:cubicBezTo>
                    <a:pt x="141" y="86"/>
                    <a:pt x="139" y="88"/>
                    <a:pt x="137" y="90"/>
                  </a:cubicBezTo>
                  <a:close/>
                </a:path>
              </a:pathLst>
            </a:custGeom>
            <a:solidFill>
              <a:schemeClr val="tx1">
                <a:lumMod val="95000"/>
                <a:lumOff val="5000"/>
              </a:schemeClr>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4" name="Content Placeholder 15">
              <a:extLst>
                <a:ext uri="{FF2B5EF4-FFF2-40B4-BE49-F238E27FC236}">
                  <a16:creationId xmlns:a16="http://schemas.microsoft.com/office/drawing/2014/main" id="{76E5819D-968D-4534-B02E-8BD8C34D4F78}"/>
                </a:ext>
              </a:extLst>
            </p:cNvPr>
            <p:cNvSpPr txBox="1">
              <a:spLocks noChangeArrowheads="1"/>
            </p:cNvSpPr>
            <p:nvPr/>
          </p:nvSpPr>
          <p:spPr bwMode="auto">
            <a:xfrm>
              <a:off x="6419842" y="5099132"/>
              <a:ext cx="1325228" cy="82202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0"/>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1000"/>
                </a:spcBef>
                <a:spcAft>
                  <a:spcPts val="0"/>
                </a:spcAft>
                <a:buClr>
                  <a:srgbClr val="908474"/>
                </a:buClr>
                <a:buSzPct val="70000"/>
                <a:buFont typeface="Arial" panose="020B0604020202020204" pitchFamily="34" charset="0"/>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Gill Sans Light"/>
                </a:rPr>
                <a:t>10,000+</a:t>
              </a:r>
              <a:b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Gill Sans Light"/>
                </a:rPr>
              </a:br>
              <a:r>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Gill Sans Light"/>
                </a:rPr>
                <a:t>Customers Annually</a:t>
              </a:r>
              <a:endPar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Gill Sans Light"/>
              </a:endParaRPr>
            </a:p>
          </p:txBody>
        </p:sp>
        <p:sp>
          <p:nvSpPr>
            <p:cNvPr id="235" name="Freeform 29">
              <a:extLst>
                <a:ext uri="{FF2B5EF4-FFF2-40B4-BE49-F238E27FC236}">
                  <a16:creationId xmlns:a16="http://schemas.microsoft.com/office/drawing/2014/main" id="{DC482086-F7A3-466F-8243-A5B7E2A9C847}"/>
                </a:ext>
              </a:extLst>
            </p:cNvPr>
            <p:cNvSpPr>
              <a:spLocks noEditPoints="1"/>
            </p:cNvSpPr>
            <p:nvPr/>
          </p:nvSpPr>
          <p:spPr bwMode="auto">
            <a:xfrm>
              <a:off x="6569805" y="4593639"/>
              <a:ext cx="533328" cy="471766"/>
            </a:xfrm>
            <a:custGeom>
              <a:avLst/>
              <a:gdLst>
                <a:gd name="T0" fmla="*/ 503489 w 1560"/>
                <a:gd name="T1" fmla="*/ 86992 h 1383"/>
                <a:gd name="T2" fmla="*/ 603722 w 1560"/>
                <a:gd name="T3" fmla="*/ 387 h 1383"/>
                <a:gd name="T4" fmla="*/ 463241 w 1560"/>
                <a:gd name="T5" fmla="*/ 73460 h 1383"/>
                <a:gd name="T6" fmla="*/ 298765 w 1560"/>
                <a:gd name="T7" fmla="*/ 66114 h 1383"/>
                <a:gd name="T8" fmla="*/ 135063 w 1560"/>
                <a:gd name="T9" fmla="*/ 61861 h 1383"/>
                <a:gd name="T10" fmla="*/ 0 w 1560"/>
                <a:gd name="T11" fmla="*/ 247056 h 1383"/>
                <a:gd name="T12" fmla="*/ 61533 w 1560"/>
                <a:gd name="T13" fmla="*/ 304664 h 1383"/>
                <a:gd name="T14" fmla="*/ 41796 w 1560"/>
                <a:gd name="T15" fmla="*/ 377737 h 1383"/>
                <a:gd name="T16" fmla="*/ 78561 w 1560"/>
                <a:gd name="T17" fmla="*/ 396681 h 1383"/>
                <a:gd name="T18" fmla="*/ 100233 w 1560"/>
                <a:gd name="T19" fmla="*/ 424519 h 1383"/>
                <a:gd name="T20" fmla="*/ 147060 w 1560"/>
                <a:gd name="T21" fmla="*/ 443077 h 1383"/>
                <a:gd name="T22" fmla="*/ 187309 w 1560"/>
                <a:gd name="T23" fmla="*/ 494112 h 1383"/>
                <a:gd name="T24" fmla="*/ 223300 w 1560"/>
                <a:gd name="T25" fmla="*/ 485606 h 1383"/>
                <a:gd name="T26" fmla="*/ 235297 w 1560"/>
                <a:gd name="T27" fmla="*/ 500298 h 1383"/>
                <a:gd name="T28" fmla="*/ 267031 w 1560"/>
                <a:gd name="T29" fmla="*/ 517310 h 1383"/>
                <a:gd name="T30" fmla="*/ 294121 w 1560"/>
                <a:gd name="T31" fmla="*/ 509577 h 1383"/>
                <a:gd name="T32" fmla="*/ 343657 w 1560"/>
                <a:gd name="T33" fmla="*/ 525042 h 1383"/>
                <a:gd name="T34" fmla="*/ 356041 w 1560"/>
                <a:gd name="T35" fmla="*/ 488699 h 1383"/>
                <a:gd name="T36" fmla="*/ 417574 w 1560"/>
                <a:gd name="T37" fmla="*/ 460862 h 1383"/>
                <a:gd name="T38" fmla="*/ 463241 w 1560"/>
                <a:gd name="T39" fmla="*/ 465501 h 1383"/>
                <a:gd name="T40" fmla="*/ 519743 w 1560"/>
                <a:gd name="T41" fmla="*/ 425679 h 1383"/>
                <a:gd name="T42" fmla="*/ 511229 w 1560"/>
                <a:gd name="T43" fmla="*/ 348739 h 1383"/>
                <a:gd name="T44" fmla="*/ 584759 w 1560"/>
                <a:gd name="T45" fmla="*/ 274893 h 1383"/>
                <a:gd name="T46" fmla="*/ 603722 w 1560"/>
                <a:gd name="T47" fmla="*/ 234297 h 1383"/>
                <a:gd name="T48" fmla="*/ 538319 w 1560"/>
                <a:gd name="T49" fmla="*/ 281466 h 1383"/>
                <a:gd name="T50" fmla="*/ 451243 w 1560"/>
                <a:gd name="T51" fmla="*/ 325928 h 1383"/>
                <a:gd name="T52" fmla="*/ 443116 w 1560"/>
                <a:gd name="T53" fmla="*/ 379283 h 1383"/>
                <a:gd name="T54" fmla="*/ 402094 w 1560"/>
                <a:gd name="T55" fmla="*/ 378510 h 1383"/>
                <a:gd name="T56" fmla="*/ 387775 w 1560"/>
                <a:gd name="T57" fmla="*/ 413306 h 1383"/>
                <a:gd name="T58" fmla="*/ 347914 w 1560"/>
                <a:gd name="T59" fmla="*/ 417946 h 1383"/>
                <a:gd name="T60" fmla="*/ 322759 w 1560"/>
                <a:gd name="T61" fmla="*/ 455836 h 1383"/>
                <a:gd name="T62" fmla="*/ 284833 w 1560"/>
                <a:gd name="T63" fmla="*/ 487153 h 1383"/>
                <a:gd name="T64" fmla="*/ 266257 w 1560"/>
                <a:gd name="T65" fmla="*/ 493725 h 1383"/>
                <a:gd name="T66" fmla="*/ 251551 w 1560"/>
                <a:gd name="T67" fmla="*/ 473234 h 1383"/>
                <a:gd name="T68" fmla="*/ 317728 w 1560"/>
                <a:gd name="T69" fmla="*/ 417173 h 1383"/>
                <a:gd name="T70" fmla="*/ 310762 w 1560"/>
                <a:gd name="T71" fmla="*/ 395522 h 1383"/>
                <a:gd name="T72" fmla="*/ 209368 w 1560"/>
                <a:gd name="T73" fmla="*/ 465888 h 1383"/>
                <a:gd name="T74" fmla="*/ 174925 w 1560"/>
                <a:gd name="T75" fmla="*/ 460089 h 1383"/>
                <a:gd name="T76" fmla="*/ 292960 w 1560"/>
                <a:gd name="T77" fmla="*/ 346420 h 1383"/>
                <a:gd name="T78" fmla="*/ 285607 w 1560"/>
                <a:gd name="T79" fmla="*/ 324768 h 1383"/>
                <a:gd name="T80" fmla="*/ 166411 w 1560"/>
                <a:gd name="T81" fmla="*/ 408667 h 1383"/>
                <a:gd name="T82" fmla="*/ 119196 w 1560"/>
                <a:gd name="T83" fmla="*/ 411373 h 1383"/>
                <a:gd name="T84" fmla="*/ 133515 w 1560"/>
                <a:gd name="T85" fmla="*/ 371551 h 1383"/>
                <a:gd name="T86" fmla="*/ 260839 w 1560"/>
                <a:gd name="T87" fmla="*/ 279146 h 1383"/>
                <a:gd name="T88" fmla="*/ 242650 w 1560"/>
                <a:gd name="T89" fmla="*/ 268321 h 1383"/>
                <a:gd name="T90" fmla="*/ 108360 w 1560"/>
                <a:gd name="T91" fmla="*/ 360338 h 1383"/>
                <a:gd name="T92" fmla="*/ 61920 w 1560"/>
                <a:gd name="T93" fmla="*/ 363818 h 1383"/>
                <a:gd name="T94" fmla="*/ 314632 w 1560"/>
                <a:gd name="T95" fmla="*/ 148466 h 1383"/>
                <a:gd name="T96" fmla="*/ 421831 w 1560"/>
                <a:gd name="T97" fmla="*/ 250922 h 1383"/>
                <a:gd name="T98" fmla="*/ 417187 w 1560"/>
                <a:gd name="T99" fmla="*/ 138800 h 1383"/>
                <a:gd name="T100" fmla="*/ 443890 w 1560"/>
                <a:gd name="T101" fmla="*/ 97044 h 1383"/>
                <a:gd name="T102" fmla="*/ 469046 w 1560"/>
                <a:gd name="T103" fmla="*/ 96657 h 138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60" h="1383">
                  <a:moveTo>
                    <a:pt x="1212" y="250"/>
                  </a:moveTo>
                  <a:cubicBezTo>
                    <a:pt x="1243" y="250"/>
                    <a:pt x="1274" y="242"/>
                    <a:pt x="1301" y="225"/>
                  </a:cubicBezTo>
                  <a:cubicBezTo>
                    <a:pt x="1560" y="73"/>
                    <a:pt x="1560" y="73"/>
                    <a:pt x="1560" y="73"/>
                  </a:cubicBezTo>
                  <a:cubicBezTo>
                    <a:pt x="1560" y="1"/>
                    <a:pt x="1560" y="1"/>
                    <a:pt x="1560" y="1"/>
                  </a:cubicBezTo>
                  <a:cubicBezTo>
                    <a:pt x="1269" y="170"/>
                    <a:pt x="1269" y="170"/>
                    <a:pt x="1269" y="170"/>
                  </a:cubicBezTo>
                  <a:cubicBezTo>
                    <a:pt x="1247" y="183"/>
                    <a:pt x="1222" y="190"/>
                    <a:pt x="1197" y="190"/>
                  </a:cubicBezTo>
                  <a:cubicBezTo>
                    <a:pt x="812" y="185"/>
                    <a:pt x="812" y="185"/>
                    <a:pt x="812" y="185"/>
                  </a:cubicBezTo>
                  <a:cubicBezTo>
                    <a:pt x="793" y="178"/>
                    <a:pt x="778" y="174"/>
                    <a:pt x="772" y="171"/>
                  </a:cubicBezTo>
                  <a:cubicBezTo>
                    <a:pt x="652" y="145"/>
                    <a:pt x="557" y="155"/>
                    <a:pt x="493" y="172"/>
                  </a:cubicBezTo>
                  <a:cubicBezTo>
                    <a:pt x="445" y="185"/>
                    <a:pt x="394" y="180"/>
                    <a:pt x="349" y="160"/>
                  </a:cubicBezTo>
                  <a:cubicBezTo>
                    <a:pt x="0" y="0"/>
                    <a:pt x="0" y="0"/>
                    <a:pt x="0" y="0"/>
                  </a:cubicBezTo>
                  <a:cubicBezTo>
                    <a:pt x="0" y="639"/>
                    <a:pt x="0" y="639"/>
                    <a:pt x="0" y="639"/>
                  </a:cubicBezTo>
                  <a:cubicBezTo>
                    <a:pt x="36" y="659"/>
                    <a:pt x="36" y="659"/>
                    <a:pt x="36" y="659"/>
                  </a:cubicBezTo>
                  <a:cubicBezTo>
                    <a:pt x="90" y="688"/>
                    <a:pt x="132" y="733"/>
                    <a:pt x="159" y="788"/>
                  </a:cubicBezTo>
                  <a:cubicBezTo>
                    <a:pt x="138" y="804"/>
                    <a:pt x="138" y="804"/>
                    <a:pt x="138" y="804"/>
                  </a:cubicBezTo>
                  <a:cubicBezTo>
                    <a:pt x="83" y="844"/>
                    <a:pt x="71" y="922"/>
                    <a:pt x="108" y="977"/>
                  </a:cubicBezTo>
                  <a:cubicBezTo>
                    <a:pt x="128" y="1003"/>
                    <a:pt x="156" y="1020"/>
                    <a:pt x="189" y="1026"/>
                  </a:cubicBezTo>
                  <a:cubicBezTo>
                    <a:pt x="193" y="1026"/>
                    <a:pt x="198" y="1026"/>
                    <a:pt x="203" y="1026"/>
                  </a:cubicBezTo>
                  <a:cubicBezTo>
                    <a:pt x="214" y="1027"/>
                    <a:pt x="226" y="1026"/>
                    <a:pt x="236" y="1024"/>
                  </a:cubicBezTo>
                  <a:cubicBezTo>
                    <a:pt x="236" y="1052"/>
                    <a:pt x="243" y="1075"/>
                    <a:pt x="259" y="1098"/>
                  </a:cubicBezTo>
                  <a:cubicBezTo>
                    <a:pt x="281" y="1128"/>
                    <a:pt x="316" y="1142"/>
                    <a:pt x="353" y="1144"/>
                  </a:cubicBezTo>
                  <a:cubicBezTo>
                    <a:pt x="362" y="1145"/>
                    <a:pt x="372" y="1145"/>
                    <a:pt x="380" y="1146"/>
                  </a:cubicBezTo>
                  <a:cubicBezTo>
                    <a:pt x="376" y="1175"/>
                    <a:pt x="385" y="1204"/>
                    <a:pt x="403" y="1229"/>
                  </a:cubicBezTo>
                  <a:cubicBezTo>
                    <a:pt x="423" y="1255"/>
                    <a:pt x="452" y="1272"/>
                    <a:pt x="484" y="1278"/>
                  </a:cubicBezTo>
                  <a:cubicBezTo>
                    <a:pt x="488" y="1278"/>
                    <a:pt x="494" y="1279"/>
                    <a:pt x="498" y="1279"/>
                  </a:cubicBezTo>
                  <a:cubicBezTo>
                    <a:pt x="527" y="1280"/>
                    <a:pt x="555" y="1272"/>
                    <a:pt x="577" y="1256"/>
                  </a:cubicBezTo>
                  <a:cubicBezTo>
                    <a:pt x="589" y="1246"/>
                    <a:pt x="589" y="1246"/>
                    <a:pt x="589" y="1246"/>
                  </a:cubicBezTo>
                  <a:cubicBezTo>
                    <a:pt x="592" y="1264"/>
                    <a:pt x="597" y="1280"/>
                    <a:pt x="608" y="1294"/>
                  </a:cubicBezTo>
                  <a:cubicBezTo>
                    <a:pt x="625" y="1317"/>
                    <a:pt x="649" y="1332"/>
                    <a:pt x="678" y="1337"/>
                  </a:cubicBezTo>
                  <a:cubicBezTo>
                    <a:pt x="682" y="1338"/>
                    <a:pt x="686" y="1338"/>
                    <a:pt x="690" y="1338"/>
                  </a:cubicBezTo>
                  <a:cubicBezTo>
                    <a:pt x="714" y="1339"/>
                    <a:pt x="737" y="1332"/>
                    <a:pt x="758" y="1318"/>
                  </a:cubicBezTo>
                  <a:cubicBezTo>
                    <a:pt x="760" y="1318"/>
                    <a:pt x="760" y="1318"/>
                    <a:pt x="760" y="1318"/>
                  </a:cubicBezTo>
                  <a:cubicBezTo>
                    <a:pt x="774" y="1338"/>
                    <a:pt x="774" y="1338"/>
                    <a:pt x="774" y="1338"/>
                  </a:cubicBezTo>
                  <a:cubicBezTo>
                    <a:pt x="799" y="1375"/>
                    <a:pt x="852" y="1383"/>
                    <a:pt x="888" y="1358"/>
                  </a:cubicBezTo>
                  <a:cubicBezTo>
                    <a:pt x="919" y="1336"/>
                    <a:pt x="931" y="1294"/>
                    <a:pt x="917" y="1260"/>
                  </a:cubicBezTo>
                  <a:cubicBezTo>
                    <a:pt x="920" y="1264"/>
                    <a:pt x="920" y="1264"/>
                    <a:pt x="920" y="1264"/>
                  </a:cubicBezTo>
                  <a:cubicBezTo>
                    <a:pt x="944" y="1299"/>
                    <a:pt x="989" y="1314"/>
                    <a:pt x="1029" y="1298"/>
                  </a:cubicBezTo>
                  <a:cubicBezTo>
                    <a:pt x="1073" y="1280"/>
                    <a:pt x="1090" y="1233"/>
                    <a:pt x="1079" y="1192"/>
                  </a:cubicBezTo>
                  <a:cubicBezTo>
                    <a:pt x="1108" y="1225"/>
                    <a:pt x="1159" y="1232"/>
                    <a:pt x="1195" y="1206"/>
                  </a:cubicBezTo>
                  <a:cubicBezTo>
                    <a:pt x="1197" y="1204"/>
                    <a:pt x="1197" y="1204"/>
                    <a:pt x="1197" y="1204"/>
                  </a:cubicBezTo>
                  <a:cubicBezTo>
                    <a:pt x="1234" y="1179"/>
                    <a:pt x="1244" y="1131"/>
                    <a:pt x="1225" y="1092"/>
                  </a:cubicBezTo>
                  <a:cubicBezTo>
                    <a:pt x="1256" y="1122"/>
                    <a:pt x="1307" y="1126"/>
                    <a:pt x="1343" y="1101"/>
                  </a:cubicBezTo>
                  <a:cubicBezTo>
                    <a:pt x="1386" y="1070"/>
                    <a:pt x="1397" y="1010"/>
                    <a:pt x="1366" y="967"/>
                  </a:cubicBezTo>
                  <a:cubicBezTo>
                    <a:pt x="1321" y="902"/>
                    <a:pt x="1321" y="902"/>
                    <a:pt x="1321" y="902"/>
                  </a:cubicBezTo>
                  <a:cubicBezTo>
                    <a:pt x="1420" y="787"/>
                    <a:pt x="1420" y="787"/>
                    <a:pt x="1420" y="787"/>
                  </a:cubicBezTo>
                  <a:cubicBezTo>
                    <a:pt x="1445" y="756"/>
                    <a:pt x="1476" y="731"/>
                    <a:pt x="1511" y="711"/>
                  </a:cubicBezTo>
                  <a:cubicBezTo>
                    <a:pt x="1560" y="682"/>
                    <a:pt x="1560" y="682"/>
                    <a:pt x="1560" y="682"/>
                  </a:cubicBezTo>
                  <a:cubicBezTo>
                    <a:pt x="1560" y="606"/>
                    <a:pt x="1560" y="606"/>
                    <a:pt x="1560" y="606"/>
                  </a:cubicBezTo>
                  <a:cubicBezTo>
                    <a:pt x="1492" y="644"/>
                    <a:pt x="1492" y="644"/>
                    <a:pt x="1492" y="644"/>
                  </a:cubicBezTo>
                  <a:cubicBezTo>
                    <a:pt x="1454" y="666"/>
                    <a:pt x="1420" y="694"/>
                    <a:pt x="1391" y="728"/>
                  </a:cubicBezTo>
                  <a:cubicBezTo>
                    <a:pt x="1284" y="851"/>
                    <a:pt x="1284" y="851"/>
                    <a:pt x="1284" y="851"/>
                  </a:cubicBezTo>
                  <a:cubicBezTo>
                    <a:pt x="1253" y="822"/>
                    <a:pt x="1202" y="818"/>
                    <a:pt x="1166" y="843"/>
                  </a:cubicBezTo>
                  <a:cubicBezTo>
                    <a:pt x="1123" y="874"/>
                    <a:pt x="1112" y="934"/>
                    <a:pt x="1143" y="977"/>
                  </a:cubicBezTo>
                  <a:cubicBezTo>
                    <a:pt x="1145" y="981"/>
                    <a:pt x="1145" y="981"/>
                    <a:pt x="1145" y="981"/>
                  </a:cubicBezTo>
                  <a:cubicBezTo>
                    <a:pt x="1143" y="981"/>
                    <a:pt x="1143" y="981"/>
                    <a:pt x="1143" y="981"/>
                  </a:cubicBezTo>
                  <a:cubicBezTo>
                    <a:pt x="1113" y="960"/>
                    <a:pt x="1072" y="957"/>
                    <a:pt x="1039" y="979"/>
                  </a:cubicBezTo>
                  <a:cubicBezTo>
                    <a:pt x="1037" y="981"/>
                    <a:pt x="1037" y="981"/>
                    <a:pt x="1037" y="981"/>
                  </a:cubicBezTo>
                  <a:cubicBezTo>
                    <a:pt x="1009" y="1001"/>
                    <a:pt x="996" y="1035"/>
                    <a:pt x="1002" y="1069"/>
                  </a:cubicBezTo>
                  <a:cubicBezTo>
                    <a:pt x="991" y="1076"/>
                    <a:pt x="991" y="1076"/>
                    <a:pt x="991" y="1076"/>
                  </a:cubicBezTo>
                  <a:cubicBezTo>
                    <a:pt x="963" y="1061"/>
                    <a:pt x="928" y="1061"/>
                    <a:pt x="899" y="1081"/>
                  </a:cubicBezTo>
                  <a:cubicBezTo>
                    <a:pt x="873" y="1099"/>
                    <a:pt x="860" y="1132"/>
                    <a:pt x="862" y="1161"/>
                  </a:cubicBezTo>
                  <a:cubicBezTo>
                    <a:pt x="834" y="1179"/>
                    <a:pt x="834" y="1179"/>
                    <a:pt x="834" y="1179"/>
                  </a:cubicBezTo>
                  <a:cubicBezTo>
                    <a:pt x="812" y="1174"/>
                    <a:pt x="789" y="1179"/>
                    <a:pt x="771" y="1191"/>
                  </a:cubicBezTo>
                  <a:cubicBezTo>
                    <a:pt x="748" y="1208"/>
                    <a:pt x="735" y="1234"/>
                    <a:pt x="736" y="1260"/>
                  </a:cubicBezTo>
                  <a:cubicBezTo>
                    <a:pt x="722" y="1269"/>
                    <a:pt x="722" y="1269"/>
                    <a:pt x="722" y="1269"/>
                  </a:cubicBezTo>
                  <a:cubicBezTo>
                    <a:pt x="713" y="1276"/>
                    <a:pt x="700" y="1279"/>
                    <a:pt x="688" y="1277"/>
                  </a:cubicBezTo>
                  <a:cubicBezTo>
                    <a:pt x="676" y="1274"/>
                    <a:pt x="665" y="1268"/>
                    <a:pt x="658" y="1258"/>
                  </a:cubicBezTo>
                  <a:cubicBezTo>
                    <a:pt x="650" y="1249"/>
                    <a:pt x="647" y="1235"/>
                    <a:pt x="650" y="1224"/>
                  </a:cubicBezTo>
                  <a:cubicBezTo>
                    <a:pt x="652" y="1212"/>
                    <a:pt x="659" y="1201"/>
                    <a:pt x="669" y="1194"/>
                  </a:cubicBezTo>
                  <a:cubicBezTo>
                    <a:pt x="821" y="1079"/>
                    <a:pt x="821" y="1079"/>
                    <a:pt x="821" y="1079"/>
                  </a:cubicBezTo>
                  <a:cubicBezTo>
                    <a:pt x="829" y="1073"/>
                    <a:pt x="834" y="1066"/>
                    <a:pt x="834" y="1056"/>
                  </a:cubicBezTo>
                  <a:cubicBezTo>
                    <a:pt x="835" y="1038"/>
                    <a:pt x="820" y="1023"/>
                    <a:pt x="803" y="1023"/>
                  </a:cubicBezTo>
                  <a:cubicBezTo>
                    <a:pt x="796" y="1023"/>
                    <a:pt x="791" y="1025"/>
                    <a:pt x="785" y="1028"/>
                  </a:cubicBezTo>
                  <a:cubicBezTo>
                    <a:pt x="541" y="1205"/>
                    <a:pt x="541" y="1205"/>
                    <a:pt x="541" y="1205"/>
                  </a:cubicBezTo>
                  <a:cubicBezTo>
                    <a:pt x="527" y="1214"/>
                    <a:pt x="511" y="1219"/>
                    <a:pt x="494" y="1216"/>
                  </a:cubicBezTo>
                  <a:cubicBezTo>
                    <a:pt x="476" y="1213"/>
                    <a:pt x="461" y="1204"/>
                    <a:pt x="452" y="1190"/>
                  </a:cubicBezTo>
                  <a:cubicBezTo>
                    <a:pt x="432" y="1164"/>
                    <a:pt x="438" y="1123"/>
                    <a:pt x="467" y="1103"/>
                  </a:cubicBezTo>
                  <a:cubicBezTo>
                    <a:pt x="757" y="896"/>
                    <a:pt x="757" y="896"/>
                    <a:pt x="757" y="896"/>
                  </a:cubicBezTo>
                  <a:cubicBezTo>
                    <a:pt x="764" y="890"/>
                    <a:pt x="768" y="882"/>
                    <a:pt x="768" y="872"/>
                  </a:cubicBezTo>
                  <a:cubicBezTo>
                    <a:pt x="768" y="855"/>
                    <a:pt x="755" y="841"/>
                    <a:pt x="738" y="840"/>
                  </a:cubicBezTo>
                  <a:cubicBezTo>
                    <a:pt x="728" y="840"/>
                    <a:pt x="721" y="843"/>
                    <a:pt x="714" y="851"/>
                  </a:cubicBezTo>
                  <a:cubicBezTo>
                    <a:pt x="430" y="1057"/>
                    <a:pt x="430" y="1057"/>
                    <a:pt x="430" y="1057"/>
                  </a:cubicBezTo>
                  <a:cubicBezTo>
                    <a:pt x="422" y="1060"/>
                    <a:pt x="418" y="1066"/>
                    <a:pt x="412" y="1071"/>
                  </a:cubicBezTo>
                  <a:cubicBezTo>
                    <a:pt x="377" y="1093"/>
                    <a:pt x="327" y="1088"/>
                    <a:pt x="308" y="1064"/>
                  </a:cubicBezTo>
                  <a:cubicBezTo>
                    <a:pt x="290" y="1038"/>
                    <a:pt x="294" y="1002"/>
                    <a:pt x="317" y="980"/>
                  </a:cubicBezTo>
                  <a:cubicBezTo>
                    <a:pt x="345" y="961"/>
                    <a:pt x="345" y="961"/>
                    <a:pt x="345" y="961"/>
                  </a:cubicBezTo>
                  <a:cubicBezTo>
                    <a:pt x="661" y="745"/>
                    <a:pt x="661" y="745"/>
                    <a:pt x="661" y="745"/>
                  </a:cubicBezTo>
                  <a:cubicBezTo>
                    <a:pt x="669" y="739"/>
                    <a:pt x="674" y="732"/>
                    <a:pt x="674" y="722"/>
                  </a:cubicBezTo>
                  <a:cubicBezTo>
                    <a:pt x="675" y="712"/>
                    <a:pt x="670" y="702"/>
                    <a:pt x="661" y="696"/>
                  </a:cubicBezTo>
                  <a:cubicBezTo>
                    <a:pt x="650" y="688"/>
                    <a:pt x="639" y="687"/>
                    <a:pt x="627" y="694"/>
                  </a:cubicBezTo>
                  <a:cubicBezTo>
                    <a:pt x="288" y="924"/>
                    <a:pt x="288" y="924"/>
                    <a:pt x="288" y="924"/>
                  </a:cubicBezTo>
                  <a:cubicBezTo>
                    <a:pt x="286" y="928"/>
                    <a:pt x="282" y="930"/>
                    <a:pt x="280" y="932"/>
                  </a:cubicBezTo>
                  <a:cubicBezTo>
                    <a:pt x="247" y="955"/>
                    <a:pt x="247" y="955"/>
                    <a:pt x="247" y="955"/>
                  </a:cubicBezTo>
                  <a:cubicBezTo>
                    <a:pt x="221" y="976"/>
                    <a:pt x="180" y="970"/>
                    <a:pt x="160" y="941"/>
                  </a:cubicBezTo>
                  <a:cubicBezTo>
                    <a:pt x="140" y="914"/>
                    <a:pt x="146" y="874"/>
                    <a:pt x="175" y="854"/>
                  </a:cubicBezTo>
                  <a:cubicBezTo>
                    <a:pt x="813" y="384"/>
                    <a:pt x="813" y="384"/>
                    <a:pt x="813" y="384"/>
                  </a:cubicBezTo>
                  <a:cubicBezTo>
                    <a:pt x="864" y="414"/>
                    <a:pt x="902" y="474"/>
                    <a:pt x="902" y="474"/>
                  </a:cubicBezTo>
                  <a:cubicBezTo>
                    <a:pt x="965" y="671"/>
                    <a:pt x="1043" y="673"/>
                    <a:pt x="1090" y="649"/>
                  </a:cubicBezTo>
                  <a:cubicBezTo>
                    <a:pt x="1115" y="637"/>
                    <a:pt x="1126" y="608"/>
                    <a:pt x="1117" y="581"/>
                  </a:cubicBezTo>
                  <a:cubicBezTo>
                    <a:pt x="1092" y="506"/>
                    <a:pt x="1078" y="359"/>
                    <a:pt x="1078" y="359"/>
                  </a:cubicBezTo>
                  <a:cubicBezTo>
                    <a:pt x="1060" y="321"/>
                    <a:pt x="1004" y="281"/>
                    <a:pt x="941" y="248"/>
                  </a:cubicBezTo>
                  <a:cubicBezTo>
                    <a:pt x="1147" y="251"/>
                    <a:pt x="1147" y="251"/>
                    <a:pt x="1147" y="251"/>
                  </a:cubicBezTo>
                  <a:lnTo>
                    <a:pt x="1212" y="250"/>
                  </a:lnTo>
                  <a:close/>
                  <a:moveTo>
                    <a:pt x="1212" y="250"/>
                  </a:moveTo>
                  <a:cubicBezTo>
                    <a:pt x="1212" y="250"/>
                    <a:pt x="1212" y="250"/>
                    <a:pt x="1212" y="250"/>
                  </a:cubicBezTo>
                </a:path>
              </a:pathLst>
            </a:custGeom>
            <a:solidFill>
              <a:srgbClr val="FF000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6" name="Content Placeholder 15">
              <a:extLst>
                <a:ext uri="{FF2B5EF4-FFF2-40B4-BE49-F238E27FC236}">
                  <a16:creationId xmlns:a16="http://schemas.microsoft.com/office/drawing/2014/main" id="{79664CAF-700F-407B-9F5A-2BF7DCEA4363}"/>
                </a:ext>
              </a:extLst>
            </p:cNvPr>
            <p:cNvSpPr txBox="1">
              <a:spLocks noChangeArrowheads="1"/>
            </p:cNvSpPr>
            <p:nvPr/>
          </p:nvSpPr>
          <p:spPr bwMode="auto">
            <a:xfrm>
              <a:off x="4597648" y="5043564"/>
              <a:ext cx="1419091" cy="82171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0"/>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1000"/>
                </a:spcBef>
                <a:spcAft>
                  <a:spcPts val="0"/>
                </a:spcAft>
                <a:buClr>
                  <a:srgbClr val="908474"/>
                </a:buClr>
                <a:buSzPct val="70000"/>
                <a:buFont typeface="Arial" panose="020B0604020202020204" pitchFamily="34" charset="0"/>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Gill Sans Light"/>
                </a:rPr>
                <a:t>163</a:t>
              </a:r>
              <a:b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Gill Sans Light"/>
                </a:rPr>
              </a:b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Gill Sans Light"/>
                </a:rPr>
                <a:t>Aftermarket QRCs</a:t>
              </a:r>
              <a:b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Gill Sans Light"/>
                </a:rPr>
              </a:br>
              <a:r>
                <a:rPr kumimoji="0" lang="en-US" alt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Gill Sans Light"/>
                </a:rPr>
                <a:t>(Quick Response </a:t>
              </a:r>
              <a:br>
                <a:rPr kumimoji="0" lang="en-US" alt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Gill Sans Light"/>
                </a:rPr>
              </a:br>
              <a:r>
                <a:rPr kumimoji="0" lang="en-US" alt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Gill Sans Light"/>
                </a:rPr>
                <a:t>Centers)</a:t>
              </a:r>
              <a:endPar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Gill Sans Light"/>
              </a:endParaRPr>
            </a:p>
          </p:txBody>
        </p:sp>
        <p:sp>
          <p:nvSpPr>
            <p:cNvPr id="237" name="Freeform 7">
              <a:extLst>
                <a:ext uri="{FF2B5EF4-FFF2-40B4-BE49-F238E27FC236}">
                  <a16:creationId xmlns:a16="http://schemas.microsoft.com/office/drawing/2014/main" id="{C8640E4A-D87F-4EAE-9D5F-ECE609F1375E}"/>
                </a:ext>
              </a:extLst>
            </p:cNvPr>
            <p:cNvSpPr>
              <a:spLocks noEditPoints="1"/>
            </p:cNvSpPr>
            <p:nvPr/>
          </p:nvSpPr>
          <p:spPr bwMode="auto">
            <a:xfrm>
              <a:off x="5215825" y="4555978"/>
              <a:ext cx="440762" cy="516074"/>
            </a:xfrm>
            <a:custGeom>
              <a:avLst/>
              <a:gdLst>
                <a:gd name="T0" fmla="*/ 526272 w 185"/>
                <a:gd name="T1" fmla="*/ 189262 h 216"/>
                <a:gd name="T2" fmla="*/ 526272 w 185"/>
                <a:gd name="T3" fmla="*/ 173999 h 216"/>
                <a:gd name="T4" fmla="*/ 529314 w 185"/>
                <a:gd name="T5" fmla="*/ 173999 h 216"/>
                <a:gd name="T6" fmla="*/ 553650 w 185"/>
                <a:gd name="T7" fmla="*/ 152630 h 216"/>
                <a:gd name="T8" fmla="*/ 520188 w 185"/>
                <a:gd name="T9" fmla="*/ 106841 h 216"/>
                <a:gd name="T10" fmla="*/ 489767 w 185"/>
                <a:gd name="T11" fmla="*/ 125157 h 216"/>
                <a:gd name="T12" fmla="*/ 486725 w 185"/>
                <a:gd name="T13" fmla="*/ 137367 h 216"/>
                <a:gd name="T14" fmla="*/ 474557 w 185"/>
                <a:gd name="T15" fmla="*/ 134315 h 216"/>
                <a:gd name="T16" fmla="*/ 343750 w 185"/>
                <a:gd name="T17" fmla="*/ 100736 h 216"/>
                <a:gd name="T18" fmla="*/ 334624 w 185"/>
                <a:gd name="T19" fmla="*/ 67157 h 216"/>
                <a:gd name="T20" fmla="*/ 313329 w 185"/>
                <a:gd name="T21" fmla="*/ 48842 h 216"/>
                <a:gd name="T22" fmla="*/ 331582 w 185"/>
                <a:gd name="T23" fmla="*/ 42736 h 216"/>
                <a:gd name="T24" fmla="*/ 322455 w 185"/>
                <a:gd name="T25" fmla="*/ 0 h 216"/>
                <a:gd name="T26" fmla="*/ 234236 w 185"/>
                <a:gd name="T27" fmla="*/ 6105 h 216"/>
                <a:gd name="T28" fmla="*/ 243363 w 185"/>
                <a:gd name="T29" fmla="*/ 48842 h 216"/>
                <a:gd name="T30" fmla="*/ 249447 w 185"/>
                <a:gd name="T31" fmla="*/ 67157 h 216"/>
                <a:gd name="T32" fmla="*/ 222068 w 185"/>
                <a:gd name="T33" fmla="*/ 76315 h 216"/>
                <a:gd name="T34" fmla="*/ 0 w 185"/>
                <a:gd name="T35" fmla="*/ 375471 h 216"/>
                <a:gd name="T36" fmla="*/ 562776 w 185"/>
                <a:gd name="T37" fmla="*/ 375471 h 216"/>
                <a:gd name="T38" fmla="*/ 514103 w 185"/>
                <a:gd name="T39" fmla="*/ 122104 h 216"/>
                <a:gd name="T40" fmla="*/ 529314 w 185"/>
                <a:gd name="T41" fmla="*/ 155683 h 216"/>
                <a:gd name="T42" fmla="*/ 514103 w 185"/>
                <a:gd name="T43" fmla="*/ 122104 h 216"/>
                <a:gd name="T44" fmla="*/ 480641 w 185"/>
                <a:gd name="T45" fmla="*/ 152630 h 216"/>
                <a:gd name="T46" fmla="*/ 508019 w 185"/>
                <a:gd name="T47" fmla="*/ 180104 h 216"/>
                <a:gd name="T48" fmla="*/ 498893 w 185"/>
                <a:gd name="T49" fmla="*/ 195367 h 216"/>
                <a:gd name="T50" fmla="*/ 480641 w 185"/>
                <a:gd name="T51" fmla="*/ 152630 h 216"/>
                <a:gd name="T52" fmla="*/ 313329 w 185"/>
                <a:gd name="T53" fmla="*/ 15263 h 216"/>
                <a:gd name="T54" fmla="*/ 249447 w 185"/>
                <a:gd name="T55" fmla="*/ 33579 h 216"/>
                <a:gd name="T56" fmla="*/ 237279 w 185"/>
                <a:gd name="T57" fmla="*/ 82420 h 216"/>
                <a:gd name="T58" fmla="*/ 307245 w 185"/>
                <a:gd name="T59" fmla="*/ 82420 h 216"/>
                <a:gd name="T60" fmla="*/ 328540 w 185"/>
                <a:gd name="T61" fmla="*/ 97683 h 216"/>
                <a:gd name="T62" fmla="*/ 237279 w 185"/>
                <a:gd name="T63" fmla="*/ 97683 h 216"/>
                <a:gd name="T64" fmla="*/ 282909 w 185"/>
                <a:gd name="T65" fmla="*/ 628837 h 216"/>
                <a:gd name="T66" fmla="*/ 282909 w 185"/>
                <a:gd name="T67" fmla="*/ 125157 h 216"/>
                <a:gd name="T68" fmla="*/ 282909 w 185"/>
                <a:gd name="T69" fmla="*/ 628837 h 216"/>
                <a:gd name="T70" fmla="*/ 282909 w 185"/>
                <a:gd name="T71" fmla="*/ 579995 h 216"/>
                <a:gd name="T72" fmla="*/ 282909 w 185"/>
                <a:gd name="T73" fmla="*/ 369365 h 216"/>
                <a:gd name="T74" fmla="*/ 413716 w 185"/>
                <a:gd name="T75" fmla="*/ 375471 h 216"/>
                <a:gd name="T76" fmla="*/ 219026 w 185"/>
                <a:gd name="T77" fmla="*/ 488417 h 216"/>
                <a:gd name="T78" fmla="*/ 167312 w 185"/>
                <a:gd name="T79" fmla="*/ 454838 h 216"/>
                <a:gd name="T80" fmla="*/ 200774 w 185"/>
                <a:gd name="T81" fmla="*/ 503680 h 216"/>
                <a:gd name="T82" fmla="*/ 435011 w 185"/>
                <a:gd name="T83" fmla="*/ 375471 h 216"/>
                <a:gd name="T84" fmla="*/ 282909 w 185"/>
                <a:gd name="T85" fmla="*/ 173999 h 21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5" h="216">
                  <a:moveTo>
                    <a:pt x="167" y="68"/>
                  </a:moveTo>
                  <a:cubicBezTo>
                    <a:pt x="173" y="62"/>
                    <a:pt x="173" y="62"/>
                    <a:pt x="173" y="62"/>
                  </a:cubicBezTo>
                  <a:cubicBezTo>
                    <a:pt x="174" y="61"/>
                    <a:pt x="174" y="59"/>
                    <a:pt x="173" y="58"/>
                  </a:cubicBezTo>
                  <a:cubicBezTo>
                    <a:pt x="173" y="57"/>
                    <a:pt x="173" y="57"/>
                    <a:pt x="173" y="57"/>
                  </a:cubicBezTo>
                  <a:cubicBezTo>
                    <a:pt x="174" y="57"/>
                    <a:pt x="174" y="57"/>
                    <a:pt x="174" y="57"/>
                  </a:cubicBezTo>
                  <a:cubicBezTo>
                    <a:pt x="174" y="57"/>
                    <a:pt x="174" y="57"/>
                    <a:pt x="174" y="57"/>
                  </a:cubicBezTo>
                  <a:cubicBezTo>
                    <a:pt x="175" y="57"/>
                    <a:pt x="176" y="57"/>
                    <a:pt x="176" y="56"/>
                  </a:cubicBezTo>
                  <a:cubicBezTo>
                    <a:pt x="182" y="50"/>
                    <a:pt x="182" y="50"/>
                    <a:pt x="182" y="50"/>
                  </a:cubicBezTo>
                  <a:cubicBezTo>
                    <a:pt x="184" y="49"/>
                    <a:pt x="184" y="47"/>
                    <a:pt x="182" y="46"/>
                  </a:cubicBezTo>
                  <a:cubicBezTo>
                    <a:pt x="171" y="35"/>
                    <a:pt x="171" y="35"/>
                    <a:pt x="171" y="35"/>
                  </a:cubicBezTo>
                  <a:cubicBezTo>
                    <a:pt x="170" y="34"/>
                    <a:pt x="168" y="34"/>
                    <a:pt x="167" y="35"/>
                  </a:cubicBezTo>
                  <a:cubicBezTo>
                    <a:pt x="161" y="41"/>
                    <a:pt x="161" y="41"/>
                    <a:pt x="161" y="41"/>
                  </a:cubicBezTo>
                  <a:cubicBezTo>
                    <a:pt x="160" y="42"/>
                    <a:pt x="160" y="43"/>
                    <a:pt x="161" y="44"/>
                  </a:cubicBezTo>
                  <a:cubicBezTo>
                    <a:pt x="160" y="45"/>
                    <a:pt x="160" y="45"/>
                    <a:pt x="160" y="45"/>
                  </a:cubicBezTo>
                  <a:cubicBezTo>
                    <a:pt x="159" y="44"/>
                    <a:pt x="159" y="44"/>
                    <a:pt x="159" y="44"/>
                  </a:cubicBezTo>
                  <a:cubicBezTo>
                    <a:pt x="158" y="43"/>
                    <a:pt x="157" y="43"/>
                    <a:pt x="156" y="44"/>
                  </a:cubicBezTo>
                  <a:cubicBezTo>
                    <a:pt x="149" y="50"/>
                    <a:pt x="149" y="50"/>
                    <a:pt x="149" y="50"/>
                  </a:cubicBezTo>
                  <a:cubicBezTo>
                    <a:pt x="139" y="42"/>
                    <a:pt x="126" y="36"/>
                    <a:pt x="113" y="33"/>
                  </a:cubicBezTo>
                  <a:cubicBezTo>
                    <a:pt x="113" y="25"/>
                    <a:pt x="113" y="25"/>
                    <a:pt x="113" y="25"/>
                  </a:cubicBezTo>
                  <a:cubicBezTo>
                    <a:pt x="113" y="23"/>
                    <a:pt x="112" y="22"/>
                    <a:pt x="110" y="22"/>
                  </a:cubicBezTo>
                  <a:cubicBezTo>
                    <a:pt x="103" y="22"/>
                    <a:pt x="103" y="22"/>
                    <a:pt x="103" y="22"/>
                  </a:cubicBezTo>
                  <a:cubicBezTo>
                    <a:pt x="103" y="16"/>
                    <a:pt x="103" y="16"/>
                    <a:pt x="103" y="16"/>
                  </a:cubicBezTo>
                  <a:cubicBezTo>
                    <a:pt x="106" y="16"/>
                    <a:pt x="106" y="16"/>
                    <a:pt x="106" y="16"/>
                  </a:cubicBezTo>
                  <a:cubicBezTo>
                    <a:pt x="108" y="16"/>
                    <a:pt x="109" y="15"/>
                    <a:pt x="109" y="14"/>
                  </a:cubicBezTo>
                  <a:cubicBezTo>
                    <a:pt x="109" y="2"/>
                    <a:pt x="109" y="2"/>
                    <a:pt x="109" y="2"/>
                  </a:cubicBezTo>
                  <a:cubicBezTo>
                    <a:pt x="109" y="1"/>
                    <a:pt x="108" y="0"/>
                    <a:pt x="106" y="0"/>
                  </a:cubicBezTo>
                  <a:cubicBezTo>
                    <a:pt x="80" y="0"/>
                    <a:pt x="80" y="0"/>
                    <a:pt x="80" y="0"/>
                  </a:cubicBezTo>
                  <a:cubicBezTo>
                    <a:pt x="78" y="0"/>
                    <a:pt x="77" y="1"/>
                    <a:pt x="77" y="2"/>
                  </a:cubicBezTo>
                  <a:cubicBezTo>
                    <a:pt x="77" y="14"/>
                    <a:pt x="77" y="14"/>
                    <a:pt x="77" y="14"/>
                  </a:cubicBezTo>
                  <a:cubicBezTo>
                    <a:pt x="77" y="15"/>
                    <a:pt x="78" y="16"/>
                    <a:pt x="80" y="16"/>
                  </a:cubicBezTo>
                  <a:cubicBezTo>
                    <a:pt x="82" y="16"/>
                    <a:pt x="82" y="16"/>
                    <a:pt x="82" y="16"/>
                  </a:cubicBezTo>
                  <a:cubicBezTo>
                    <a:pt x="82" y="22"/>
                    <a:pt x="82" y="22"/>
                    <a:pt x="82" y="22"/>
                  </a:cubicBezTo>
                  <a:cubicBezTo>
                    <a:pt x="75" y="22"/>
                    <a:pt x="75" y="22"/>
                    <a:pt x="75" y="22"/>
                  </a:cubicBezTo>
                  <a:cubicBezTo>
                    <a:pt x="74" y="22"/>
                    <a:pt x="73" y="23"/>
                    <a:pt x="73" y="25"/>
                  </a:cubicBezTo>
                  <a:cubicBezTo>
                    <a:pt x="73" y="33"/>
                    <a:pt x="73" y="33"/>
                    <a:pt x="73" y="33"/>
                  </a:cubicBezTo>
                  <a:cubicBezTo>
                    <a:pt x="31" y="42"/>
                    <a:pt x="0" y="79"/>
                    <a:pt x="0" y="123"/>
                  </a:cubicBezTo>
                  <a:cubicBezTo>
                    <a:pt x="0" y="174"/>
                    <a:pt x="42" y="216"/>
                    <a:pt x="93" y="216"/>
                  </a:cubicBezTo>
                  <a:cubicBezTo>
                    <a:pt x="144" y="216"/>
                    <a:pt x="185" y="174"/>
                    <a:pt x="185" y="123"/>
                  </a:cubicBezTo>
                  <a:cubicBezTo>
                    <a:pt x="185" y="103"/>
                    <a:pt x="178" y="84"/>
                    <a:pt x="167" y="68"/>
                  </a:cubicBezTo>
                  <a:moveTo>
                    <a:pt x="169" y="40"/>
                  </a:moveTo>
                  <a:cubicBezTo>
                    <a:pt x="177" y="48"/>
                    <a:pt x="177" y="48"/>
                    <a:pt x="177" y="48"/>
                  </a:cubicBezTo>
                  <a:cubicBezTo>
                    <a:pt x="174" y="51"/>
                    <a:pt x="174" y="51"/>
                    <a:pt x="174" y="51"/>
                  </a:cubicBezTo>
                  <a:cubicBezTo>
                    <a:pt x="167" y="43"/>
                    <a:pt x="167" y="43"/>
                    <a:pt x="167" y="43"/>
                  </a:cubicBezTo>
                  <a:lnTo>
                    <a:pt x="169" y="40"/>
                  </a:lnTo>
                  <a:close/>
                  <a:moveTo>
                    <a:pt x="158" y="50"/>
                  </a:moveTo>
                  <a:cubicBezTo>
                    <a:pt x="158" y="50"/>
                    <a:pt x="158" y="50"/>
                    <a:pt x="158" y="50"/>
                  </a:cubicBezTo>
                  <a:cubicBezTo>
                    <a:pt x="158" y="50"/>
                    <a:pt x="158" y="50"/>
                    <a:pt x="158" y="50"/>
                  </a:cubicBezTo>
                  <a:cubicBezTo>
                    <a:pt x="167" y="59"/>
                    <a:pt x="167" y="59"/>
                    <a:pt x="167" y="59"/>
                  </a:cubicBezTo>
                  <a:cubicBezTo>
                    <a:pt x="168" y="60"/>
                    <a:pt x="168" y="60"/>
                    <a:pt x="168" y="60"/>
                  </a:cubicBezTo>
                  <a:cubicBezTo>
                    <a:pt x="164" y="64"/>
                    <a:pt x="164" y="64"/>
                    <a:pt x="164" y="64"/>
                  </a:cubicBezTo>
                  <a:cubicBezTo>
                    <a:pt x="160" y="60"/>
                    <a:pt x="157" y="57"/>
                    <a:pt x="153" y="54"/>
                  </a:cubicBezTo>
                  <a:lnTo>
                    <a:pt x="158" y="50"/>
                  </a:lnTo>
                  <a:close/>
                  <a:moveTo>
                    <a:pt x="82" y="5"/>
                  </a:moveTo>
                  <a:cubicBezTo>
                    <a:pt x="103" y="5"/>
                    <a:pt x="103" y="5"/>
                    <a:pt x="103" y="5"/>
                  </a:cubicBezTo>
                  <a:cubicBezTo>
                    <a:pt x="103" y="11"/>
                    <a:pt x="103" y="11"/>
                    <a:pt x="103" y="11"/>
                  </a:cubicBezTo>
                  <a:cubicBezTo>
                    <a:pt x="82" y="11"/>
                    <a:pt x="82" y="11"/>
                    <a:pt x="82" y="11"/>
                  </a:cubicBezTo>
                  <a:lnTo>
                    <a:pt x="82" y="5"/>
                  </a:lnTo>
                  <a:close/>
                  <a:moveTo>
                    <a:pt x="78" y="27"/>
                  </a:moveTo>
                  <a:cubicBezTo>
                    <a:pt x="85" y="27"/>
                    <a:pt x="85" y="27"/>
                    <a:pt x="85" y="27"/>
                  </a:cubicBezTo>
                  <a:cubicBezTo>
                    <a:pt x="101" y="27"/>
                    <a:pt x="101" y="27"/>
                    <a:pt x="101" y="27"/>
                  </a:cubicBezTo>
                  <a:cubicBezTo>
                    <a:pt x="108" y="27"/>
                    <a:pt x="108" y="27"/>
                    <a:pt x="108" y="27"/>
                  </a:cubicBezTo>
                  <a:cubicBezTo>
                    <a:pt x="108" y="32"/>
                    <a:pt x="108" y="32"/>
                    <a:pt x="108" y="32"/>
                  </a:cubicBezTo>
                  <a:cubicBezTo>
                    <a:pt x="103" y="32"/>
                    <a:pt x="98" y="31"/>
                    <a:pt x="93" y="31"/>
                  </a:cubicBezTo>
                  <a:cubicBezTo>
                    <a:pt x="88" y="31"/>
                    <a:pt x="83" y="32"/>
                    <a:pt x="78" y="32"/>
                  </a:cubicBezTo>
                  <a:lnTo>
                    <a:pt x="78" y="27"/>
                  </a:lnTo>
                  <a:close/>
                  <a:moveTo>
                    <a:pt x="93" y="206"/>
                  </a:moveTo>
                  <a:cubicBezTo>
                    <a:pt x="48" y="206"/>
                    <a:pt x="11" y="169"/>
                    <a:pt x="11" y="123"/>
                  </a:cubicBezTo>
                  <a:cubicBezTo>
                    <a:pt x="11" y="78"/>
                    <a:pt x="48" y="41"/>
                    <a:pt x="93" y="41"/>
                  </a:cubicBezTo>
                  <a:cubicBezTo>
                    <a:pt x="138" y="41"/>
                    <a:pt x="175" y="78"/>
                    <a:pt x="175" y="123"/>
                  </a:cubicBezTo>
                  <a:cubicBezTo>
                    <a:pt x="175" y="169"/>
                    <a:pt x="138" y="206"/>
                    <a:pt x="93" y="206"/>
                  </a:cubicBezTo>
                  <a:moveTo>
                    <a:pt x="160" y="123"/>
                  </a:moveTo>
                  <a:cubicBezTo>
                    <a:pt x="160" y="160"/>
                    <a:pt x="130" y="190"/>
                    <a:pt x="93" y="190"/>
                  </a:cubicBezTo>
                  <a:cubicBezTo>
                    <a:pt x="71" y="190"/>
                    <a:pt x="51" y="179"/>
                    <a:pt x="39" y="161"/>
                  </a:cubicBezTo>
                  <a:cubicBezTo>
                    <a:pt x="93" y="121"/>
                    <a:pt x="93" y="121"/>
                    <a:pt x="93" y="121"/>
                  </a:cubicBezTo>
                  <a:cubicBezTo>
                    <a:pt x="93" y="81"/>
                    <a:pt x="93" y="81"/>
                    <a:pt x="93" y="81"/>
                  </a:cubicBezTo>
                  <a:cubicBezTo>
                    <a:pt x="117" y="81"/>
                    <a:pt x="136" y="100"/>
                    <a:pt x="136" y="123"/>
                  </a:cubicBezTo>
                  <a:cubicBezTo>
                    <a:pt x="136" y="147"/>
                    <a:pt x="117" y="166"/>
                    <a:pt x="93" y="166"/>
                  </a:cubicBezTo>
                  <a:cubicBezTo>
                    <a:pt x="86" y="166"/>
                    <a:pt x="78" y="164"/>
                    <a:pt x="72" y="160"/>
                  </a:cubicBezTo>
                  <a:cubicBezTo>
                    <a:pt x="77" y="155"/>
                    <a:pt x="77" y="155"/>
                    <a:pt x="77" y="155"/>
                  </a:cubicBezTo>
                  <a:cubicBezTo>
                    <a:pt x="55" y="149"/>
                    <a:pt x="55" y="149"/>
                    <a:pt x="55" y="149"/>
                  </a:cubicBezTo>
                  <a:cubicBezTo>
                    <a:pt x="61" y="170"/>
                    <a:pt x="61" y="170"/>
                    <a:pt x="61" y="170"/>
                  </a:cubicBezTo>
                  <a:cubicBezTo>
                    <a:pt x="66" y="165"/>
                    <a:pt x="66" y="165"/>
                    <a:pt x="66" y="165"/>
                  </a:cubicBezTo>
                  <a:cubicBezTo>
                    <a:pt x="74" y="170"/>
                    <a:pt x="84" y="173"/>
                    <a:pt x="93" y="173"/>
                  </a:cubicBezTo>
                  <a:cubicBezTo>
                    <a:pt x="121" y="173"/>
                    <a:pt x="143" y="151"/>
                    <a:pt x="143" y="123"/>
                  </a:cubicBezTo>
                  <a:cubicBezTo>
                    <a:pt x="143" y="96"/>
                    <a:pt x="121" y="74"/>
                    <a:pt x="93" y="74"/>
                  </a:cubicBezTo>
                  <a:cubicBezTo>
                    <a:pt x="93" y="57"/>
                    <a:pt x="93" y="57"/>
                    <a:pt x="93" y="57"/>
                  </a:cubicBezTo>
                  <a:cubicBezTo>
                    <a:pt x="130" y="57"/>
                    <a:pt x="160" y="87"/>
                    <a:pt x="160" y="123"/>
                  </a:cubicBezTo>
                </a:path>
              </a:pathLst>
            </a:custGeom>
            <a:solidFill>
              <a:schemeClr val="tx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8" name="Content Placeholder 15">
              <a:extLst>
                <a:ext uri="{FF2B5EF4-FFF2-40B4-BE49-F238E27FC236}">
                  <a16:creationId xmlns:a16="http://schemas.microsoft.com/office/drawing/2014/main" id="{C78AF094-0D2C-4A4E-938E-3F55081EFE70}"/>
                </a:ext>
              </a:extLst>
            </p:cNvPr>
            <p:cNvSpPr txBox="1">
              <a:spLocks noChangeArrowheads="1"/>
            </p:cNvSpPr>
            <p:nvPr/>
          </p:nvSpPr>
          <p:spPr bwMode="auto">
            <a:xfrm>
              <a:off x="3761549" y="3695613"/>
              <a:ext cx="1419091" cy="8225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0"/>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1000"/>
                </a:spcBef>
                <a:spcAft>
                  <a:spcPts val="0"/>
                </a:spcAft>
                <a:buClr>
                  <a:srgbClr val="908474"/>
                </a:buClr>
                <a:buSzPct val="70000"/>
                <a:buFont typeface="Arial" panose="020B0604020202020204" pitchFamily="34" charset="0"/>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Gill Sans Light"/>
                </a:rPr>
                <a:t>5,000,000+ </a:t>
              </a:r>
              <a:b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Gill Sans Light"/>
                </a:rPr>
              </a:b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Gill Sans Light"/>
                </a:rPr>
                <a:t>Assets</a:t>
              </a:r>
              <a:br>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Gill Sans Light"/>
                </a:rPr>
              </a:br>
              <a:r>
                <a:rPr kumimoji="0" lang="en-US" altLang="en-US" sz="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Gill Sans Light"/>
                </a:rPr>
                <a:t>(Installed Base)</a:t>
              </a:r>
              <a:endPar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Gill Sans Light"/>
              </a:endParaRPr>
            </a:p>
          </p:txBody>
        </p:sp>
        <p:sp>
          <p:nvSpPr>
            <p:cNvPr id="239" name="Freeform 16">
              <a:extLst>
                <a:ext uri="{FF2B5EF4-FFF2-40B4-BE49-F238E27FC236}">
                  <a16:creationId xmlns:a16="http://schemas.microsoft.com/office/drawing/2014/main" id="{026BCC2F-17E7-46E5-8B20-767A7347A835}"/>
                </a:ext>
              </a:extLst>
            </p:cNvPr>
            <p:cNvSpPr>
              <a:spLocks noEditPoints="1"/>
            </p:cNvSpPr>
            <p:nvPr/>
          </p:nvSpPr>
          <p:spPr bwMode="auto">
            <a:xfrm>
              <a:off x="4148627" y="3126972"/>
              <a:ext cx="560710" cy="584146"/>
            </a:xfrm>
            <a:custGeom>
              <a:avLst/>
              <a:gdLst>
                <a:gd name="T0" fmla="*/ 115784 w 194"/>
                <a:gd name="T1" fmla="*/ 405306 h 202"/>
                <a:gd name="T2" fmla="*/ 304695 w 194"/>
                <a:gd name="T3" fmla="*/ 405306 h 202"/>
                <a:gd name="T4" fmla="*/ 210239 w 194"/>
                <a:gd name="T5" fmla="*/ 469301 h 202"/>
                <a:gd name="T6" fmla="*/ 210239 w 194"/>
                <a:gd name="T7" fmla="*/ 341310 h 202"/>
                <a:gd name="T8" fmla="*/ 210239 w 194"/>
                <a:gd name="T9" fmla="*/ 469301 h 202"/>
                <a:gd name="T10" fmla="*/ 399150 w 194"/>
                <a:gd name="T11" fmla="*/ 295599 h 202"/>
                <a:gd name="T12" fmla="*/ 319930 w 194"/>
                <a:gd name="T13" fmla="*/ 216366 h 202"/>
                <a:gd name="T14" fmla="*/ 210239 w 194"/>
                <a:gd name="T15" fmla="*/ 231603 h 202"/>
                <a:gd name="T16" fmla="*/ 100549 w 194"/>
                <a:gd name="T17" fmla="*/ 216366 h 202"/>
                <a:gd name="T18" fmla="*/ 21329 w 194"/>
                <a:gd name="T19" fmla="*/ 295599 h 202"/>
                <a:gd name="T20" fmla="*/ 39610 w 194"/>
                <a:gd name="T21" fmla="*/ 405306 h 202"/>
                <a:gd name="T22" fmla="*/ 21329 w 194"/>
                <a:gd name="T23" fmla="*/ 511965 h 202"/>
                <a:gd name="T24" fmla="*/ 100549 w 194"/>
                <a:gd name="T25" fmla="*/ 591198 h 202"/>
                <a:gd name="T26" fmla="*/ 210239 w 194"/>
                <a:gd name="T27" fmla="*/ 575961 h 202"/>
                <a:gd name="T28" fmla="*/ 319930 w 194"/>
                <a:gd name="T29" fmla="*/ 591198 h 202"/>
                <a:gd name="T30" fmla="*/ 399150 w 194"/>
                <a:gd name="T31" fmla="*/ 511965 h 202"/>
                <a:gd name="T32" fmla="*/ 380869 w 194"/>
                <a:gd name="T33" fmla="*/ 405306 h 202"/>
                <a:gd name="T34" fmla="*/ 210239 w 194"/>
                <a:gd name="T35" fmla="*/ 508918 h 202"/>
                <a:gd name="T36" fmla="*/ 210239 w 194"/>
                <a:gd name="T37" fmla="*/ 298646 h 202"/>
                <a:gd name="T38" fmla="*/ 210239 w 194"/>
                <a:gd name="T39" fmla="*/ 508918 h 202"/>
                <a:gd name="T40" fmla="*/ 591108 w 194"/>
                <a:gd name="T41" fmla="*/ 88375 h 202"/>
                <a:gd name="T42" fmla="*/ 539310 w 194"/>
                <a:gd name="T43" fmla="*/ 51806 h 202"/>
                <a:gd name="T44" fmla="*/ 502746 w 194"/>
                <a:gd name="T45" fmla="*/ 0 h 202"/>
                <a:gd name="T46" fmla="*/ 438761 w 194"/>
                <a:gd name="T47" fmla="*/ 0 h 202"/>
                <a:gd name="T48" fmla="*/ 402197 w 194"/>
                <a:gd name="T49" fmla="*/ 51806 h 202"/>
                <a:gd name="T50" fmla="*/ 350399 w 194"/>
                <a:gd name="T51" fmla="*/ 88375 h 202"/>
                <a:gd name="T52" fmla="*/ 350399 w 194"/>
                <a:gd name="T53" fmla="*/ 155418 h 202"/>
                <a:gd name="T54" fmla="*/ 402197 w 194"/>
                <a:gd name="T55" fmla="*/ 191987 h 202"/>
                <a:gd name="T56" fmla="*/ 438761 w 194"/>
                <a:gd name="T57" fmla="*/ 243793 h 202"/>
                <a:gd name="T58" fmla="*/ 502746 w 194"/>
                <a:gd name="T59" fmla="*/ 243793 h 202"/>
                <a:gd name="T60" fmla="*/ 539310 w 194"/>
                <a:gd name="T61" fmla="*/ 191987 h 202"/>
                <a:gd name="T62" fmla="*/ 591108 w 194"/>
                <a:gd name="T63" fmla="*/ 155418 h 202"/>
                <a:gd name="T64" fmla="*/ 472277 w 194"/>
                <a:gd name="T65" fmla="*/ 173702 h 202"/>
                <a:gd name="T66" fmla="*/ 472277 w 194"/>
                <a:gd name="T67" fmla="*/ 70090 h 202"/>
                <a:gd name="T68" fmla="*/ 472277 w 194"/>
                <a:gd name="T69" fmla="*/ 173702 h 20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94" h="202">
                  <a:moveTo>
                    <a:pt x="69" y="102"/>
                  </a:moveTo>
                  <a:cubicBezTo>
                    <a:pt x="52" y="102"/>
                    <a:pt x="38" y="115"/>
                    <a:pt x="38" y="133"/>
                  </a:cubicBezTo>
                  <a:cubicBezTo>
                    <a:pt x="38" y="150"/>
                    <a:pt x="52" y="164"/>
                    <a:pt x="69" y="164"/>
                  </a:cubicBezTo>
                  <a:cubicBezTo>
                    <a:pt x="86" y="164"/>
                    <a:pt x="100" y="150"/>
                    <a:pt x="100" y="133"/>
                  </a:cubicBezTo>
                  <a:cubicBezTo>
                    <a:pt x="100" y="115"/>
                    <a:pt x="86" y="102"/>
                    <a:pt x="69" y="102"/>
                  </a:cubicBezTo>
                  <a:moveTo>
                    <a:pt x="69" y="154"/>
                  </a:moveTo>
                  <a:cubicBezTo>
                    <a:pt x="57" y="154"/>
                    <a:pt x="48" y="144"/>
                    <a:pt x="48" y="133"/>
                  </a:cubicBezTo>
                  <a:cubicBezTo>
                    <a:pt x="48" y="121"/>
                    <a:pt x="57" y="112"/>
                    <a:pt x="69" y="112"/>
                  </a:cubicBezTo>
                  <a:cubicBezTo>
                    <a:pt x="80" y="112"/>
                    <a:pt x="90" y="121"/>
                    <a:pt x="90" y="133"/>
                  </a:cubicBezTo>
                  <a:cubicBezTo>
                    <a:pt x="90" y="144"/>
                    <a:pt x="80" y="154"/>
                    <a:pt x="69" y="154"/>
                  </a:cubicBezTo>
                  <a:moveTo>
                    <a:pt x="138" y="114"/>
                  </a:moveTo>
                  <a:cubicBezTo>
                    <a:pt x="136" y="108"/>
                    <a:pt x="134" y="102"/>
                    <a:pt x="131" y="97"/>
                  </a:cubicBezTo>
                  <a:cubicBezTo>
                    <a:pt x="124" y="100"/>
                    <a:pt x="115" y="99"/>
                    <a:pt x="109" y="93"/>
                  </a:cubicBezTo>
                  <a:cubicBezTo>
                    <a:pt x="103" y="87"/>
                    <a:pt x="101" y="78"/>
                    <a:pt x="105" y="71"/>
                  </a:cubicBezTo>
                  <a:cubicBezTo>
                    <a:pt x="99" y="68"/>
                    <a:pt x="94" y="65"/>
                    <a:pt x="87" y="64"/>
                  </a:cubicBezTo>
                  <a:cubicBezTo>
                    <a:pt x="85" y="71"/>
                    <a:pt x="77" y="76"/>
                    <a:pt x="69" y="76"/>
                  </a:cubicBezTo>
                  <a:cubicBezTo>
                    <a:pt x="60" y="76"/>
                    <a:pt x="53" y="71"/>
                    <a:pt x="51" y="64"/>
                  </a:cubicBezTo>
                  <a:cubicBezTo>
                    <a:pt x="44" y="65"/>
                    <a:pt x="39" y="68"/>
                    <a:pt x="33" y="71"/>
                  </a:cubicBezTo>
                  <a:cubicBezTo>
                    <a:pt x="36" y="78"/>
                    <a:pt x="35" y="87"/>
                    <a:pt x="29" y="93"/>
                  </a:cubicBezTo>
                  <a:cubicBezTo>
                    <a:pt x="23" y="99"/>
                    <a:pt x="14" y="100"/>
                    <a:pt x="7" y="97"/>
                  </a:cubicBezTo>
                  <a:cubicBezTo>
                    <a:pt x="4" y="102"/>
                    <a:pt x="2" y="108"/>
                    <a:pt x="0" y="114"/>
                  </a:cubicBezTo>
                  <a:cubicBezTo>
                    <a:pt x="7" y="117"/>
                    <a:pt x="13" y="124"/>
                    <a:pt x="13" y="133"/>
                  </a:cubicBezTo>
                  <a:cubicBezTo>
                    <a:pt x="13" y="141"/>
                    <a:pt x="7" y="148"/>
                    <a:pt x="0" y="151"/>
                  </a:cubicBezTo>
                  <a:cubicBezTo>
                    <a:pt x="2" y="157"/>
                    <a:pt x="4" y="163"/>
                    <a:pt x="7" y="168"/>
                  </a:cubicBezTo>
                  <a:cubicBezTo>
                    <a:pt x="14" y="165"/>
                    <a:pt x="23" y="166"/>
                    <a:pt x="29" y="172"/>
                  </a:cubicBezTo>
                  <a:cubicBezTo>
                    <a:pt x="35" y="178"/>
                    <a:pt x="36" y="187"/>
                    <a:pt x="33" y="194"/>
                  </a:cubicBezTo>
                  <a:cubicBezTo>
                    <a:pt x="39" y="198"/>
                    <a:pt x="44" y="200"/>
                    <a:pt x="51" y="202"/>
                  </a:cubicBezTo>
                  <a:cubicBezTo>
                    <a:pt x="53" y="194"/>
                    <a:pt x="60" y="189"/>
                    <a:pt x="69" y="189"/>
                  </a:cubicBezTo>
                  <a:cubicBezTo>
                    <a:pt x="77" y="189"/>
                    <a:pt x="85" y="194"/>
                    <a:pt x="87" y="202"/>
                  </a:cubicBezTo>
                  <a:cubicBezTo>
                    <a:pt x="94" y="200"/>
                    <a:pt x="99" y="198"/>
                    <a:pt x="105" y="194"/>
                  </a:cubicBezTo>
                  <a:cubicBezTo>
                    <a:pt x="101" y="187"/>
                    <a:pt x="103" y="178"/>
                    <a:pt x="109" y="172"/>
                  </a:cubicBezTo>
                  <a:cubicBezTo>
                    <a:pt x="115" y="166"/>
                    <a:pt x="124" y="165"/>
                    <a:pt x="131" y="168"/>
                  </a:cubicBezTo>
                  <a:cubicBezTo>
                    <a:pt x="134" y="163"/>
                    <a:pt x="136" y="157"/>
                    <a:pt x="138" y="151"/>
                  </a:cubicBezTo>
                  <a:cubicBezTo>
                    <a:pt x="130" y="148"/>
                    <a:pt x="125" y="141"/>
                    <a:pt x="125" y="133"/>
                  </a:cubicBezTo>
                  <a:cubicBezTo>
                    <a:pt x="125" y="124"/>
                    <a:pt x="130" y="117"/>
                    <a:pt x="138" y="114"/>
                  </a:cubicBezTo>
                  <a:moveTo>
                    <a:pt x="69" y="167"/>
                  </a:moveTo>
                  <a:cubicBezTo>
                    <a:pt x="50" y="167"/>
                    <a:pt x="35" y="152"/>
                    <a:pt x="35" y="133"/>
                  </a:cubicBezTo>
                  <a:cubicBezTo>
                    <a:pt x="35" y="114"/>
                    <a:pt x="50" y="98"/>
                    <a:pt x="69" y="98"/>
                  </a:cubicBezTo>
                  <a:cubicBezTo>
                    <a:pt x="88" y="98"/>
                    <a:pt x="103" y="114"/>
                    <a:pt x="103" y="133"/>
                  </a:cubicBezTo>
                  <a:cubicBezTo>
                    <a:pt x="103" y="152"/>
                    <a:pt x="88" y="167"/>
                    <a:pt x="69" y="167"/>
                  </a:cubicBezTo>
                  <a:moveTo>
                    <a:pt x="187" y="40"/>
                  </a:moveTo>
                  <a:cubicBezTo>
                    <a:pt x="187" y="35"/>
                    <a:pt x="190" y="31"/>
                    <a:pt x="194" y="29"/>
                  </a:cubicBezTo>
                  <a:cubicBezTo>
                    <a:pt x="193" y="26"/>
                    <a:pt x="192" y="22"/>
                    <a:pt x="190" y="19"/>
                  </a:cubicBezTo>
                  <a:cubicBezTo>
                    <a:pt x="186" y="21"/>
                    <a:pt x="181" y="21"/>
                    <a:pt x="177" y="17"/>
                  </a:cubicBezTo>
                  <a:cubicBezTo>
                    <a:pt x="174" y="14"/>
                    <a:pt x="173" y="8"/>
                    <a:pt x="175" y="4"/>
                  </a:cubicBezTo>
                  <a:cubicBezTo>
                    <a:pt x="172" y="2"/>
                    <a:pt x="169" y="1"/>
                    <a:pt x="165" y="0"/>
                  </a:cubicBezTo>
                  <a:cubicBezTo>
                    <a:pt x="164" y="4"/>
                    <a:pt x="159" y="8"/>
                    <a:pt x="155" y="8"/>
                  </a:cubicBezTo>
                  <a:cubicBezTo>
                    <a:pt x="150" y="8"/>
                    <a:pt x="145" y="4"/>
                    <a:pt x="144" y="0"/>
                  </a:cubicBezTo>
                  <a:cubicBezTo>
                    <a:pt x="140" y="1"/>
                    <a:pt x="137" y="2"/>
                    <a:pt x="134" y="4"/>
                  </a:cubicBezTo>
                  <a:cubicBezTo>
                    <a:pt x="136" y="8"/>
                    <a:pt x="135" y="14"/>
                    <a:pt x="132" y="17"/>
                  </a:cubicBezTo>
                  <a:cubicBezTo>
                    <a:pt x="128" y="21"/>
                    <a:pt x="123" y="21"/>
                    <a:pt x="119" y="19"/>
                  </a:cubicBezTo>
                  <a:cubicBezTo>
                    <a:pt x="117" y="22"/>
                    <a:pt x="116" y="26"/>
                    <a:pt x="115" y="29"/>
                  </a:cubicBezTo>
                  <a:cubicBezTo>
                    <a:pt x="119" y="31"/>
                    <a:pt x="122" y="35"/>
                    <a:pt x="122" y="40"/>
                  </a:cubicBezTo>
                  <a:cubicBezTo>
                    <a:pt x="122" y="45"/>
                    <a:pt x="119" y="49"/>
                    <a:pt x="115" y="51"/>
                  </a:cubicBezTo>
                  <a:cubicBezTo>
                    <a:pt x="116" y="54"/>
                    <a:pt x="117" y="58"/>
                    <a:pt x="119" y="61"/>
                  </a:cubicBezTo>
                  <a:cubicBezTo>
                    <a:pt x="123" y="59"/>
                    <a:pt x="128" y="59"/>
                    <a:pt x="132" y="63"/>
                  </a:cubicBezTo>
                  <a:cubicBezTo>
                    <a:pt x="135" y="66"/>
                    <a:pt x="136" y="72"/>
                    <a:pt x="134" y="76"/>
                  </a:cubicBezTo>
                  <a:cubicBezTo>
                    <a:pt x="137" y="78"/>
                    <a:pt x="140" y="79"/>
                    <a:pt x="144" y="80"/>
                  </a:cubicBezTo>
                  <a:cubicBezTo>
                    <a:pt x="145" y="76"/>
                    <a:pt x="150" y="72"/>
                    <a:pt x="155" y="72"/>
                  </a:cubicBezTo>
                  <a:cubicBezTo>
                    <a:pt x="159" y="72"/>
                    <a:pt x="164" y="76"/>
                    <a:pt x="165" y="80"/>
                  </a:cubicBezTo>
                  <a:cubicBezTo>
                    <a:pt x="169" y="79"/>
                    <a:pt x="172" y="78"/>
                    <a:pt x="175" y="76"/>
                  </a:cubicBezTo>
                  <a:cubicBezTo>
                    <a:pt x="173" y="72"/>
                    <a:pt x="174" y="66"/>
                    <a:pt x="177" y="63"/>
                  </a:cubicBezTo>
                  <a:cubicBezTo>
                    <a:pt x="181" y="59"/>
                    <a:pt x="186" y="59"/>
                    <a:pt x="190" y="61"/>
                  </a:cubicBezTo>
                  <a:cubicBezTo>
                    <a:pt x="192" y="58"/>
                    <a:pt x="193" y="54"/>
                    <a:pt x="194" y="51"/>
                  </a:cubicBezTo>
                  <a:cubicBezTo>
                    <a:pt x="190" y="49"/>
                    <a:pt x="187" y="45"/>
                    <a:pt x="187" y="40"/>
                  </a:cubicBezTo>
                  <a:moveTo>
                    <a:pt x="155" y="57"/>
                  </a:moveTo>
                  <a:cubicBezTo>
                    <a:pt x="145" y="57"/>
                    <a:pt x="137" y="49"/>
                    <a:pt x="137" y="40"/>
                  </a:cubicBezTo>
                  <a:cubicBezTo>
                    <a:pt x="137" y="31"/>
                    <a:pt x="145" y="23"/>
                    <a:pt x="155" y="23"/>
                  </a:cubicBezTo>
                  <a:cubicBezTo>
                    <a:pt x="164" y="23"/>
                    <a:pt x="172" y="31"/>
                    <a:pt x="172" y="40"/>
                  </a:cubicBezTo>
                  <a:cubicBezTo>
                    <a:pt x="172" y="49"/>
                    <a:pt x="164" y="57"/>
                    <a:pt x="155" y="57"/>
                  </a:cubicBezTo>
                </a:path>
              </a:pathLst>
            </a:custGeom>
            <a:solidFill>
              <a:srgbClr val="FF000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0" name="Content Placeholder 15">
              <a:extLst>
                <a:ext uri="{FF2B5EF4-FFF2-40B4-BE49-F238E27FC236}">
                  <a16:creationId xmlns:a16="http://schemas.microsoft.com/office/drawing/2014/main" id="{2C2E5313-BA8B-454C-B50A-32DAB5310D38}"/>
                </a:ext>
              </a:extLst>
            </p:cNvPr>
            <p:cNvSpPr txBox="1">
              <a:spLocks noChangeArrowheads="1"/>
            </p:cNvSpPr>
            <p:nvPr/>
          </p:nvSpPr>
          <p:spPr bwMode="auto">
            <a:xfrm>
              <a:off x="4681231" y="2381099"/>
              <a:ext cx="1419225" cy="8223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0"/>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1" fontAlgn="auto" latinLnBrk="0" hangingPunct="1">
                <a:lnSpc>
                  <a:spcPts val="1700"/>
                </a:lnSpc>
                <a:spcBef>
                  <a:spcPts val="600"/>
                </a:spcBef>
                <a:spcAft>
                  <a:spcPts val="0"/>
                </a:spcAft>
                <a:buClr>
                  <a:srgbClr val="908474"/>
                </a:buClr>
                <a:buSzPct val="70000"/>
                <a:buFont typeface="Arial" panose="020B0604020202020204" pitchFamily="34" charset="0"/>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sym typeface="Gill Sans Light"/>
                </a:rPr>
                <a:t>Over 50 </a:t>
              </a:r>
              <a:br>
                <a:rPr kumimoji="0" lang="en-US" altLang="en-US" sz="14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sym typeface="Gill Sans Light"/>
                </a:rPr>
              </a:br>
              <a:r>
                <a:rPr kumimoji="0" lang="en-US" altLang="en-US" sz="14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sym typeface="Gill Sans Light"/>
                </a:rPr>
                <a:t>Countries</a:t>
              </a:r>
              <a:endPar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Gill Sans Light"/>
              </a:endParaRPr>
            </a:p>
          </p:txBody>
        </p:sp>
        <p:sp>
          <p:nvSpPr>
            <p:cNvPr id="241" name="Freeform 12">
              <a:extLst>
                <a:ext uri="{FF2B5EF4-FFF2-40B4-BE49-F238E27FC236}">
                  <a16:creationId xmlns:a16="http://schemas.microsoft.com/office/drawing/2014/main" id="{7886DB05-17F9-40EF-B397-010C5F7A198F}"/>
                </a:ext>
              </a:extLst>
            </p:cNvPr>
            <p:cNvSpPr>
              <a:spLocks noEditPoints="1"/>
            </p:cNvSpPr>
            <p:nvPr/>
          </p:nvSpPr>
          <p:spPr bwMode="auto">
            <a:xfrm>
              <a:off x="5071993" y="1730664"/>
              <a:ext cx="602665" cy="662634"/>
            </a:xfrm>
            <a:custGeom>
              <a:avLst/>
              <a:gdLst>
                <a:gd name="T0" fmla="*/ 490879 w 2355"/>
                <a:gd name="T1" fmla="*/ 408911 h 2588"/>
                <a:gd name="T2" fmla="*/ 471428 w 2355"/>
                <a:gd name="T3" fmla="*/ 514214 h 2588"/>
                <a:gd name="T4" fmla="*/ 424593 w 2355"/>
                <a:gd name="T5" fmla="*/ 408911 h 2588"/>
                <a:gd name="T6" fmla="*/ 419474 w 2355"/>
                <a:gd name="T7" fmla="*/ 385340 h 2588"/>
                <a:gd name="T8" fmla="*/ 385179 w 2355"/>
                <a:gd name="T9" fmla="*/ 369455 h 2588"/>
                <a:gd name="T10" fmla="*/ 295347 w 2355"/>
                <a:gd name="T11" fmla="*/ 282344 h 2588"/>
                <a:gd name="T12" fmla="*/ 314286 w 2355"/>
                <a:gd name="T13" fmla="*/ 241862 h 2588"/>
                <a:gd name="T14" fmla="*/ 295347 w 2355"/>
                <a:gd name="T15" fmla="*/ 198050 h 2588"/>
                <a:gd name="T16" fmla="*/ 291508 w 2355"/>
                <a:gd name="T17" fmla="*/ 116063 h 2588"/>
                <a:gd name="T18" fmla="*/ 0 w 2355"/>
                <a:gd name="T19" fmla="*/ 389183 h 2588"/>
                <a:gd name="T20" fmla="*/ 547185 w 2355"/>
                <a:gd name="T21" fmla="*/ 389183 h 2588"/>
                <a:gd name="T22" fmla="*/ 510842 w 2355"/>
                <a:gd name="T23" fmla="*/ 385340 h 2588"/>
                <a:gd name="T24" fmla="*/ 144858 w 2355"/>
                <a:gd name="T25" fmla="*/ 233664 h 2588"/>
                <a:gd name="T26" fmla="*/ 154583 w 2355"/>
                <a:gd name="T27" fmla="*/ 187546 h 2588"/>
                <a:gd name="T28" fmla="*/ 138972 w 2355"/>
                <a:gd name="T29" fmla="*/ 272864 h 2588"/>
                <a:gd name="T30" fmla="*/ 40437 w 2355"/>
                <a:gd name="T31" fmla="*/ 369455 h 2588"/>
                <a:gd name="T32" fmla="*/ 76012 w 2355"/>
                <a:gd name="T33" fmla="*/ 514214 h 2588"/>
                <a:gd name="T34" fmla="*/ 132061 w 2355"/>
                <a:gd name="T35" fmla="*/ 408911 h 2588"/>
                <a:gd name="T36" fmla="*/ 76012 w 2355"/>
                <a:gd name="T37" fmla="*/ 514214 h 2588"/>
                <a:gd name="T38" fmla="*/ 144858 w 2355"/>
                <a:gd name="T39" fmla="*/ 540860 h 2588"/>
                <a:gd name="T40" fmla="*/ 102373 w 2355"/>
                <a:gd name="T41" fmla="*/ 548802 h 2588"/>
                <a:gd name="T42" fmla="*/ 202955 w 2355"/>
                <a:gd name="T43" fmla="*/ 612599 h 2588"/>
                <a:gd name="T44" fmla="*/ 255677 w 2355"/>
                <a:gd name="T45" fmla="*/ 531892 h 2588"/>
                <a:gd name="T46" fmla="*/ 255677 w 2355"/>
                <a:gd name="T47" fmla="*/ 492180 h 2588"/>
                <a:gd name="T48" fmla="*/ 171731 w 2355"/>
                <a:gd name="T49" fmla="*/ 408911 h 2588"/>
                <a:gd name="T50" fmla="*/ 255677 w 2355"/>
                <a:gd name="T51" fmla="*/ 492180 h 2588"/>
                <a:gd name="T52" fmla="*/ 171475 w 2355"/>
                <a:gd name="T53" fmla="*/ 369455 h 2588"/>
                <a:gd name="T54" fmla="*/ 255677 w 2355"/>
                <a:gd name="T55" fmla="*/ 282344 h 2588"/>
                <a:gd name="T56" fmla="*/ 255677 w 2355"/>
                <a:gd name="T57" fmla="*/ 242887 h 2588"/>
                <a:gd name="T58" fmla="*/ 201675 w 2355"/>
                <a:gd name="T59" fmla="*/ 166280 h 2588"/>
                <a:gd name="T60" fmla="*/ 255677 w 2355"/>
                <a:gd name="T61" fmla="*/ 242887 h 2588"/>
                <a:gd name="T62" fmla="*/ 295347 w 2355"/>
                <a:gd name="T63" fmla="*/ 622335 h 2588"/>
                <a:gd name="T64" fmla="*/ 372638 w 2355"/>
                <a:gd name="T65" fmla="*/ 537017 h 2588"/>
                <a:gd name="T66" fmla="*/ 378525 w 2355"/>
                <a:gd name="T67" fmla="*/ 498073 h 2588"/>
                <a:gd name="T68" fmla="*/ 295347 w 2355"/>
                <a:gd name="T69" fmla="*/ 408911 h 2588"/>
                <a:gd name="T70" fmla="*/ 378525 w 2355"/>
                <a:gd name="T71" fmla="*/ 498073 h 2588"/>
                <a:gd name="T72" fmla="*/ 411796 w 2355"/>
                <a:gd name="T73" fmla="*/ 542397 h 2588"/>
                <a:gd name="T74" fmla="*/ 403094 w 2355"/>
                <a:gd name="T75" fmla="*/ 584415 h 2588"/>
                <a:gd name="T76" fmla="*/ 330153 w 2355"/>
                <a:gd name="T77" fmla="*/ 173454 h 2588"/>
                <a:gd name="T78" fmla="*/ 474244 w 2355"/>
                <a:gd name="T79" fmla="*/ 370480 h 2588"/>
                <a:gd name="T80" fmla="*/ 451722 w 2355"/>
                <a:gd name="T81" fmla="*/ 7686 h 2588"/>
                <a:gd name="T82" fmla="*/ 392601 w 2355"/>
                <a:gd name="T83" fmla="*/ 144759 h 2588"/>
                <a:gd name="T84" fmla="*/ 537971 w 2355"/>
                <a:gd name="T85" fmla="*/ 144759 h 258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355" h="2588">
                  <a:moveTo>
                    <a:pt x="1996" y="1504"/>
                  </a:moveTo>
                  <a:cubicBezTo>
                    <a:pt x="1980" y="1544"/>
                    <a:pt x="1952" y="1575"/>
                    <a:pt x="1918" y="1596"/>
                  </a:cubicBezTo>
                  <a:cubicBezTo>
                    <a:pt x="1980" y="1596"/>
                    <a:pt x="1980" y="1596"/>
                    <a:pt x="1980" y="1596"/>
                  </a:cubicBezTo>
                  <a:cubicBezTo>
                    <a:pt x="1967" y="1746"/>
                    <a:pt x="1918" y="1886"/>
                    <a:pt x="1842" y="2007"/>
                  </a:cubicBezTo>
                  <a:cubicBezTo>
                    <a:pt x="1775" y="1991"/>
                    <a:pt x="1705" y="1976"/>
                    <a:pt x="1632" y="1964"/>
                  </a:cubicBezTo>
                  <a:cubicBezTo>
                    <a:pt x="1648" y="1845"/>
                    <a:pt x="1657" y="1722"/>
                    <a:pt x="1659" y="1596"/>
                  </a:cubicBezTo>
                  <a:cubicBezTo>
                    <a:pt x="1718" y="1596"/>
                    <a:pt x="1718" y="1596"/>
                    <a:pt x="1718" y="1596"/>
                  </a:cubicBezTo>
                  <a:cubicBezTo>
                    <a:pt x="1683" y="1575"/>
                    <a:pt x="1655" y="1544"/>
                    <a:pt x="1639" y="1504"/>
                  </a:cubicBezTo>
                  <a:cubicBezTo>
                    <a:pt x="1602" y="1412"/>
                    <a:pt x="1553" y="1341"/>
                    <a:pt x="1498" y="1275"/>
                  </a:cubicBezTo>
                  <a:cubicBezTo>
                    <a:pt x="1502" y="1330"/>
                    <a:pt x="1504" y="1385"/>
                    <a:pt x="1505" y="1442"/>
                  </a:cubicBezTo>
                  <a:cubicBezTo>
                    <a:pt x="1154" y="1442"/>
                    <a:pt x="1154" y="1442"/>
                    <a:pt x="1154" y="1442"/>
                  </a:cubicBezTo>
                  <a:cubicBezTo>
                    <a:pt x="1154" y="1102"/>
                    <a:pt x="1154" y="1102"/>
                    <a:pt x="1154" y="1102"/>
                  </a:cubicBezTo>
                  <a:cubicBezTo>
                    <a:pt x="1216" y="1100"/>
                    <a:pt x="1277" y="1097"/>
                    <a:pt x="1337" y="1093"/>
                  </a:cubicBezTo>
                  <a:cubicBezTo>
                    <a:pt x="1298" y="1047"/>
                    <a:pt x="1261" y="998"/>
                    <a:pt x="1228" y="944"/>
                  </a:cubicBezTo>
                  <a:cubicBezTo>
                    <a:pt x="1203" y="945"/>
                    <a:pt x="1179" y="947"/>
                    <a:pt x="1154" y="947"/>
                  </a:cubicBezTo>
                  <a:cubicBezTo>
                    <a:pt x="1154" y="773"/>
                    <a:pt x="1154" y="773"/>
                    <a:pt x="1154" y="773"/>
                  </a:cubicBezTo>
                  <a:cubicBezTo>
                    <a:pt x="1148" y="751"/>
                    <a:pt x="1142" y="728"/>
                    <a:pt x="1138" y="704"/>
                  </a:cubicBezTo>
                  <a:cubicBezTo>
                    <a:pt x="1123" y="620"/>
                    <a:pt x="1124" y="535"/>
                    <a:pt x="1139" y="453"/>
                  </a:cubicBezTo>
                  <a:cubicBezTo>
                    <a:pt x="1116" y="451"/>
                    <a:pt x="1093" y="450"/>
                    <a:pt x="1069" y="450"/>
                  </a:cubicBezTo>
                  <a:cubicBezTo>
                    <a:pt x="480" y="450"/>
                    <a:pt x="0" y="930"/>
                    <a:pt x="0" y="1519"/>
                  </a:cubicBezTo>
                  <a:cubicBezTo>
                    <a:pt x="0" y="2108"/>
                    <a:pt x="480" y="2588"/>
                    <a:pt x="1069" y="2588"/>
                  </a:cubicBezTo>
                  <a:cubicBezTo>
                    <a:pt x="1658" y="2588"/>
                    <a:pt x="2138" y="2108"/>
                    <a:pt x="2138" y="1519"/>
                  </a:cubicBezTo>
                  <a:cubicBezTo>
                    <a:pt x="2138" y="1445"/>
                    <a:pt x="2130" y="1372"/>
                    <a:pt x="2116" y="1302"/>
                  </a:cubicBezTo>
                  <a:cubicBezTo>
                    <a:pt x="2070" y="1361"/>
                    <a:pt x="2029" y="1425"/>
                    <a:pt x="1996" y="1504"/>
                  </a:cubicBezTo>
                  <a:close/>
                  <a:moveTo>
                    <a:pt x="604" y="732"/>
                  </a:moveTo>
                  <a:cubicBezTo>
                    <a:pt x="589" y="789"/>
                    <a:pt x="577" y="849"/>
                    <a:pt x="566" y="912"/>
                  </a:cubicBezTo>
                  <a:cubicBezTo>
                    <a:pt x="513" y="904"/>
                    <a:pt x="462" y="895"/>
                    <a:pt x="412" y="884"/>
                  </a:cubicBezTo>
                  <a:cubicBezTo>
                    <a:pt x="469" y="825"/>
                    <a:pt x="533" y="774"/>
                    <a:pt x="604" y="732"/>
                  </a:cubicBezTo>
                  <a:close/>
                  <a:moveTo>
                    <a:pt x="305" y="1018"/>
                  </a:moveTo>
                  <a:cubicBezTo>
                    <a:pt x="381" y="1037"/>
                    <a:pt x="460" y="1052"/>
                    <a:pt x="543" y="1065"/>
                  </a:cubicBezTo>
                  <a:cubicBezTo>
                    <a:pt x="527" y="1186"/>
                    <a:pt x="518" y="1313"/>
                    <a:pt x="516" y="1442"/>
                  </a:cubicBezTo>
                  <a:cubicBezTo>
                    <a:pt x="158" y="1442"/>
                    <a:pt x="158" y="1442"/>
                    <a:pt x="158" y="1442"/>
                  </a:cubicBezTo>
                  <a:cubicBezTo>
                    <a:pt x="171" y="1286"/>
                    <a:pt x="223" y="1142"/>
                    <a:pt x="305" y="1018"/>
                  </a:cubicBezTo>
                  <a:close/>
                  <a:moveTo>
                    <a:pt x="297" y="2007"/>
                  </a:moveTo>
                  <a:cubicBezTo>
                    <a:pt x="220" y="1886"/>
                    <a:pt x="171" y="1746"/>
                    <a:pt x="158" y="1596"/>
                  </a:cubicBezTo>
                  <a:cubicBezTo>
                    <a:pt x="516" y="1596"/>
                    <a:pt x="516" y="1596"/>
                    <a:pt x="516" y="1596"/>
                  </a:cubicBezTo>
                  <a:cubicBezTo>
                    <a:pt x="519" y="1720"/>
                    <a:pt x="528" y="1842"/>
                    <a:pt x="543" y="1959"/>
                  </a:cubicBezTo>
                  <a:cubicBezTo>
                    <a:pt x="457" y="1972"/>
                    <a:pt x="375" y="1988"/>
                    <a:pt x="297" y="2007"/>
                  </a:cubicBezTo>
                  <a:close/>
                  <a:moveTo>
                    <a:pt x="400" y="2142"/>
                  </a:moveTo>
                  <a:cubicBezTo>
                    <a:pt x="454" y="2130"/>
                    <a:pt x="509" y="2120"/>
                    <a:pt x="566" y="2111"/>
                  </a:cubicBezTo>
                  <a:cubicBezTo>
                    <a:pt x="578" y="2180"/>
                    <a:pt x="592" y="2246"/>
                    <a:pt x="608" y="2308"/>
                  </a:cubicBezTo>
                  <a:cubicBezTo>
                    <a:pt x="531" y="2263"/>
                    <a:pt x="461" y="2207"/>
                    <a:pt x="400" y="2142"/>
                  </a:cubicBezTo>
                  <a:close/>
                  <a:moveTo>
                    <a:pt x="999" y="2431"/>
                  </a:moveTo>
                  <a:cubicBezTo>
                    <a:pt x="928" y="2425"/>
                    <a:pt x="859" y="2412"/>
                    <a:pt x="793" y="2391"/>
                  </a:cubicBezTo>
                  <a:cubicBezTo>
                    <a:pt x="764" y="2301"/>
                    <a:pt x="739" y="2201"/>
                    <a:pt x="719" y="2092"/>
                  </a:cubicBezTo>
                  <a:cubicBezTo>
                    <a:pt x="811" y="2083"/>
                    <a:pt x="905" y="2077"/>
                    <a:pt x="999" y="2076"/>
                  </a:cubicBezTo>
                  <a:lnTo>
                    <a:pt x="999" y="2431"/>
                  </a:lnTo>
                  <a:close/>
                  <a:moveTo>
                    <a:pt x="999" y="1921"/>
                  </a:moveTo>
                  <a:cubicBezTo>
                    <a:pt x="897" y="1923"/>
                    <a:pt x="795" y="1929"/>
                    <a:pt x="696" y="1939"/>
                  </a:cubicBezTo>
                  <a:cubicBezTo>
                    <a:pt x="682" y="1829"/>
                    <a:pt x="673" y="1714"/>
                    <a:pt x="671" y="1596"/>
                  </a:cubicBezTo>
                  <a:cubicBezTo>
                    <a:pt x="999" y="1596"/>
                    <a:pt x="999" y="1596"/>
                    <a:pt x="999" y="1596"/>
                  </a:cubicBezTo>
                  <a:lnTo>
                    <a:pt x="999" y="1921"/>
                  </a:lnTo>
                  <a:close/>
                  <a:moveTo>
                    <a:pt x="999" y="1442"/>
                  </a:moveTo>
                  <a:cubicBezTo>
                    <a:pt x="670" y="1442"/>
                    <a:pt x="670" y="1442"/>
                    <a:pt x="670" y="1442"/>
                  </a:cubicBezTo>
                  <a:cubicBezTo>
                    <a:pt x="673" y="1319"/>
                    <a:pt x="681" y="1199"/>
                    <a:pt x="696" y="1084"/>
                  </a:cubicBezTo>
                  <a:cubicBezTo>
                    <a:pt x="795" y="1094"/>
                    <a:pt x="897" y="1100"/>
                    <a:pt x="999" y="1102"/>
                  </a:cubicBezTo>
                  <a:lnTo>
                    <a:pt x="999" y="1442"/>
                  </a:lnTo>
                  <a:close/>
                  <a:moveTo>
                    <a:pt x="999" y="948"/>
                  </a:moveTo>
                  <a:cubicBezTo>
                    <a:pt x="905" y="946"/>
                    <a:pt x="811" y="940"/>
                    <a:pt x="719" y="931"/>
                  </a:cubicBezTo>
                  <a:cubicBezTo>
                    <a:pt x="737" y="828"/>
                    <a:pt x="761" y="734"/>
                    <a:pt x="788" y="649"/>
                  </a:cubicBezTo>
                  <a:cubicBezTo>
                    <a:pt x="855" y="627"/>
                    <a:pt x="926" y="613"/>
                    <a:pt x="999" y="608"/>
                  </a:cubicBezTo>
                  <a:lnTo>
                    <a:pt x="999" y="948"/>
                  </a:lnTo>
                  <a:close/>
                  <a:moveTo>
                    <a:pt x="1387" y="2376"/>
                  </a:moveTo>
                  <a:cubicBezTo>
                    <a:pt x="1313" y="2404"/>
                    <a:pt x="1235" y="2422"/>
                    <a:pt x="1154" y="2429"/>
                  </a:cubicBezTo>
                  <a:cubicBezTo>
                    <a:pt x="1154" y="2076"/>
                    <a:pt x="1154" y="2076"/>
                    <a:pt x="1154" y="2076"/>
                  </a:cubicBezTo>
                  <a:cubicBezTo>
                    <a:pt x="1257" y="2078"/>
                    <a:pt x="1358" y="2085"/>
                    <a:pt x="1456" y="2096"/>
                  </a:cubicBezTo>
                  <a:cubicBezTo>
                    <a:pt x="1437" y="2198"/>
                    <a:pt x="1414" y="2292"/>
                    <a:pt x="1387" y="2376"/>
                  </a:cubicBezTo>
                  <a:close/>
                  <a:moveTo>
                    <a:pt x="1479" y="1944"/>
                  </a:moveTo>
                  <a:cubicBezTo>
                    <a:pt x="1374" y="1931"/>
                    <a:pt x="1265" y="1924"/>
                    <a:pt x="1154" y="1922"/>
                  </a:cubicBezTo>
                  <a:cubicBezTo>
                    <a:pt x="1154" y="1596"/>
                    <a:pt x="1154" y="1596"/>
                    <a:pt x="1154" y="1596"/>
                  </a:cubicBezTo>
                  <a:cubicBezTo>
                    <a:pt x="1505" y="1596"/>
                    <a:pt x="1505" y="1596"/>
                    <a:pt x="1505" y="1596"/>
                  </a:cubicBezTo>
                  <a:cubicBezTo>
                    <a:pt x="1502" y="1715"/>
                    <a:pt x="1494" y="1831"/>
                    <a:pt x="1479" y="1944"/>
                  </a:cubicBezTo>
                  <a:close/>
                  <a:moveTo>
                    <a:pt x="1575" y="2281"/>
                  </a:moveTo>
                  <a:cubicBezTo>
                    <a:pt x="1587" y="2228"/>
                    <a:pt x="1599" y="2174"/>
                    <a:pt x="1609" y="2117"/>
                  </a:cubicBezTo>
                  <a:cubicBezTo>
                    <a:pt x="1653" y="2124"/>
                    <a:pt x="1696" y="2133"/>
                    <a:pt x="1738" y="2142"/>
                  </a:cubicBezTo>
                  <a:cubicBezTo>
                    <a:pt x="1689" y="2194"/>
                    <a:pt x="1634" y="2241"/>
                    <a:pt x="1575" y="2281"/>
                  </a:cubicBezTo>
                  <a:close/>
                  <a:moveTo>
                    <a:pt x="1765" y="30"/>
                  </a:moveTo>
                  <a:cubicBezTo>
                    <a:pt x="1450" y="60"/>
                    <a:pt x="1235" y="365"/>
                    <a:pt x="1290" y="677"/>
                  </a:cubicBezTo>
                  <a:cubicBezTo>
                    <a:pt x="1346" y="993"/>
                    <a:pt x="1637" y="1091"/>
                    <a:pt x="1782" y="1446"/>
                  </a:cubicBezTo>
                  <a:cubicBezTo>
                    <a:pt x="1795" y="1478"/>
                    <a:pt x="1840" y="1478"/>
                    <a:pt x="1853" y="1446"/>
                  </a:cubicBezTo>
                  <a:cubicBezTo>
                    <a:pt x="2014" y="1052"/>
                    <a:pt x="2355" y="975"/>
                    <a:pt x="2355" y="565"/>
                  </a:cubicBezTo>
                  <a:cubicBezTo>
                    <a:pt x="2355" y="251"/>
                    <a:pt x="2086" y="0"/>
                    <a:pt x="1765" y="30"/>
                  </a:cubicBezTo>
                  <a:close/>
                  <a:moveTo>
                    <a:pt x="1818" y="849"/>
                  </a:moveTo>
                  <a:cubicBezTo>
                    <a:pt x="1661" y="849"/>
                    <a:pt x="1534" y="722"/>
                    <a:pt x="1534" y="565"/>
                  </a:cubicBezTo>
                  <a:cubicBezTo>
                    <a:pt x="1534" y="408"/>
                    <a:pt x="1661" y="281"/>
                    <a:pt x="1818" y="281"/>
                  </a:cubicBezTo>
                  <a:cubicBezTo>
                    <a:pt x="1975" y="281"/>
                    <a:pt x="2102" y="408"/>
                    <a:pt x="2102" y="565"/>
                  </a:cubicBezTo>
                  <a:cubicBezTo>
                    <a:pt x="2102" y="722"/>
                    <a:pt x="1975" y="849"/>
                    <a:pt x="1818" y="849"/>
                  </a:cubicBezTo>
                  <a:close/>
                </a:path>
              </a:pathLst>
            </a:custGeom>
            <a:solidFill>
              <a:schemeClr val="tx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pic>
        <p:nvPicPr>
          <p:cNvPr id="45" name="Picture 44" descr="Logo&#10;&#10;Description automatically generated">
            <a:extLst>
              <a:ext uri="{FF2B5EF4-FFF2-40B4-BE49-F238E27FC236}">
                <a16:creationId xmlns:a16="http://schemas.microsoft.com/office/drawing/2014/main" id="{A29B2D3C-6EBB-4694-ADE0-E9A59120AA04}"/>
              </a:ext>
            </a:extLst>
          </p:cNvPr>
          <p:cNvPicPr>
            <a:picLocks noChangeAspect="1"/>
          </p:cNvPicPr>
          <p:nvPr/>
        </p:nvPicPr>
        <p:blipFill rotWithShape="1">
          <a:blip r:embed="rId6">
            <a:extLst>
              <a:ext uri="{28A0092B-C50C-407E-A947-70E740481C1C}">
                <a14:useLocalDpi xmlns:a14="http://schemas.microsoft.com/office/drawing/2010/main" val="0"/>
              </a:ext>
            </a:extLst>
          </a:blip>
          <a:srcRect l="3981"/>
          <a:stretch/>
        </p:blipFill>
        <p:spPr>
          <a:xfrm>
            <a:off x="325005" y="6103700"/>
            <a:ext cx="1695195" cy="590462"/>
          </a:xfrm>
          <a:prstGeom prst="rect">
            <a:avLst/>
          </a:prstGeom>
        </p:spPr>
      </p:pic>
    </p:spTree>
    <p:extLst>
      <p:ext uri="{BB962C8B-B14F-4D97-AF65-F5344CB8AC3E}">
        <p14:creationId xmlns:p14="http://schemas.microsoft.com/office/powerpoint/2010/main" val="3736694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D4AAEAF-6767-42E1-B106-15408B1C388E}"/>
              </a:ext>
            </a:extLst>
          </p:cNvPr>
          <p:cNvSpPr/>
          <p:nvPr/>
        </p:nvSpPr>
        <p:spPr>
          <a:xfrm>
            <a:off x="262466" y="2277533"/>
            <a:ext cx="11727427" cy="4016051"/>
          </a:xfrm>
          <a:prstGeom prst="rect">
            <a:avLst/>
          </a:prstGeom>
          <a:gradFill flip="none" rotWithShape="1">
            <a:gsLst>
              <a:gs pos="100000">
                <a:schemeClr val="bg1">
                  <a:alpha val="0"/>
                </a:schemeClr>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6081CABD-D1E0-4B26-ABE8-F1059ED0B1EC}"/>
              </a:ext>
            </a:extLst>
          </p:cNvPr>
          <p:cNvSpPr>
            <a:spLocks noGrp="1"/>
          </p:cNvSpPr>
          <p:nvPr>
            <p:ph type="title"/>
          </p:nvPr>
        </p:nvSpPr>
        <p:spPr/>
        <p:txBody>
          <a:bodyPr/>
          <a:lstStyle/>
          <a:p>
            <a:r>
              <a:rPr lang="en-US"/>
              <a:t>Global Reach and Local Presence</a:t>
            </a:r>
          </a:p>
        </p:txBody>
      </p:sp>
      <p:sp>
        <p:nvSpPr>
          <p:cNvPr id="2" name="Slide Number Placeholder 1">
            <a:extLst>
              <a:ext uri="{FF2B5EF4-FFF2-40B4-BE49-F238E27FC236}">
                <a16:creationId xmlns:a16="http://schemas.microsoft.com/office/drawing/2014/main" id="{2A6ADABE-699A-4067-A369-81CFEC2CAF62}"/>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627E49D-364B-4C3E-A9BF-27E6A29023EB}" type="slidenum">
              <a:rPr kumimoji="0" lang="en-US" sz="700" b="0" i="0" u="none" strike="noStrike" kern="1200" cap="none" spc="0" normalizeH="0" baseline="0" noProof="0" smtClean="0">
                <a:ln>
                  <a:noFill/>
                </a:ln>
                <a:solidFill>
                  <a:prstClr val="black">
                    <a:lumMod val="65000"/>
                    <a:lumOff val="3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700" b="0" i="0" u="none" strike="noStrike" kern="1200" cap="none" spc="0" normalizeH="0" baseline="0" noProof="0">
              <a:ln>
                <a:noFill/>
              </a:ln>
              <a:solidFill>
                <a:prstClr val="black">
                  <a:lumMod val="65000"/>
                  <a:lumOff val="35000"/>
                </a:prstClr>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908D9CDD-FAB9-4E30-953B-B121C4333287}"/>
              </a:ext>
            </a:extLst>
          </p:cNvPr>
          <p:cNvSpPr/>
          <p:nvPr/>
        </p:nvSpPr>
        <p:spPr>
          <a:xfrm>
            <a:off x="418931" y="2415360"/>
            <a:ext cx="437743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B5E2"/>
                </a:solidFill>
                <a:effectLst/>
                <a:uLnTx/>
                <a:uFillTx/>
                <a:latin typeface="Arial" panose="020B0604020202020204" pitchFamily="34" charset="0"/>
                <a:ea typeface="+mn-ea"/>
                <a:cs typeface="Arial" panose="020B0604020202020204" pitchFamily="34" charset="0"/>
              </a:rPr>
              <a:t>GLOBAL REACH</a:t>
            </a:r>
            <a:r>
              <a:rPr kumimoji="0" lang="en-US" sz="1800" b="0"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AND</a:t>
            </a:r>
            <a:r>
              <a:rPr kumimoji="0" lang="en-US" sz="1800" b="0"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a:ln>
                  <a:noFill/>
                </a:ln>
                <a:solidFill>
                  <a:srgbClr val="006057"/>
                </a:solidFill>
                <a:effectLst/>
                <a:uLnTx/>
                <a:uFillTx/>
                <a:latin typeface="Arial" panose="020B0604020202020204" pitchFamily="34" charset="0"/>
                <a:ea typeface="+mn-ea"/>
                <a:cs typeface="Arial" panose="020B0604020202020204" pitchFamily="34" charset="0"/>
              </a:rPr>
              <a:t>LOCAL PRESENCE</a:t>
            </a:r>
            <a:endParaRPr kumimoji="0" lang="en-US" sz="2800" b="0" i="0" u="none" strike="noStrike" kern="1200" cap="none" spc="0" normalizeH="0" baseline="0" noProof="0">
              <a:ln>
                <a:noFill/>
              </a:ln>
              <a:solidFill>
                <a:srgbClr val="006057"/>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E88E3D41-D26E-43BF-B003-4C023685EC4E}"/>
              </a:ext>
            </a:extLst>
          </p:cNvPr>
          <p:cNvSpPr/>
          <p:nvPr/>
        </p:nvSpPr>
        <p:spPr>
          <a:xfrm>
            <a:off x="418933" y="3350033"/>
            <a:ext cx="3971034"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E7E6E6">
                    <a:lumMod val="25000"/>
                  </a:srgbClr>
                </a:solidFill>
                <a:effectLst/>
                <a:uLnTx/>
                <a:uFillTx/>
                <a:latin typeface="Arial" panose="020B0604020202020204" pitchFamily="34" charset="0"/>
                <a:ea typeface="+mn-ea"/>
                <a:cs typeface="Arial" panose="020B0604020202020204" pitchFamily="34" charset="0"/>
              </a:rPr>
              <a:t>Flowserve people, processes and experience are keys to providing critical local support for customers in more than </a:t>
            </a:r>
            <a:r>
              <a:rPr kumimoji="0" lang="en-US" sz="1400" b="1" i="0" u="none" strike="noStrike" kern="1200" cap="none" spc="0" normalizeH="0" baseline="0" noProof="0">
                <a:ln>
                  <a:noFill/>
                </a:ln>
                <a:solidFill>
                  <a:srgbClr val="006057"/>
                </a:solidFill>
                <a:effectLst/>
                <a:uLnTx/>
                <a:uFillTx/>
                <a:latin typeface="Arial" panose="020B0604020202020204" pitchFamily="34" charset="0"/>
                <a:ea typeface="+mn-ea"/>
                <a:cs typeface="Arial" panose="020B0604020202020204" pitchFamily="34" charset="0"/>
              </a:rPr>
              <a:t>50</a:t>
            </a:r>
            <a:r>
              <a:rPr kumimoji="0" lang="en-US" sz="1400" b="0" i="0" u="none" strike="noStrike" kern="1200" cap="none" spc="0" normalizeH="0" baseline="0" noProof="0">
                <a:ln>
                  <a:noFill/>
                </a:ln>
                <a:solidFill>
                  <a:srgbClr val="E7E6E6">
                    <a:lumMod val="25000"/>
                  </a:srgbClr>
                </a:solidFill>
                <a:effectLst/>
                <a:uLnTx/>
                <a:uFillTx/>
                <a:latin typeface="Arial" panose="020B0604020202020204" pitchFamily="34" charset="0"/>
                <a:ea typeface="+mn-ea"/>
                <a:cs typeface="Arial" panose="020B0604020202020204" pitchFamily="34" charset="0"/>
              </a:rPr>
              <a:t> countries. Flowserve has </a:t>
            </a:r>
            <a:r>
              <a:rPr kumimoji="0" lang="en-US" sz="1400" b="1" i="0" u="none" strike="noStrike" kern="1200" cap="none" spc="0" normalizeH="0" baseline="0" noProof="0">
                <a:ln>
                  <a:noFill/>
                </a:ln>
                <a:solidFill>
                  <a:srgbClr val="006057"/>
                </a:solidFill>
                <a:effectLst/>
                <a:uLnTx/>
                <a:uFillTx/>
                <a:latin typeface="Arial" panose="020B0604020202020204" pitchFamily="34" charset="0"/>
                <a:ea typeface="+mn-ea"/>
                <a:cs typeface="Arial" panose="020B0604020202020204" pitchFamily="34" charset="0"/>
              </a:rPr>
              <a:t>180 quick response centers </a:t>
            </a:r>
            <a:r>
              <a:rPr kumimoji="0" lang="en-US" sz="1400" b="0" i="0" u="none" strike="noStrike" kern="1200" cap="none" spc="0" normalizeH="0" baseline="0" noProof="0">
                <a:ln>
                  <a:noFill/>
                </a:ln>
                <a:solidFill>
                  <a:srgbClr val="E7E6E6">
                    <a:lumMod val="25000"/>
                  </a:srgbClr>
                </a:solidFill>
                <a:effectLst/>
                <a:uLnTx/>
                <a:uFillTx/>
                <a:latin typeface="Arial" panose="020B0604020202020204" pitchFamily="34" charset="0"/>
                <a:ea typeface="+mn-ea"/>
                <a:cs typeface="Arial" panose="020B0604020202020204" pitchFamily="34" charset="0"/>
              </a:rPr>
              <a:t>and</a:t>
            </a: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a:ln>
                  <a:noFill/>
                </a:ln>
                <a:solidFill>
                  <a:srgbClr val="006057"/>
                </a:solidFill>
                <a:effectLst/>
                <a:uLnTx/>
                <a:uFillTx/>
                <a:latin typeface="Arial" panose="020B0604020202020204" pitchFamily="34" charset="0"/>
                <a:ea typeface="+mn-ea"/>
                <a:cs typeface="Arial" panose="020B0604020202020204" pitchFamily="34" charset="0"/>
              </a:rPr>
              <a:t>75</a:t>
            </a: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a:ln>
                  <a:noFill/>
                </a:ln>
                <a:solidFill>
                  <a:srgbClr val="E7E6E6">
                    <a:lumMod val="25000"/>
                  </a:srgbClr>
                </a:solidFill>
                <a:effectLst/>
                <a:uLnTx/>
                <a:uFillTx/>
                <a:latin typeface="Arial" panose="020B0604020202020204" pitchFamily="34" charset="0"/>
                <a:ea typeface="+mn-ea"/>
                <a:cs typeface="Arial" panose="020B0604020202020204" pitchFamily="34" charset="0"/>
              </a:rPr>
              <a:t>manufacturing facilities across the world.</a:t>
            </a:r>
          </a:p>
        </p:txBody>
      </p:sp>
      <p:grpSp>
        <p:nvGrpSpPr>
          <p:cNvPr id="18" name="Group 17">
            <a:extLst>
              <a:ext uri="{FF2B5EF4-FFF2-40B4-BE49-F238E27FC236}">
                <a16:creationId xmlns:a16="http://schemas.microsoft.com/office/drawing/2014/main" id="{7F911601-A682-401F-AE19-31A973397724}"/>
              </a:ext>
            </a:extLst>
          </p:cNvPr>
          <p:cNvGrpSpPr/>
          <p:nvPr/>
        </p:nvGrpSpPr>
        <p:grpSpPr>
          <a:xfrm>
            <a:off x="548581" y="5042239"/>
            <a:ext cx="3711738" cy="1058698"/>
            <a:chOff x="494689" y="5078845"/>
            <a:chExt cx="3711738" cy="1058698"/>
          </a:xfrm>
        </p:grpSpPr>
        <p:sp>
          <p:nvSpPr>
            <p:cNvPr id="7" name="Rectangle 6">
              <a:extLst>
                <a:ext uri="{FF2B5EF4-FFF2-40B4-BE49-F238E27FC236}">
                  <a16:creationId xmlns:a16="http://schemas.microsoft.com/office/drawing/2014/main" id="{CF37EAEC-C677-4E7B-B2BB-9B9831E054FE}"/>
                </a:ext>
              </a:extLst>
            </p:cNvPr>
            <p:cNvSpPr/>
            <p:nvPr/>
          </p:nvSpPr>
          <p:spPr>
            <a:xfrm>
              <a:off x="674578" y="5078845"/>
              <a:ext cx="1699317"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World Headquarters</a:t>
              </a:r>
              <a:endParaRPr kumimoji="0" lang="en-US" sz="16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40BCD38B-4CD2-43DA-8D4C-F737E56BEFB7}"/>
                </a:ext>
              </a:extLst>
            </p:cNvPr>
            <p:cNvSpPr/>
            <p:nvPr/>
          </p:nvSpPr>
          <p:spPr>
            <a:xfrm>
              <a:off x="674578" y="5345020"/>
              <a:ext cx="1483384"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Sales Offices</a:t>
              </a:r>
              <a:endParaRPr kumimoji="0" lang="en-US" sz="16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C52BD6F6-6003-485C-9AF0-7A15FFB13166}"/>
                </a:ext>
              </a:extLst>
            </p:cNvPr>
            <p:cNvSpPr/>
            <p:nvPr/>
          </p:nvSpPr>
          <p:spPr>
            <a:xfrm>
              <a:off x="661270" y="5620228"/>
              <a:ext cx="2971937"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Service Centers &amp; Quick Response Centers</a:t>
              </a:r>
              <a:endParaRPr kumimoji="0" lang="en-US" sz="16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72C017C1-4749-414B-92D1-C350E283124B}"/>
                </a:ext>
              </a:extLst>
            </p:cNvPr>
            <p:cNvSpPr/>
            <p:nvPr/>
          </p:nvSpPr>
          <p:spPr>
            <a:xfrm>
              <a:off x="661270" y="5875091"/>
              <a:ext cx="3545157" cy="2624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Manufacturing Plants &amp; Regional Operations Centers</a:t>
              </a:r>
              <a:endParaRPr kumimoji="0" lang="en-US" sz="16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11" name="Oval 10">
              <a:extLst>
                <a:ext uri="{FF2B5EF4-FFF2-40B4-BE49-F238E27FC236}">
                  <a16:creationId xmlns:a16="http://schemas.microsoft.com/office/drawing/2014/main" id="{DE4A87B2-4C5D-4E9D-B969-A957F09C0AD6}"/>
                </a:ext>
              </a:extLst>
            </p:cNvPr>
            <p:cNvSpPr/>
            <p:nvPr/>
          </p:nvSpPr>
          <p:spPr>
            <a:xfrm>
              <a:off x="515844" y="5163368"/>
              <a:ext cx="109752" cy="1098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Isosceles Triangle 11">
              <a:extLst>
                <a:ext uri="{FF2B5EF4-FFF2-40B4-BE49-F238E27FC236}">
                  <a16:creationId xmlns:a16="http://schemas.microsoft.com/office/drawing/2014/main" id="{9EADC4F5-DC55-48E5-9509-83991BFB28CE}"/>
                </a:ext>
              </a:extLst>
            </p:cNvPr>
            <p:cNvSpPr/>
            <p:nvPr/>
          </p:nvSpPr>
          <p:spPr>
            <a:xfrm>
              <a:off x="494689" y="5436628"/>
              <a:ext cx="152062" cy="91992"/>
            </a:xfrm>
            <a:prstGeom prst="triangle">
              <a:avLst/>
            </a:prstGeom>
            <a:solidFill>
              <a:srgbClr val="B45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9867BCD5-856B-4188-9879-48F3D29013A3}"/>
                </a:ext>
              </a:extLst>
            </p:cNvPr>
            <p:cNvSpPr/>
            <p:nvPr/>
          </p:nvSpPr>
          <p:spPr>
            <a:xfrm>
              <a:off x="515844" y="5944648"/>
              <a:ext cx="109752" cy="109848"/>
            </a:xfrm>
            <a:prstGeom prst="ellipse">
              <a:avLst/>
            </a:prstGeom>
            <a:solidFill>
              <a:srgbClr val="62B1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EE9833F3-4F9A-48F3-BB69-0924AD063AD3}"/>
                </a:ext>
              </a:extLst>
            </p:cNvPr>
            <p:cNvSpPr/>
            <p:nvPr/>
          </p:nvSpPr>
          <p:spPr>
            <a:xfrm>
              <a:off x="524068" y="5708275"/>
              <a:ext cx="93304" cy="93386"/>
            </a:xfrm>
            <a:prstGeom prst="rect">
              <a:avLst/>
            </a:prstGeom>
            <a:solidFill>
              <a:srgbClr val="94E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25000" noProof="0">
                <a:ln>
                  <a:noFill/>
                </a:ln>
                <a:solidFill>
                  <a:prstClr val="white"/>
                </a:solidFill>
                <a:effectLst/>
                <a:uLnTx/>
                <a:uFillTx/>
                <a:latin typeface="Arial" panose="020B0604020202020204"/>
                <a:ea typeface="+mn-ea"/>
                <a:cs typeface="+mn-cs"/>
              </a:endParaRPr>
            </a:p>
          </p:txBody>
        </p:sp>
      </p:grpSp>
      <p:sp>
        <p:nvSpPr>
          <p:cNvPr id="15" name="Rectangle 14">
            <a:extLst>
              <a:ext uri="{FF2B5EF4-FFF2-40B4-BE49-F238E27FC236}">
                <a16:creationId xmlns:a16="http://schemas.microsoft.com/office/drawing/2014/main" id="{4ACF9E8E-0919-43C5-B786-96E0090723E7}"/>
              </a:ext>
            </a:extLst>
          </p:cNvPr>
          <p:cNvSpPr/>
          <p:nvPr/>
        </p:nvSpPr>
        <p:spPr>
          <a:xfrm>
            <a:off x="418931" y="4642412"/>
            <a:ext cx="3771738"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7E6E6">
                    <a:lumMod val="25000"/>
                  </a:srgbClr>
                </a:solidFill>
                <a:effectLst/>
                <a:uLnTx/>
                <a:uFillTx/>
                <a:latin typeface="Arial" panose="020B0604020202020204" pitchFamily="34" charset="0"/>
                <a:ea typeface="+mn-ea"/>
                <a:cs typeface="Arial" panose="020B0604020202020204" pitchFamily="34" charset="0"/>
              </a:rPr>
              <a:t>*Excludes non-consolidated Joint Venture operations</a:t>
            </a:r>
            <a:endParaRPr kumimoji="0" lang="en-US" sz="2000" b="0" i="0" u="none" strike="noStrike" kern="1200" cap="none" spc="0" normalizeH="0" baseline="0" noProof="0">
              <a:ln>
                <a:noFill/>
              </a:ln>
              <a:solidFill>
                <a:srgbClr val="E7E6E6">
                  <a:lumMod val="25000"/>
                </a:srgbClr>
              </a:solidFill>
              <a:effectLst/>
              <a:uLnTx/>
              <a:uFillTx/>
              <a:latin typeface="Arial" panose="020B0604020202020204" pitchFamily="34" charset="0"/>
              <a:ea typeface="+mn-ea"/>
              <a:cs typeface="Arial" panose="020B0604020202020204" pitchFamily="34" charset="0"/>
            </a:endParaRPr>
          </a:p>
        </p:txBody>
      </p:sp>
      <p:pic>
        <p:nvPicPr>
          <p:cNvPr id="16" name="Picture 15">
            <a:extLst>
              <a:ext uri="{FF2B5EF4-FFF2-40B4-BE49-F238E27FC236}">
                <a16:creationId xmlns:a16="http://schemas.microsoft.com/office/drawing/2014/main" id="{96797216-63EF-4E66-896F-D1DC73E7B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3791" y="735342"/>
            <a:ext cx="9175075" cy="5342553"/>
          </a:xfrm>
          <a:prstGeom prst="rect">
            <a:avLst/>
          </a:prstGeom>
        </p:spPr>
      </p:pic>
      <p:pic>
        <p:nvPicPr>
          <p:cNvPr id="19" name="Picture 18" descr="Logo&#10;&#10;Description automatically generated">
            <a:extLst>
              <a:ext uri="{FF2B5EF4-FFF2-40B4-BE49-F238E27FC236}">
                <a16:creationId xmlns:a16="http://schemas.microsoft.com/office/drawing/2014/main" id="{A2792ECF-9F3E-4C98-8366-D896B8BA6C3F}"/>
              </a:ext>
            </a:extLst>
          </p:cNvPr>
          <p:cNvPicPr>
            <a:picLocks noChangeAspect="1"/>
          </p:cNvPicPr>
          <p:nvPr/>
        </p:nvPicPr>
        <p:blipFill rotWithShape="1">
          <a:blip r:embed="rId4">
            <a:extLst>
              <a:ext uri="{28A0092B-C50C-407E-A947-70E740481C1C}">
                <a14:useLocalDpi xmlns:a14="http://schemas.microsoft.com/office/drawing/2010/main" val="0"/>
              </a:ext>
            </a:extLst>
          </a:blip>
          <a:srcRect l="3981"/>
          <a:stretch/>
        </p:blipFill>
        <p:spPr>
          <a:xfrm>
            <a:off x="325005" y="6103700"/>
            <a:ext cx="1695195" cy="590462"/>
          </a:xfrm>
          <a:prstGeom prst="rect">
            <a:avLst/>
          </a:prstGeom>
        </p:spPr>
      </p:pic>
    </p:spTree>
    <p:extLst>
      <p:ext uri="{BB962C8B-B14F-4D97-AF65-F5344CB8AC3E}">
        <p14:creationId xmlns:p14="http://schemas.microsoft.com/office/powerpoint/2010/main" val="4505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extLst>
              <a:ext uri="{BEBA8EAE-BF5A-486C-A8C5-ECC9F3942E4B}">
                <a14:imgProps xmlns:a14="http://schemas.microsoft.com/office/drawing/2010/main">
                  <a14:imgLayer r:embed="rId3">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67" name="Title 66">
            <a:extLst>
              <a:ext uri="{FF2B5EF4-FFF2-40B4-BE49-F238E27FC236}">
                <a16:creationId xmlns:a16="http://schemas.microsoft.com/office/drawing/2014/main" id="{F7DD551D-D20A-46FB-B00E-AAACD0D89518}"/>
              </a:ext>
            </a:extLst>
          </p:cNvPr>
          <p:cNvSpPr>
            <a:spLocks noGrp="1"/>
          </p:cNvSpPr>
          <p:nvPr>
            <p:ph type="title"/>
          </p:nvPr>
        </p:nvSpPr>
        <p:spPr/>
        <p:txBody>
          <a:bodyPr/>
          <a:lstStyle/>
          <a:p>
            <a:r>
              <a:rPr lang="en-US"/>
              <a:t>Company Overview</a:t>
            </a:r>
          </a:p>
        </p:txBody>
      </p:sp>
      <p:sp>
        <p:nvSpPr>
          <p:cNvPr id="2" name="Slide Number Placeholder 1">
            <a:extLst>
              <a:ext uri="{FF2B5EF4-FFF2-40B4-BE49-F238E27FC236}">
                <a16:creationId xmlns:a16="http://schemas.microsoft.com/office/drawing/2014/main" id="{B64258C9-5E67-46E6-AD25-1155351A9E06}"/>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627E49D-364B-4C3E-A9BF-27E6A29023EB}" type="slidenum">
              <a:rPr kumimoji="0" lang="en-US" sz="700" b="0" i="0" u="none" strike="noStrike" kern="1200" cap="none" spc="0" normalizeH="0" baseline="0" noProof="0" smtClean="0">
                <a:ln>
                  <a:noFill/>
                </a:ln>
                <a:solidFill>
                  <a:prstClr val="black">
                    <a:lumMod val="65000"/>
                    <a:lumOff val="3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700" b="0" i="0" u="none" strike="noStrike" kern="1200" cap="none" spc="0" normalizeH="0" baseline="0" noProof="0">
              <a:ln>
                <a:noFill/>
              </a:ln>
              <a:solidFill>
                <a:prstClr val="black">
                  <a:lumMod val="65000"/>
                  <a:lumOff val="35000"/>
                </a:prstClr>
              </a:solidFill>
              <a:effectLst/>
              <a:uLnTx/>
              <a:uFillTx/>
              <a:latin typeface="Arial" panose="020B0604020202020204"/>
              <a:ea typeface="+mn-ea"/>
              <a:cs typeface="+mn-cs"/>
            </a:endParaRPr>
          </a:p>
        </p:txBody>
      </p:sp>
      <p:sp>
        <p:nvSpPr>
          <p:cNvPr id="37" name="Rectangle 36">
            <a:extLst>
              <a:ext uri="{FF2B5EF4-FFF2-40B4-BE49-F238E27FC236}">
                <a16:creationId xmlns:a16="http://schemas.microsoft.com/office/drawing/2014/main" id="{8F266047-4A3A-4A34-B09C-551F9F9757D8}"/>
              </a:ext>
            </a:extLst>
          </p:cNvPr>
          <p:cNvSpPr/>
          <p:nvPr/>
        </p:nvSpPr>
        <p:spPr>
          <a:xfrm>
            <a:off x="857822" y="2988505"/>
            <a:ext cx="4193299"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4777"/>
                </a:solidFill>
                <a:effectLst/>
                <a:uLnTx/>
                <a:uFillTx/>
                <a:latin typeface="Arial" panose="020B0604020202020204" pitchFamily="34" charset="0"/>
                <a:ea typeface="+mn-ea"/>
                <a:cs typeface="Arial" panose="020B0604020202020204" pitchFamily="34" charset="0"/>
              </a:rPr>
              <a:t>Flowserve</a:t>
            </a:r>
            <a:r>
              <a:rPr kumimoji="0" lang="en-US" sz="2000" b="0" i="0" u="none" strike="noStrike" kern="1200" cap="none" spc="0" normalizeH="0" baseline="0" noProof="0">
                <a:ln>
                  <a:noFill/>
                </a:ln>
                <a:solidFill>
                  <a:srgbClr val="E7E6E6">
                    <a:lumMod val="25000"/>
                  </a:srgbClr>
                </a:solidFill>
                <a:effectLst/>
                <a:uLnTx/>
                <a:uFillTx/>
                <a:latin typeface="Arial" panose="020B0604020202020204" pitchFamily="34" charset="0"/>
                <a:ea typeface="+mn-ea"/>
                <a:cs typeface="Arial" panose="020B0604020202020204" pitchFamily="34" charset="0"/>
              </a:rPr>
              <a:t> is a world-leading manufacturer and aftermarket service provider of </a:t>
            </a:r>
            <a:r>
              <a:rPr kumimoji="0" lang="en-US" sz="2000" b="1" i="0" u="none" strike="noStrike" kern="1200" cap="none" spc="0" normalizeH="0" baseline="0" noProof="0">
                <a:ln>
                  <a:noFill/>
                </a:ln>
                <a:solidFill>
                  <a:srgbClr val="004777"/>
                </a:solidFill>
                <a:effectLst/>
                <a:uLnTx/>
                <a:uFillTx/>
                <a:latin typeface="Arial" panose="020B0604020202020204" pitchFamily="34" charset="0"/>
                <a:ea typeface="+mn-ea"/>
                <a:cs typeface="Arial" panose="020B0604020202020204" pitchFamily="34" charset="0"/>
              </a:rPr>
              <a:t>comprehensive flow control systems</a:t>
            </a:r>
            <a:r>
              <a:rPr kumimoji="0" lang="en-US" sz="2000" b="0" i="0" u="none" strike="noStrike" kern="1200" cap="none" spc="0" normalizeH="0" baseline="0" noProof="0">
                <a:ln>
                  <a:noFill/>
                </a:ln>
                <a:solidFill>
                  <a:srgbClr val="E7E6E6">
                    <a:lumMod val="25000"/>
                  </a:srgbClr>
                </a:solidFill>
                <a:effectLst/>
                <a:uLnTx/>
                <a:uFillTx/>
                <a:latin typeface="Arial" panose="020B0604020202020204" pitchFamily="34" charset="0"/>
                <a:ea typeface="+mn-ea"/>
                <a:cs typeface="Arial" panose="020B0604020202020204" pitchFamily="34" charset="0"/>
              </a:rPr>
              <a:t>.</a:t>
            </a:r>
          </a:p>
        </p:txBody>
      </p:sp>
      <p:sp>
        <p:nvSpPr>
          <p:cNvPr id="38" name="Rectangle 37">
            <a:extLst>
              <a:ext uri="{FF2B5EF4-FFF2-40B4-BE49-F238E27FC236}">
                <a16:creationId xmlns:a16="http://schemas.microsoft.com/office/drawing/2014/main" id="{2E98F0E9-E846-48F6-93CD-D2EE2A59DD3E}"/>
              </a:ext>
            </a:extLst>
          </p:cNvPr>
          <p:cNvSpPr/>
          <p:nvPr/>
        </p:nvSpPr>
        <p:spPr>
          <a:xfrm>
            <a:off x="828644" y="1522392"/>
            <a:ext cx="3019978"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COMPANY</a:t>
            </a:r>
            <a:r>
              <a:rPr kumimoji="0" 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OVERVIEW</a:t>
            </a:r>
            <a:endParaRPr kumimoji="0" lang="en-US" sz="28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 name="Rectangle 38">
            <a:extLst>
              <a:ext uri="{FF2B5EF4-FFF2-40B4-BE49-F238E27FC236}">
                <a16:creationId xmlns:a16="http://schemas.microsoft.com/office/drawing/2014/main" id="{2963DAC5-80AE-41DC-9BA5-CB9392B965FD}"/>
              </a:ext>
            </a:extLst>
          </p:cNvPr>
          <p:cNvSpPr/>
          <p:nvPr/>
        </p:nvSpPr>
        <p:spPr>
          <a:xfrm rot="16200000">
            <a:off x="1362004" y="2257076"/>
            <a:ext cx="45719" cy="903370"/>
          </a:xfrm>
          <a:prstGeom prst="rect">
            <a:avLst/>
          </a:prstGeom>
          <a:solidFill>
            <a:srgbClr val="00B0F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B5E2"/>
              </a:solidFill>
              <a:effectLst/>
              <a:uLnTx/>
              <a:uFillTx/>
              <a:latin typeface="Arial"/>
              <a:ea typeface="+mn-ea"/>
              <a:cs typeface="+mn-cs"/>
            </a:endParaRPr>
          </a:p>
        </p:txBody>
      </p:sp>
      <p:cxnSp>
        <p:nvCxnSpPr>
          <p:cNvPr id="41" name="Straight Connector 40">
            <a:extLst>
              <a:ext uri="{FF2B5EF4-FFF2-40B4-BE49-F238E27FC236}">
                <a16:creationId xmlns:a16="http://schemas.microsoft.com/office/drawing/2014/main" id="{5789646D-C64D-41D5-BF7A-8415709AD23A}"/>
              </a:ext>
            </a:extLst>
          </p:cNvPr>
          <p:cNvCxnSpPr>
            <a:cxnSpLocks/>
          </p:cNvCxnSpPr>
          <p:nvPr/>
        </p:nvCxnSpPr>
        <p:spPr>
          <a:xfrm>
            <a:off x="5113901" y="1488227"/>
            <a:ext cx="0" cy="4329690"/>
          </a:xfrm>
          <a:prstGeom prst="line">
            <a:avLst/>
          </a:prstGeom>
          <a:ln w="6350" cap="rnd">
            <a:solidFill>
              <a:srgbClr val="7F7F7F"/>
            </a:solidFill>
            <a:prstDash val="sysDash"/>
          </a:ln>
        </p:spPr>
        <p:style>
          <a:lnRef idx="1">
            <a:schemeClr val="accent3"/>
          </a:lnRef>
          <a:fillRef idx="0">
            <a:schemeClr val="accent3"/>
          </a:fillRef>
          <a:effectRef idx="0">
            <a:schemeClr val="accent3"/>
          </a:effectRef>
          <a:fontRef idx="minor">
            <a:schemeClr val="tx1"/>
          </a:fontRef>
        </p:style>
      </p:cxnSp>
      <p:pic>
        <p:nvPicPr>
          <p:cNvPr id="16" name="Picture 15" descr="Logo&#10;&#10;Description automatically generated">
            <a:extLst>
              <a:ext uri="{FF2B5EF4-FFF2-40B4-BE49-F238E27FC236}">
                <a16:creationId xmlns:a16="http://schemas.microsoft.com/office/drawing/2014/main" id="{3F47BCEC-4DF6-406C-A751-F6C8487C426B}"/>
              </a:ext>
            </a:extLst>
          </p:cNvPr>
          <p:cNvPicPr>
            <a:picLocks noChangeAspect="1"/>
          </p:cNvPicPr>
          <p:nvPr/>
        </p:nvPicPr>
        <p:blipFill rotWithShape="1">
          <a:blip r:embed="rId4">
            <a:extLst>
              <a:ext uri="{28A0092B-C50C-407E-A947-70E740481C1C}">
                <a14:useLocalDpi xmlns:a14="http://schemas.microsoft.com/office/drawing/2010/main" val="0"/>
              </a:ext>
            </a:extLst>
          </a:blip>
          <a:srcRect l="3981"/>
          <a:stretch/>
        </p:blipFill>
        <p:spPr>
          <a:xfrm>
            <a:off x="325005" y="6103700"/>
            <a:ext cx="1695195" cy="590462"/>
          </a:xfrm>
          <a:prstGeom prst="rect">
            <a:avLst/>
          </a:prstGeom>
        </p:spPr>
      </p:pic>
      <p:sp>
        <p:nvSpPr>
          <p:cNvPr id="3" name="Rectangle 2">
            <a:extLst>
              <a:ext uri="{FF2B5EF4-FFF2-40B4-BE49-F238E27FC236}">
                <a16:creationId xmlns:a16="http://schemas.microsoft.com/office/drawing/2014/main" id="{313749FA-46B2-0539-54B0-B9E1E12A25A6}"/>
              </a:ext>
            </a:extLst>
          </p:cNvPr>
          <p:cNvSpPr/>
          <p:nvPr/>
        </p:nvSpPr>
        <p:spPr>
          <a:xfrm>
            <a:off x="5542767" y="1243158"/>
            <a:ext cx="6407063" cy="692497"/>
          </a:xfrm>
          <a:prstGeom prst="rect">
            <a:avLst/>
          </a:prstGeom>
        </p:spPr>
        <p:txBody>
          <a:bodyPr wrap="square">
            <a:spAutoFit/>
          </a:bodyPr>
          <a:lstStyle/>
          <a:p>
            <a:r>
              <a:rPr lang="en-US" sz="1300" dirty="0">
                <a:solidFill>
                  <a:schemeClr val="bg2">
                    <a:lumMod val="25000"/>
                  </a:schemeClr>
                </a:solidFill>
                <a:latin typeface="Arial" panose="020B0604020202020204" pitchFamily="34" charset="0"/>
                <a:cs typeface="Arial" panose="020B0604020202020204" pitchFamily="34" charset="0"/>
              </a:rPr>
              <a:t>We develop and manufacture precision-engineered flow control equipment integral to the movement, control and protection of the flow of materials in our customers’ critical processes. Operations are conducted through these </a:t>
            </a:r>
            <a:r>
              <a:rPr lang="en-US" sz="1300" b="1" dirty="0">
                <a:solidFill>
                  <a:schemeClr val="tx1">
                    <a:lumMod val="65000"/>
                    <a:lumOff val="35000"/>
                  </a:schemeClr>
                </a:solidFill>
                <a:latin typeface="Arial" panose="020B0604020202020204" pitchFamily="34" charset="0"/>
                <a:cs typeface="Arial" panose="020B0604020202020204" pitchFamily="34" charset="0"/>
              </a:rPr>
              <a:t>two</a:t>
            </a:r>
            <a:r>
              <a:rPr lang="en-US" sz="1300" dirty="0">
                <a:solidFill>
                  <a:schemeClr val="bg2">
                    <a:lumMod val="25000"/>
                  </a:schemeClr>
                </a:solidFill>
                <a:latin typeface="Arial" panose="020B0604020202020204" pitchFamily="34" charset="0"/>
                <a:cs typeface="Arial" panose="020B0604020202020204" pitchFamily="34" charset="0"/>
              </a:rPr>
              <a:t> operating units:</a:t>
            </a:r>
          </a:p>
        </p:txBody>
      </p:sp>
      <p:sp>
        <p:nvSpPr>
          <p:cNvPr id="4" name="Rectangle 3">
            <a:extLst>
              <a:ext uri="{FF2B5EF4-FFF2-40B4-BE49-F238E27FC236}">
                <a16:creationId xmlns:a16="http://schemas.microsoft.com/office/drawing/2014/main" id="{CD02ADE6-3AAB-56A6-842C-B90976579DDA}"/>
              </a:ext>
            </a:extLst>
          </p:cNvPr>
          <p:cNvSpPr/>
          <p:nvPr/>
        </p:nvSpPr>
        <p:spPr>
          <a:xfrm>
            <a:off x="5536679" y="3097310"/>
            <a:ext cx="3104945" cy="2123658"/>
          </a:xfrm>
          <a:prstGeom prst="rect">
            <a:avLst/>
          </a:prstGeom>
        </p:spPr>
        <p:txBody>
          <a:bodyPr wrap="square" lIns="91440" tIns="45720" rIns="91440" bIns="45720" anchor="t">
            <a:spAutoFit/>
          </a:bodyPr>
          <a:lstStyle/>
          <a:p>
            <a:r>
              <a:rPr lang="en-US" sz="1400" b="1">
                <a:solidFill>
                  <a:srgbClr val="FF0000"/>
                </a:solidFill>
                <a:latin typeface="Arial" panose="020B0604020202020204" pitchFamily="34" charset="0"/>
                <a:cs typeface="Arial" panose="020B0604020202020204" pitchFamily="34" charset="0"/>
              </a:rPr>
              <a:t>Flowserve Pumps Division (FPD) </a:t>
            </a:r>
          </a:p>
          <a:p>
            <a:endParaRPr lang="en-US" sz="1000">
              <a:solidFill>
                <a:schemeClr val="bg2">
                  <a:lumMod val="25000"/>
                </a:schemeClr>
              </a:solidFill>
              <a:latin typeface="Arial" panose="020B0604020202020204" pitchFamily="34" charset="0"/>
              <a:cs typeface="Arial" panose="020B0604020202020204" pitchFamily="34" charset="0"/>
            </a:endParaRPr>
          </a:p>
          <a:p>
            <a:r>
              <a:rPr lang="en-US" sz="1200">
                <a:solidFill>
                  <a:schemeClr val="bg2">
                    <a:lumMod val="25000"/>
                  </a:schemeClr>
                </a:solidFill>
                <a:latin typeface="Arial"/>
                <a:cs typeface="Arial"/>
              </a:rPr>
              <a:t>Provides custom, highly-engineered pumps, pre-configured industrial pumps, pump systems, mechanical seals, auxiliary systems and replacement parts and related services as well as a variety </a:t>
            </a:r>
            <a:br>
              <a:rPr lang="en-US" sz="1200">
                <a:latin typeface="Arial" panose="020B0604020202020204" pitchFamily="34" charset="0"/>
                <a:cs typeface="Arial" panose="020B0604020202020204" pitchFamily="34" charset="0"/>
              </a:rPr>
            </a:br>
            <a:r>
              <a:rPr lang="en-US" sz="1200">
                <a:solidFill>
                  <a:schemeClr val="bg2">
                    <a:lumMod val="25000"/>
                  </a:schemeClr>
                </a:solidFill>
                <a:latin typeface="Arial"/>
                <a:cs typeface="Arial"/>
              </a:rPr>
              <a:t>of service offerings for our customers including seals, spare parts, service solutions, product life cycle solutions and other value-added services</a:t>
            </a:r>
          </a:p>
        </p:txBody>
      </p:sp>
      <p:sp>
        <p:nvSpPr>
          <p:cNvPr id="5" name="Rectangle 4">
            <a:extLst>
              <a:ext uri="{FF2B5EF4-FFF2-40B4-BE49-F238E27FC236}">
                <a16:creationId xmlns:a16="http://schemas.microsoft.com/office/drawing/2014/main" id="{FC97DB80-2ABF-E0BD-3559-F56741069919}"/>
              </a:ext>
            </a:extLst>
          </p:cNvPr>
          <p:cNvSpPr/>
          <p:nvPr/>
        </p:nvSpPr>
        <p:spPr>
          <a:xfrm>
            <a:off x="8751250" y="3097310"/>
            <a:ext cx="2548566" cy="1015663"/>
          </a:xfrm>
          <a:prstGeom prst="rect">
            <a:avLst/>
          </a:prstGeom>
        </p:spPr>
        <p:txBody>
          <a:bodyPr wrap="square">
            <a:spAutoFit/>
          </a:bodyPr>
          <a:lstStyle/>
          <a:p>
            <a:r>
              <a:rPr lang="en-US" sz="1400" b="1">
                <a:solidFill>
                  <a:srgbClr val="FF0000"/>
                </a:solidFill>
                <a:latin typeface="Arial" panose="020B0604020202020204" pitchFamily="34" charset="0"/>
                <a:cs typeface="Arial" panose="020B0604020202020204" pitchFamily="34" charset="0"/>
              </a:rPr>
              <a:t>Flow Control Division (FCD)</a:t>
            </a:r>
          </a:p>
          <a:p>
            <a:endParaRPr lang="en-US" sz="1000">
              <a:solidFill>
                <a:schemeClr val="bg2">
                  <a:lumMod val="25000"/>
                </a:schemeClr>
              </a:solidFill>
              <a:latin typeface="Arial" panose="020B0604020202020204" pitchFamily="34" charset="0"/>
              <a:cs typeface="Arial" panose="020B0604020202020204" pitchFamily="34" charset="0"/>
            </a:endParaRPr>
          </a:p>
          <a:p>
            <a:r>
              <a:rPr lang="en-US" sz="1200">
                <a:solidFill>
                  <a:schemeClr val="bg2">
                    <a:lumMod val="25000"/>
                  </a:schemeClr>
                </a:solidFill>
                <a:latin typeface="Arial" panose="020B0604020202020204" pitchFamily="34" charset="0"/>
                <a:cs typeface="Arial" panose="020B0604020202020204" pitchFamily="34" charset="0"/>
              </a:rPr>
              <a:t>Provides engineered and industrial valves, control valves, actuators and controls and related services</a:t>
            </a:r>
          </a:p>
        </p:txBody>
      </p:sp>
      <p:pic>
        <p:nvPicPr>
          <p:cNvPr id="6" name="Graphic 5">
            <a:extLst>
              <a:ext uri="{FF2B5EF4-FFF2-40B4-BE49-F238E27FC236}">
                <a16:creationId xmlns:a16="http://schemas.microsoft.com/office/drawing/2014/main" id="{44E5651D-11AD-6BE6-BAB3-0CB3E10390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78926" y="2159556"/>
            <a:ext cx="1011318" cy="828949"/>
          </a:xfrm>
          <a:prstGeom prst="rect">
            <a:avLst/>
          </a:prstGeom>
        </p:spPr>
      </p:pic>
      <p:pic>
        <p:nvPicPr>
          <p:cNvPr id="7" name="Graphic 6">
            <a:extLst>
              <a:ext uri="{FF2B5EF4-FFF2-40B4-BE49-F238E27FC236}">
                <a16:creationId xmlns:a16="http://schemas.microsoft.com/office/drawing/2014/main" id="{256D8FBD-E486-EAC4-8C62-E974B7AC176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54877" y="2250593"/>
            <a:ext cx="1264991" cy="737912"/>
          </a:xfrm>
          <a:prstGeom prst="rect">
            <a:avLst/>
          </a:prstGeom>
        </p:spPr>
      </p:pic>
    </p:spTree>
    <p:extLst>
      <p:ext uri="{BB962C8B-B14F-4D97-AF65-F5344CB8AC3E}">
        <p14:creationId xmlns:p14="http://schemas.microsoft.com/office/powerpoint/2010/main" val="424407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1000"/>
                                        <p:tgtEl>
                                          <p:spTgt spid="39"/>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up)">
                                      <p:cBhvr>
                                        <p:cTn id="11" dur="1000"/>
                                        <p:tgtEl>
                                          <p:spTgt spid="41"/>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extLst>
              <a:ext uri="{BEBA8EAE-BF5A-486C-A8C5-ECC9F3942E4B}">
                <a14:imgProps xmlns:a14="http://schemas.microsoft.com/office/drawing/2010/main">
                  <a14:imgLayer r:embed="rId3">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67" name="Title 66">
            <a:extLst>
              <a:ext uri="{FF2B5EF4-FFF2-40B4-BE49-F238E27FC236}">
                <a16:creationId xmlns:a16="http://schemas.microsoft.com/office/drawing/2014/main" id="{F7DD551D-D20A-46FB-B00E-AAACD0D89518}"/>
              </a:ext>
            </a:extLst>
          </p:cNvPr>
          <p:cNvSpPr>
            <a:spLocks noGrp="1"/>
          </p:cNvSpPr>
          <p:nvPr>
            <p:ph type="title"/>
          </p:nvPr>
        </p:nvSpPr>
        <p:spPr/>
        <p:txBody>
          <a:bodyPr/>
          <a:lstStyle/>
          <a:p>
            <a:r>
              <a:rPr lang="en-US" dirty="0"/>
              <a:t>3D Strategy is </a:t>
            </a:r>
            <a:r>
              <a:rPr lang="en-US" dirty="0">
                <a:solidFill>
                  <a:schemeClr val="tx1">
                    <a:lumMod val="50000"/>
                    <a:lumOff val="50000"/>
                  </a:schemeClr>
                </a:solidFill>
              </a:rPr>
              <a:t>Our Vision </a:t>
            </a:r>
            <a:r>
              <a:rPr lang="en-US" dirty="0"/>
              <a:t>for the Future</a:t>
            </a:r>
          </a:p>
        </p:txBody>
      </p:sp>
      <p:sp>
        <p:nvSpPr>
          <p:cNvPr id="2" name="Slide Number Placeholder 1">
            <a:extLst>
              <a:ext uri="{FF2B5EF4-FFF2-40B4-BE49-F238E27FC236}">
                <a16:creationId xmlns:a16="http://schemas.microsoft.com/office/drawing/2014/main" id="{B64258C9-5E67-46E6-AD25-1155351A9E06}"/>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627E49D-364B-4C3E-A9BF-27E6A29023EB}" type="slidenum">
              <a:rPr kumimoji="0" lang="en-US" sz="700" b="0" i="0" u="none" strike="noStrike" kern="1200" cap="none" spc="0" normalizeH="0" baseline="0" noProof="0" smtClean="0">
                <a:ln>
                  <a:noFill/>
                </a:ln>
                <a:solidFill>
                  <a:prstClr val="black">
                    <a:lumMod val="65000"/>
                    <a:lumOff val="3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700" b="0" i="0" u="none" strike="noStrike" kern="1200" cap="none" spc="0" normalizeH="0" baseline="0" noProof="0">
              <a:ln>
                <a:noFill/>
              </a:ln>
              <a:solidFill>
                <a:prstClr val="black">
                  <a:lumMod val="65000"/>
                  <a:lumOff val="35000"/>
                </a:prstClr>
              </a:solidFill>
              <a:effectLst/>
              <a:uLnTx/>
              <a:uFillTx/>
              <a:latin typeface="Arial" panose="020B0604020202020204"/>
              <a:ea typeface="+mn-ea"/>
              <a:cs typeface="+mn-cs"/>
            </a:endParaRPr>
          </a:p>
        </p:txBody>
      </p:sp>
      <p:pic>
        <p:nvPicPr>
          <p:cNvPr id="16" name="Picture 15" descr="Logo&#10;&#10;Description automatically generated">
            <a:extLst>
              <a:ext uri="{FF2B5EF4-FFF2-40B4-BE49-F238E27FC236}">
                <a16:creationId xmlns:a16="http://schemas.microsoft.com/office/drawing/2014/main" id="{3F47BCEC-4DF6-406C-A751-F6C8487C426B}"/>
              </a:ext>
            </a:extLst>
          </p:cNvPr>
          <p:cNvPicPr>
            <a:picLocks noChangeAspect="1"/>
          </p:cNvPicPr>
          <p:nvPr/>
        </p:nvPicPr>
        <p:blipFill rotWithShape="1">
          <a:blip r:embed="rId4">
            <a:extLst>
              <a:ext uri="{28A0092B-C50C-407E-A947-70E740481C1C}">
                <a14:useLocalDpi xmlns:a14="http://schemas.microsoft.com/office/drawing/2010/main" val="0"/>
              </a:ext>
            </a:extLst>
          </a:blip>
          <a:srcRect l="3981"/>
          <a:stretch/>
        </p:blipFill>
        <p:spPr>
          <a:xfrm>
            <a:off x="325005" y="6103700"/>
            <a:ext cx="1695195" cy="590462"/>
          </a:xfrm>
          <a:prstGeom prst="rect">
            <a:avLst/>
          </a:prstGeom>
        </p:spPr>
      </p:pic>
      <p:sp>
        <p:nvSpPr>
          <p:cNvPr id="8" name="Slide Number Placeholder 2">
            <a:extLst>
              <a:ext uri="{FF2B5EF4-FFF2-40B4-BE49-F238E27FC236}">
                <a16:creationId xmlns:a16="http://schemas.microsoft.com/office/drawing/2014/main" id="{E67E488B-C339-4069-A154-7A964C36D86A}"/>
              </a:ext>
            </a:extLst>
          </p:cNvPr>
          <p:cNvSpPr txBox="1">
            <a:spLocks/>
          </p:cNvSpPr>
          <p:nvPr/>
        </p:nvSpPr>
        <p:spPr>
          <a:xfrm>
            <a:off x="11673339" y="6653825"/>
            <a:ext cx="316555" cy="162643"/>
          </a:xfrm>
          <a:prstGeom prst="rect">
            <a:avLst/>
          </a:prstGeom>
        </p:spPr>
        <p:txBody>
          <a:bodyPr lIns="45720" tIns="22860" rIns="45720" bIns="22860" anchor="ctr"/>
          <a:lstStyle>
            <a:defPPr>
              <a:defRPr lang="it-IT"/>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627E49D-364B-4C3E-A9BF-27E6A29023EB}" type="slidenum">
              <a:rPr lang="en-US" sz="800" smtClean="0">
                <a:solidFill>
                  <a:prstClr val="white"/>
                </a:solidFill>
                <a:latin typeface="Arial" panose="020B0604020202020204"/>
              </a:rPr>
              <a:pPr>
                <a:defRPr/>
              </a:pPr>
              <a:t>9</a:t>
            </a:fld>
            <a:endParaRPr lang="en-US" sz="800">
              <a:solidFill>
                <a:prstClr val="white"/>
              </a:solidFill>
              <a:latin typeface="Arial" panose="020B0604020202020204"/>
            </a:endParaRPr>
          </a:p>
        </p:txBody>
      </p:sp>
      <p:sp>
        <p:nvSpPr>
          <p:cNvPr id="9" name="Freeform 1606">
            <a:extLst>
              <a:ext uri="{FF2B5EF4-FFF2-40B4-BE49-F238E27FC236}">
                <a16:creationId xmlns:a16="http://schemas.microsoft.com/office/drawing/2014/main" id="{63E0C5E2-282D-E24A-C7FB-D9C1C8C18CCC}"/>
              </a:ext>
            </a:extLst>
          </p:cNvPr>
          <p:cNvSpPr/>
          <p:nvPr/>
        </p:nvSpPr>
        <p:spPr>
          <a:xfrm>
            <a:off x="406910" y="2476989"/>
            <a:ext cx="3648455" cy="2447543"/>
          </a:xfrm>
          <a:custGeom>
            <a:avLst/>
            <a:gdLst/>
            <a:ahLst/>
            <a:cxnLst/>
            <a:rect l="0" t="0" r="0" b="0"/>
            <a:pathLst>
              <a:path w="3648455" h="2447543">
                <a:moveTo>
                  <a:pt x="0" y="407923"/>
                </a:moveTo>
                <a:cubicBezTo>
                  <a:pt x="0" y="182626"/>
                  <a:pt x="182638" y="0"/>
                  <a:pt x="407936" y="0"/>
                </a:cubicBezTo>
                <a:lnTo>
                  <a:pt x="3240532" y="0"/>
                </a:lnTo>
                <a:cubicBezTo>
                  <a:pt x="3465829" y="0"/>
                  <a:pt x="3648455" y="182626"/>
                  <a:pt x="3648455" y="407923"/>
                </a:cubicBezTo>
                <a:lnTo>
                  <a:pt x="3648455" y="2039618"/>
                </a:lnTo>
                <a:cubicBezTo>
                  <a:pt x="3648455" y="2264917"/>
                  <a:pt x="3465829" y="2447543"/>
                  <a:pt x="3240532" y="2447543"/>
                </a:cubicBezTo>
                <a:lnTo>
                  <a:pt x="407936" y="2447543"/>
                </a:lnTo>
                <a:cubicBezTo>
                  <a:pt x="182638" y="2447543"/>
                  <a:pt x="0" y="2264917"/>
                  <a:pt x="0" y="2039618"/>
                </a:cubicBezTo>
                <a:close/>
                <a:moveTo>
                  <a:pt x="0" y="407923"/>
                </a:moveTo>
              </a:path>
            </a:pathLst>
          </a:custGeom>
          <a:solidFill>
            <a:srgbClr val="FFFFFF">
              <a:alpha val="100000"/>
            </a:srgbClr>
          </a:solidFill>
          <a:ln w="25907">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Freeform 1608">
            <a:extLst>
              <a:ext uri="{FF2B5EF4-FFF2-40B4-BE49-F238E27FC236}">
                <a16:creationId xmlns:a16="http://schemas.microsoft.com/office/drawing/2014/main" id="{0D45FFF3-209F-2037-5883-588198E6E1D1}"/>
              </a:ext>
            </a:extLst>
          </p:cNvPr>
          <p:cNvSpPr/>
          <p:nvPr/>
        </p:nvSpPr>
        <p:spPr>
          <a:xfrm>
            <a:off x="4279394" y="2475465"/>
            <a:ext cx="3648455" cy="2449066"/>
          </a:xfrm>
          <a:custGeom>
            <a:avLst/>
            <a:gdLst/>
            <a:ahLst/>
            <a:cxnLst/>
            <a:rect l="0" t="0" r="0" b="0"/>
            <a:pathLst>
              <a:path w="3648455" h="2449066">
                <a:moveTo>
                  <a:pt x="0" y="408177"/>
                </a:moveTo>
                <a:cubicBezTo>
                  <a:pt x="0" y="182752"/>
                  <a:pt x="182753" y="0"/>
                  <a:pt x="408177" y="0"/>
                </a:cubicBezTo>
                <a:lnTo>
                  <a:pt x="3240277" y="0"/>
                </a:lnTo>
                <a:cubicBezTo>
                  <a:pt x="3465703" y="0"/>
                  <a:pt x="3648455" y="182752"/>
                  <a:pt x="3648455" y="408177"/>
                </a:cubicBezTo>
                <a:lnTo>
                  <a:pt x="3648455" y="2040888"/>
                </a:lnTo>
                <a:cubicBezTo>
                  <a:pt x="3648455" y="2266313"/>
                  <a:pt x="3465703" y="2449066"/>
                  <a:pt x="3240277" y="2449066"/>
                </a:cubicBezTo>
                <a:lnTo>
                  <a:pt x="408177" y="2449066"/>
                </a:lnTo>
                <a:cubicBezTo>
                  <a:pt x="182753" y="2449066"/>
                  <a:pt x="0" y="2266313"/>
                  <a:pt x="0" y="2040888"/>
                </a:cubicBezTo>
                <a:close/>
                <a:moveTo>
                  <a:pt x="0" y="408177"/>
                </a:moveTo>
              </a:path>
            </a:pathLst>
          </a:custGeom>
          <a:solidFill>
            <a:srgbClr val="FFFFFF">
              <a:alpha val="100000"/>
            </a:srgbClr>
          </a:solidFill>
          <a:ln w="25907">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Freeform 1610">
            <a:extLst>
              <a:ext uri="{FF2B5EF4-FFF2-40B4-BE49-F238E27FC236}">
                <a16:creationId xmlns:a16="http://schemas.microsoft.com/office/drawing/2014/main" id="{10FE2869-4617-C202-4D49-05B66744D60D}"/>
              </a:ext>
            </a:extLst>
          </p:cNvPr>
          <p:cNvSpPr/>
          <p:nvPr/>
        </p:nvSpPr>
        <p:spPr>
          <a:xfrm>
            <a:off x="8151877" y="2515089"/>
            <a:ext cx="3648455" cy="2409444"/>
          </a:xfrm>
          <a:custGeom>
            <a:avLst/>
            <a:gdLst/>
            <a:ahLst/>
            <a:cxnLst/>
            <a:rect l="0" t="0" r="0" b="0"/>
            <a:pathLst>
              <a:path w="3648455" h="2409444">
                <a:moveTo>
                  <a:pt x="0" y="401574"/>
                </a:moveTo>
                <a:cubicBezTo>
                  <a:pt x="0" y="179833"/>
                  <a:pt x="179831" y="0"/>
                  <a:pt x="401574" y="0"/>
                </a:cubicBezTo>
                <a:lnTo>
                  <a:pt x="3246882" y="0"/>
                </a:lnTo>
                <a:cubicBezTo>
                  <a:pt x="3468623" y="0"/>
                  <a:pt x="3648455" y="179833"/>
                  <a:pt x="3648455" y="401574"/>
                </a:cubicBezTo>
                <a:lnTo>
                  <a:pt x="3648455" y="2007870"/>
                </a:lnTo>
                <a:cubicBezTo>
                  <a:pt x="3648455" y="2229612"/>
                  <a:pt x="3468623" y="2409444"/>
                  <a:pt x="3246882" y="2409444"/>
                </a:cubicBezTo>
                <a:lnTo>
                  <a:pt x="401574" y="2409444"/>
                </a:lnTo>
                <a:cubicBezTo>
                  <a:pt x="179831" y="2409444"/>
                  <a:pt x="0" y="2229612"/>
                  <a:pt x="0" y="2007870"/>
                </a:cubicBezTo>
                <a:close/>
                <a:moveTo>
                  <a:pt x="0" y="401574"/>
                </a:moveTo>
              </a:path>
            </a:pathLst>
          </a:custGeom>
          <a:solidFill>
            <a:srgbClr val="FFFFFF">
              <a:alpha val="100000"/>
            </a:srgbClr>
          </a:solidFill>
          <a:ln w="25907">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 name="Picture 1631">
            <a:extLst>
              <a:ext uri="{FF2B5EF4-FFF2-40B4-BE49-F238E27FC236}">
                <a16:creationId xmlns:a16="http://schemas.microsoft.com/office/drawing/2014/main" id="{FF8999F9-FEB8-E0AE-F06A-46A8604B242A}"/>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182881" y="2109706"/>
            <a:ext cx="1018032" cy="986027"/>
          </a:xfrm>
          <a:prstGeom prst="rect">
            <a:avLst/>
          </a:prstGeom>
          <a:noFill/>
        </p:spPr>
      </p:pic>
      <p:pic>
        <p:nvPicPr>
          <p:cNvPr id="13" name="Picture 1632">
            <a:extLst>
              <a:ext uri="{FF2B5EF4-FFF2-40B4-BE49-F238E27FC236}">
                <a16:creationId xmlns:a16="http://schemas.microsoft.com/office/drawing/2014/main" id="{818FBDB2-BF2B-9A8D-1967-F47D6DC5E498}"/>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4165094" y="2109706"/>
            <a:ext cx="1019555" cy="986027"/>
          </a:xfrm>
          <a:prstGeom prst="rect">
            <a:avLst/>
          </a:prstGeom>
          <a:noFill/>
        </p:spPr>
      </p:pic>
      <p:pic>
        <p:nvPicPr>
          <p:cNvPr id="14" name="Picture 1633">
            <a:extLst>
              <a:ext uri="{FF2B5EF4-FFF2-40B4-BE49-F238E27FC236}">
                <a16:creationId xmlns:a16="http://schemas.microsoft.com/office/drawing/2014/main" id="{815FC119-0EE9-125A-4E47-E53BD8BF76E2}"/>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a:xfrm>
            <a:off x="7950710" y="2088370"/>
            <a:ext cx="1019555" cy="986027"/>
          </a:xfrm>
          <a:prstGeom prst="rect">
            <a:avLst/>
          </a:prstGeom>
          <a:noFill/>
        </p:spPr>
      </p:pic>
      <p:sp>
        <p:nvSpPr>
          <p:cNvPr id="15" name="Rectangle 1648">
            <a:extLst>
              <a:ext uri="{FF2B5EF4-FFF2-40B4-BE49-F238E27FC236}">
                <a16:creationId xmlns:a16="http://schemas.microsoft.com/office/drawing/2014/main" id="{3DDDA3F6-03B6-DD75-5726-927DFB2A2B89}"/>
              </a:ext>
            </a:extLst>
          </p:cNvPr>
          <p:cNvSpPr/>
          <p:nvPr/>
        </p:nvSpPr>
        <p:spPr>
          <a:xfrm>
            <a:off x="979629" y="3180415"/>
            <a:ext cx="1342354" cy="340938"/>
          </a:xfrm>
          <a:prstGeom prst="rect">
            <a:avLst/>
          </a:prstGeom>
        </p:spPr>
        <p:txBody>
          <a:bodyPr wrap="none" lIns="0" tIns="0" rIns="0" bIns="0">
            <a:spAutoFit/>
          </a:bodyPr>
          <a:lstStyle/>
          <a:p>
            <a:pPr marL="0"/>
            <a:r>
              <a:rPr lang="en-US" sz="2006" b="1" i="0" spc="0" baseline="0">
                <a:solidFill>
                  <a:srgbClr val="245585"/>
                </a:solidFill>
                <a:latin typeface="Arial-BoldMT"/>
              </a:rPr>
              <a:t>DIVERSIFY</a:t>
            </a:r>
          </a:p>
        </p:txBody>
      </p:sp>
      <p:sp>
        <p:nvSpPr>
          <p:cNvPr id="17" name="Rectangle 1649">
            <a:extLst>
              <a:ext uri="{FF2B5EF4-FFF2-40B4-BE49-F238E27FC236}">
                <a16:creationId xmlns:a16="http://schemas.microsoft.com/office/drawing/2014/main" id="{A488CE9D-C829-DB30-0729-D4A0C8A650BE}"/>
              </a:ext>
            </a:extLst>
          </p:cNvPr>
          <p:cNvSpPr/>
          <p:nvPr/>
        </p:nvSpPr>
        <p:spPr>
          <a:xfrm>
            <a:off x="979629" y="3600776"/>
            <a:ext cx="2404737" cy="807649"/>
          </a:xfrm>
          <a:prstGeom prst="rect">
            <a:avLst/>
          </a:prstGeom>
        </p:spPr>
        <p:txBody>
          <a:bodyPr wrap="none" lIns="0" tIns="0" rIns="0" bIns="0">
            <a:spAutoFit/>
          </a:bodyPr>
          <a:lstStyle/>
          <a:p>
            <a:pPr marL="0"/>
            <a:r>
              <a:rPr lang="en-US" sz="1596" b="0" i="0" spc="0" baseline="0">
                <a:solidFill>
                  <a:srgbClr val="4F4E4F"/>
                </a:solidFill>
                <a:latin typeface="ArialMT"/>
              </a:rPr>
              <a:t>Diversif</a:t>
            </a:r>
            <a:r>
              <a:rPr lang="en-US" sz="1596" b="0" i="0" spc="-18" baseline="0">
                <a:solidFill>
                  <a:srgbClr val="4F4E4F"/>
                </a:solidFill>
                <a:latin typeface="ArialMT"/>
              </a:rPr>
              <a:t>y</a:t>
            </a:r>
            <a:r>
              <a:rPr lang="en-US" sz="1596" b="0" i="0" spc="0" baseline="0">
                <a:solidFill>
                  <a:srgbClr val="4F4E4F"/>
                </a:solidFill>
                <a:latin typeface="ArialMT"/>
              </a:rPr>
              <a:t> end markets and </a:t>
            </a:r>
          </a:p>
          <a:p>
            <a:pPr marL="0">
              <a:lnSpc>
                <a:spcPts val="2111"/>
              </a:lnSpc>
            </a:pPr>
            <a:r>
              <a:rPr lang="en-US" sz="1596" b="0" i="0" spc="0" baseline="0">
                <a:solidFill>
                  <a:srgbClr val="4F4E4F"/>
                </a:solidFill>
                <a:latin typeface="ArialMT"/>
              </a:rPr>
              <a:t>create a more balanced </a:t>
            </a:r>
          </a:p>
          <a:p>
            <a:pPr marL="0">
              <a:lnSpc>
                <a:spcPts val="2112"/>
              </a:lnSpc>
            </a:pPr>
            <a:r>
              <a:rPr lang="en-US" sz="1596" b="0" i="0" spc="0" baseline="0">
                <a:solidFill>
                  <a:srgbClr val="4F4E4F"/>
                </a:solidFill>
                <a:latin typeface="ArialMT"/>
              </a:rPr>
              <a:t>portfolio </a:t>
            </a:r>
          </a:p>
        </p:txBody>
      </p:sp>
      <p:sp>
        <p:nvSpPr>
          <p:cNvPr id="18" name="Rectangle 1650">
            <a:extLst>
              <a:ext uri="{FF2B5EF4-FFF2-40B4-BE49-F238E27FC236}">
                <a16:creationId xmlns:a16="http://schemas.microsoft.com/office/drawing/2014/main" id="{F44C3726-7A94-9963-E979-7FB8F776E4E9}"/>
              </a:ext>
            </a:extLst>
          </p:cNvPr>
          <p:cNvSpPr/>
          <p:nvPr/>
        </p:nvSpPr>
        <p:spPr>
          <a:xfrm>
            <a:off x="4714369" y="3180415"/>
            <a:ext cx="1869306" cy="340938"/>
          </a:xfrm>
          <a:prstGeom prst="rect">
            <a:avLst/>
          </a:prstGeom>
        </p:spPr>
        <p:txBody>
          <a:bodyPr wrap="none" lIns="0" tIns="0" rIns="0" bIns="0">
            <a:spAutoFit/>
          </a:bodyPr>
          <a:lstStyle/>
          <a:p>
            <a:pPr marL="0"/>
            <a:r>
              <a:rPr lang="en-US" sz="2006" b="1" i="0" spc="0" baseline="0">
                <a:solidFill>
                  <a:srgbClr val="83BE42"/>
                </a:solidFill>
                <a:latin typeface="Arial-BoldMT"/>
              </a:rPr>
              <a:t>DECARBONIZE</a:t>
            </a:r>
          </a:p>
        </p:txBody>
      </p:sp>
      <p:sp>
        <p:nvSpPr>
          <p:cNvPr id="19" name="Rectangle 1651">
            <a:extLst>
              <a:ext uri="{FF2B5EF4-FFF2-40B4-BE49-F238E27FC236}">
                <a16:creationId xmlns:a16="http://schemas.microsoft.com/office/drawing/2014/main" id="{85724D68-50E8-0A62-D51F-D24B95F86D1B}"/>
              </a:ext>
            </a:extLst>
          </p:cNvPr>
          <p:cNvSpPr/>
          <p:nvPr/>
        </p:nvSpPr>
        <p:spPr>
          <a:xfrm>
            <a:off x="4714369" y="3600776"/>
            <a:ext cx="2110834" cy="807649"/>
          </a:xfrm>
          <a:prstGeom prst="rect">
            <a:avLst/>
          </a:prstGeom>
        </p:spPr>
        <p:txBody>
          <a:bodyPr wrap="none" lIns="0" tIns="0" rIns="0" bIns="0">
            <a:spAutoFit/>
          </a:bodyPr>
          <a:lstStyle/>
          <a:p>
            <a:pPr marL="0"/>
            <a:r>
              <a:rPr lang="en-US" sz="1596" b="0" i="0" spc="0" baseline="0">
                <a:solidFill>
                  <a:srgbClr val="4F4E4F"/>
                </a:solidFill>
                <a:latin typeface="ArialMT"/>
              </a:rPr>
              <a:t>Support our customers </a:t>
            </a:r>
          </a:p>
          <a:p>
            <a:pPr marL="0">
              <a:lnSpc>
                <a:spcPts val="2111"/>
              </a:lnSpc>
            </a:pPr>
            <a:r>
              <a:rPr lang="en-US" sz="1596" b="0" i="0" spc="0" baseline="0">
                <a:solidFill>
                  <a:srgbClr val="4F4E4F"/>
                </a:solidFill>
                <a:latin typeface="ArialMT"/>
              </a:rPr>
              <a:t>toda</a:t>
            </a:r>
            <a:r>
              <a:rPr lang="en-US" sz="1596" b="0" i="0" spc="-16" baseline="0">
                <a:solidFill>
                  <a:srgbClr val="4F4E4F"/>
                </a:solidFill>
                <a:latin typeface="ArialMT"/>
              </a:rPr>
              <a:t>y</a:t>
            </a:r>
            <a:r>
              <a:rPr lang="en-US" sz="1596" b="0" i="0" spc="0" baseline="0">
                <a:solidFill>
                  <a:srgbClr val="4F4E4F"/>
                </a:solidFill>
                <a:latin typeface="ArialMT"/>
              </a:rPr>
              <a:t> and through the </a:t>
            </a:r>
          </a:p>
          <a:p>
            <a:pPr marL="0">
              <a:lnSpc>
                <a:spcPts val="2112"/>
              </a:lnSpc>
            </a:pPr>
            <a:r>
              <a:rPr lang="en-US" sz="1596" b="0" i="0" spc="0" baseline="0">
                <a:solidFill>
                  <a:srgbClr val="4F4E4F"/>
                </a:solidFill>
                <a:latin typeface="ArialMT"/>
              </a:rPr>
              <a:t>energ</a:t>
            </a:r>
            <a:r>
              <a:rPr lang="en-US" sz="1596" b="0" i="0" spc="-20" baseline="0">
                <a:solidFill>
                  <a:srgbClr val="4F4E4F"/>
                </a:solidFill>
                <a:latin typeface="ArialMT"/>
              </a:rPr>
              <a:t>y</a:t>
            </a:r>
            <a:r>
              <a:rPr lang="en-US" sz="1596" b="0" i="0" spc="0" baseline="0">
                <a:solidFill>
                  <a:srgbClr val="4F4E4F"/>
                </a:solidFill>
                <a:latin typeface="ArialMT"/>
              </a:rPr>
              <a:t> transition</a:t>
            </a:r>
          </a:p>
        </p:txBody>
      </p:sp>
      <p:sp>
        <p:nvSpPr>
          <p:cNvPr id="20" name="Rectangle 1652">
            <a:extLst>
              <a:ext uri="{FF2B5EF4-FFF2-40B4-BE49-F238E27FC236}">
                <a16:creationId xmlns:a16="http://schemas.microsoft.com/office/drawing/2014/main" id="{86089592-5571-16A7-D643-CF4D4902FB5F}"/>
              </a:ext>
            </a:extLst>
          </p:cNvPr>
          <p:cNvSpPr/>
          <p:nvPr/>
        </p:nvSpPr>
        <p:spPr>
          <a:xfrm>
            <a:off x="8572756" y="3186601"/>
            <a:ext cx="1073514" cy="340531"/>
          </a:xfrm>
          <a:prstGeom prst="rect">
            <a:avLst/>
          </a:prstGeom>
        </p:spPr>
        <p:txBody>
          <a:bodyPr wrap="none" lIns="0" tIns="0" rIns="0" bIns="0">
            <a:spAutoFit/>
          </a:bodyPr>
          <a:lstStyle/>
          <a:p>
            <a:pPr marL="0"/>
            <a:r>
              <a:rPr lang="en-US" sz="2004" b="1" i="0" spc="0" baseline="0">
                <a:solidFill>
                  <a:srgbClr val="0E6158"/>
                </a:solidFill>
                <a:latin typeface="Arial-BoldMT"/>
              </a:rPr>
              <a:t>DIGIT</a:t>
            </a:r>
            <a:r>
              <a:rPr lang="en-US" sz="2004" b="1" i="0" spc="-11" baseline="0">
                <a:solidFill>
                  <a:srgbClr val="0E6158"/>
                </a:solidFill>
                <a:latin typeface="Arial-BoldMT"/>
              </a:rPr>
              <a:t>I</a:t>
            </a:r>
            <a:r>
              <a:rPr lang="en-US" sz="2004" b="1" i="0" spc="0" baseline="0">
                <a:solidFill>
                  <a:srgbClr val="0E6158"/>
                </a:solidFill>
                <a:latin typeface="Arial-BoldMT"/>
              </a:rPr>
              <a:t>ZE</a:t>
            </a:r>
          </a:p>
        </p:txBody>
      </p:sp>
      <p:sp>
        <p:nvSpPr>
          <p:cNvPr id="21" name="Rectangle 1653">
            <a:extLst>
              <a:ext uri="{FF2B5EF4-FFF2-40B4-BE49-F238E27FC236}">
                <a16:creationId xmlns:a16="http://schemas.microsoft.com/office/drawing/2014/main" id="{907659C5-E52D-64BC-ACB7-43C54F49268C}"/>
              </a:ext>
            </a:extLst>
          </p:cNvPr>
          <p:cNvSpPr/>
          <p:nvPr/>
        </p:nvSpPr>
        <p:spPr>
          <a:xfrm>
            <a:off x="8572756" y="3606237"/>
            <a:ext cx="2787419" cy="807713"/>
          </a:xfrm>
          <a:prstGeom prst="rect">
            <a:avLst/>
          </a:prstGeom>
        </p:spPr>
        <p:txBody>
          <a:bodyPr wrap="none" lIns="0" tIns="0" rIns="0" bIns="0">
            <a:spAutoFit/>
          </a:bodyPr>
          <a:lstStyle/>
          <a:p>
            <a:pPr marL="0"/>
            <a:r>
              <a:rPr lang="en-US" sz="1596" b="0" i="0" spc="0" baseline="0">
                <a:solidFill>
                  <a:srgbClr val="4F4E4F"/>
                </a:solidFill>
                <a:latin typeface="ArialMT"/>
              </a:rPr>
              <a:t>Leverage technolog</a:t>
            </a:r>
            <a:r>
              <a:rPr lang="en-US" sz="1596" b="0" i="0" spc="-16" baseline="0">
                <a:solidFill>
                  <a:srgbClr val="4F4E4F"/>
                </a:solidFill>
                <a:latin typeface="ArialMT"/>
              </a:rPr>
              <a:t>y</a:t>
            </a:r>
            <a:r>
              <a:rPr lang="en-US" sz="1596" b="0" i="0" spc="0" baseline="0">
                <a:solidFill>
                  <a:srgbClr val="4F4E4F"/>
                </a:solidFill>
                <a:latin typeface="ArialMT"/>
              </a:rPr>
              <a:t> and data </a:t>
            </a:r>
          </a:p>
          <a:p>
            <a:pPr marL="0">
              <a:lnSpc>
                <a:spcPts val="2112"/>
              </a:lnSpc>
            </a:pPr>
            <a:r>
              <a:rPr lang="en-US" sz="1596" b="0" i="0" spc="0" baseline="0">
                <a:solidFill>
                  <a:srgbClr val="4F4E4F"/>
                </a:solidFill>
                <a:latin typeface="ArialMT"/>
              </a:rPr>
              <a:t>to improve internal operations, </a:t>
            </a:r>
          </a:p>
          <a:p>
            <a:pPr marL="0">
              <a:lnSpc>
                <a:spcPts val="2112"/>
              </a:lnSpc>
            </a:pPr>
            <a:r>
              <a:rPr lang="en-US" sz="1598" b="0" i="0" spc="0" baseline="0">
                <a:solidFill>
                  <a:srgbClr val="4F4E4F"/>
                </a:solidFill>
                <a:latin typeface="ArialMT"/>
              </a:rPr>
              <a:t>customer experience and </a:t>
            </a:r>
          </a:p>
        </p:txBody>
      </p:sp>
    </p:spTree>
    <p:extLst>
      <p:ext uri="{BB962C8B-B14F-4D97-AF65-F5344CB8AC3E}">
        <p14:creationId xmlns:p14="http://schemas.microsoft.com/office/powerpoint/2010/main" val="10250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42"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0" grpId="0"/>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3_Flowserve_Master_2016">
  <a:themeElements>
    <a:clrScheme name="Flowserve">
      <a:dk1>
        <a:sysClr val="windowText" lastClr="000000"/>
      </a:dk1>
      <a:lt1>
        <a:sysClr val="window" lastClr="FFFFFF"/>
      </a:lt1>
      <a:dk2>
        <a:srgbClr val="44546A"/>
      </a:dk2>
      <a:lt2>
        <a:srgbClr val="E7E6E6"/>
      </a:lt2>
      <a:accent1>
        <a:srgbClr val="00B5E2"/>
      </a:accent1>
      <a:accent2>
        <a:srgbClr val="FF671F"/>
      </a:accent2>
      <a:accent3>
        <a:srgbClr val="84BD00"/>
      </a:accent3>
      <a:accent4>
        <a:srgbClr val="004777"/>
      </a:accent4>
      <a:accent5>
        <a:srgbClr val="006057"/>
      </a:accent5>
      <a:accent6>
        <a:srgbClr val="66253C"/>
      </a:accent6>
      <a:hlink>
        <a:srgbClr val="E2231A"/>
      </a:hlink>
      <a:folHlink>
        <a:srgbClr val="5E575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marL="338328" indent="-338328">
          <a:spcAft>
            <a:spcPts val="2400"/>
          </a:spcAft>
          <a:buClr>
            <a:schemeClr val="tx2"/>
          </a:buClr>
          <a:buFont typeface="Arial"/>
          <a:buChar char="•"/>
          <a:defRPr dirty="0" smtClean="0">
            <a:solidFill>
              <a:srgbClr val="908474"/>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41bed22-1ca3-46a2-80a3-e023c19b8e17">
      <UserInfo>
        <DisplayName>Slik, Bart van der</DisplayName>
        <AccountId>23</AccountId>
        <AccountType/>
      </UserInfo>
      <UserInfo>
        <DisplayName>Janes, Jordan</DisplayName>
        <AccountId>24</AccountId>
        <AccountType/>
      </UserInfo>
      <UserInfo>
        <DisplayName>Vitello, Rob</DisplayName>
        <AccountId>12</AccountId>
        <AccountType/>
      </UserInfo>
    </SharedWithUsers>
    <TaxCatchAll xmlns="541bed22-1ca3-46a2-80a3-e023c19b8e17" xsi:nil="true"/>
    <lcf76f155ced4ddcb4097134ff3c332f xmlns="cafb3773-f2ca-4fd1-8d0e-0e97ca1ba40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8B5F3338AE5EB4EA9191D236F16AF4B" ma:contentTypeVersion="16" ma:contentTypeDescription="Create a new document." ma:contentTypeScope="" ma:versionID="6613b53e396704e1fe61181911eb0315">
  <xsd:schema xmlns:xsd="http://www.w3.org/2001/XMLSchema" xmlns:xs="http://www.w3.org/2001/XMLSchema" xmlns:p="http://schemas.microsoft.com/office/2006/metadata/properties" xmlns:ns2="cafb3773-f2ca-4fd1-8d0e-0e97ca1ba402" xmlns:ns3="541bed22-1ca3-46a2-80a3-e023c19b8e17" targetNamespace="http://schemas.microsoft.com/office/2006/metadata/properties" ma:root="true" ma:fieldsID="0fb52069162f3923616384a4b190c3a0" ns2:_="" ns3:_="">
    <xsd:import namespace="cafb3773-f2ca-4fd1-8d0e-0e97ca1ba402"/>
    <xsd:import namespace="541bed22-1ca3-46a2-80a3-e023c19b8e1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fb3773-f2ca-4fd1-8d0e-0e97ca1ba4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28203f4-2a25-4a3d-a7f5-49c5f81168bb"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41bed22-1ca3-46a2-80a3-e023c19b8e1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b02af16-8883-4ff9-871e-9309843a324c}" ma:internalName="TaxCatchAll" ma:showField="CatchAllData" ma:web="541bed22-1ca3-46a2-80a3-e023c19b8e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BDF196-A8B1-43B2-A510-83C72D076F5E}">
  <ds:schemaRefs>
    <ds:schemaRef ds:uri="541bed22-1ca3-46a2-80a3-e023c19b8e17"/>
    <ds:schemaRef ds:uri="cafb3773-f2ca-4fd1-8d0e-0e97ca1ba40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143D701-990C-4C48-B6BD-1F1A462D96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fb3773-f2ca-4fd1-8d0e-0e97ca1ba402"/>
    <ds:schemaRef ds:uri="541bed22-1ca3-46a2-80a3-e023c19b8e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E9ADC74-54C7-49E0-86EB-E5149051A5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TotalTime>
  <Words>1695</Words>
  <Application>Microsoft Office PowerPoint</Application>
  <PresentationFormat>Widescreen</PresentationFormat>
  <Paragraphs>198</Paragraphs>
  <Slides>18</Slides>
  <Notes>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8" baseType="lpstr">
      <vt:lpstr>Arial</vt:lpstr>
      <vt:lpstr>Arial-BoldMT</vt:lpstr>
      <vt:lpstr>ArialMT</vt:lpstr>
      <vt:lpstr>Calibri</vt:lpstr>
      <vt:lpstr>Helvetica Light</vt:lpstr>
      <vt:lpstr>HelveticaNeueLT Std</vt:lpstr>
      <vt:lpstr>Lato Light</vt:lpstr>
      <vt:lpstr>Roboto</vt:lpstr>
      <vt:lpstr>3_Flowserve_Master_2016</vt:lpstr>
      <vt:lpstr>think-cell Slide</vt:lpstr>
      <vt:lpstr>PowerPoint Presentation</vt:lpstr>
      <vt:lpstr>Today’s Discussion</vt:lpstr>
      <vt:lpstr>Our Customers Are Facing A Variety of Challenges Where We Have Expertise</vt:lpstr>
      <vt:lpstr>Customer Sustainability Report</vt:lpstr>
      <vt:lpstr>Committed to Support our Customers Through our Experience &amp; Expertise</vt:lpstr>
      <vt:lpstr>Flowserve at a Glance</vt:lpstr>
      <vt:lpstr>Global Reach and Local Presence</vt:lpstr>
      <vt:lpstr>Company Overview</vt:lpstr>
      <vt:lpstr>3D Strategy is Our Vision for the Future</vt:lpstr>
      <vt:lpstr>Efficiency Advantage Program – Flow Loop Optimization </vt:lpstr>
      <vt:lpstr>Energy Advantage Program Pilot</vt:lpstr>
      <vt:lpstr>Estimated Opportunity</vt:lpstr>
      <vt:lpstr>TITLE HERE</vt:lpstr>
      <vt:lpstr>PowerPoint Presentation</vt:lpstr>
      <vt:lpstr>Building Sustainable Operations for Ourselves and our Customers</vt:lpstr>
      <vt:lpstr>Flowserve Carbon Reduction &amp; Other Sustainability Metrics</vt:lpstr>
      <vt:lpstr>Navigating the Changing Energy Landscape</vt:lpstr>
      <vt:lpstr>Identifying Energy Advantage Targets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Flowserve Positioning  Clean Energy Transition</dc:title>
  <dc:creator>Basheer, Vijith</dc:creator>
  <cp:lastModifiedBy>Alyssa Woolaver</cp:lastModifiedBy>
  <cp:revision>8</cp:revision>
  <cp:lastPrinted>2022-01-27T16:40:04Z</cp:lastPrinted>
  <dcterms:created xsi:type="dcterms:W3CDTF">2021-02-23T21:46:46Z</dcterms:created>
  <dcterms:modified xsi:type="dcterms:W3CDTF">2025-10-02T21:10:50Z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0x010100B8B5F3338AE5EB4EA9191D236F16AF4B</vt:lpwstr>
  </property>
</Properties>
</file>